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72" r:id="rId3"/>
    <p:sldId id="261" r:id="rId4"/>
    <p:sldId id="263" r:id="rId5"/>
    <p:sldId id="273" r:id="rId6"/>
    <p:sldId id="274" r:id="rId7"/>
    <p:sldId id="264" r:id="rId8"/>
    <p:sldId id="265" r:id="rId9"/>
    <p:sldId id="276" r:id="rId10"/>
    <p:sldId id="280" r:id="rId11"/>
    <p:sldId id="281" r:id="rId12"/>
    <p:sldId id="282" r:id="rId13"/>
    <p:sldId id="285" r:id="rId14"/>
    <p:sldId id="283" r:id="rId15"/>
    <p:sldId id="266" r:id="rId16"/>
    <p:sldId id="284" r:id="rId17"/>
    <p:sldId id="269" r:id="rId18"/>
    <p:sldId id="268" r:id="rId19"/>
    <p:sldId id="270" r:id="rId20"/>
    <p:sldId id="277" r:id="rId21"/>
    <p:sldId id="278" r:id="rId22"/>
    <p:sldId id="286" r:id="rId23"/>
    <p:sldId id="287" r:id="rId24"/>
    <p:sldId id="288" r:id="rId25"/>
    <p:sldId id="279" r:id="rId26"/>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9" d="100"/>
          <a:sy n="89" d="100"/>
        </p:scale>
        <p:origin x="22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2026/5/17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8136860" y="6382534"/>
            <a:ext cx="820283" cy="369332"/>
          </a:xfrm>
          <a:prstGeom prst="rect">
            <a:avLst/>
          </a:prstGeom>
        </p:spPr>
        <p:txBody>
          <a:bodyPr lIns="68580" tIns="34290" rIns="68580" bIns="34290"/>
          <a:lstStyle/>
          <a:p>
            <a:pPr algn="ctr" fontAlgn="auto">
              <a:defRPr/>
            </a:pPr>
            <a:r>
              <a:rPr lang="zh-CN" altLang="en-US" sz="1200" dirty="0">
                <a:solidFill>
                  <a:schemeClr val="tx1">
                    <a:lumMod val="65000"/>
                    <a:lumOff val="35000"/>
                  </a:schemeClr>
                </a:solidFill>
                <a:latin typeface="微软雅黑" panose="020B0503020204020204" charset="-122"/>
                <a:ea typeface="微软雅黑" panose="020B0503020204020204" charset="-122"/>
              </a:rPr>
              <a:t>第 </a:t>
            </a:r>
            <a:fld id="{2EEF1883-7A0E-4F66-9932-E581691AD397}" type="slidenum">
              <a:rPr lang="zh-CN" altLang="en-US" sz="1200">
                <a:solidFill>
                  <a:schemeClr val="tx1">
                    <a:lumMod val="65000"/>
                    <a:lumOff val="35000"/>
                  </a:schemeClr>
                </a:solidFill>
                <a:latin typeface="+mn-lt"/>
                <a:ea typeface="+mn-ea"/>
              </a:rPr>
              <a:t>‹#›</a:t>
            </a:fld>
            <a:r>
              <a:rPr lang="zh-CN" altLang="en-US" sz="1200" dirty="0">
                <a:solidFill>
                  <a:schemeClr val="tx1">
                    <a:lumMod val="65000"/>
                    <a:lumOff val="35000"/>
                  </a:schemeClr>
                </a:solidFill>
                <a:latin typeface="+mn-lt"/>
                <a:ea typeface="+mn-ea"/>
              </a:rPr>
              <a:t>  </a:t>
            </a:r>
            <a:r>
              <a:rPr lang="zh-CN" altLang="en-US" sz="1200" dirty="0">
                <a:solidFill>
                  <a:schemeClr val="tx1">
                    <a:lumMod val="65000"/>
                    <a:lumOff val="35000"/>
                  </a:schemeClr>
                </a:solidFill>
                <a:latin typeface="微软雅黑" panose="020B0503020204020204" charset="-122"/>
                <a:ea typeface="微软雅黑" panose="020B0503020204020204" charset="-122"/>
              </a:rPr>
              <a:t>页</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a:prstGeom prst="rect">
            <a:avLst/>
          </a:prstGeom>
        </p:spPr>
        <p:txBody>
          <a:bodyPr/>
          <a:lstStyle/>
          <a:p>
            <a:r>
              <a:rPr lang="zh-CN" altLang="en-US"/>
              <a:t>单击此处编辑母版标题样式</a:t>
            </a:r>
          </a:p>
        </p:txBody>
      </p:sp>
      <p:sp>
        <p:nvSpPr>
          <p:cNvPr id="3" name="矩形 2"/>
          <p:cNvSpPr/>
          <p:nvPr userDrawn="1"/>
        </p:nvSpPr>
        <p:spPr>
          <a:xfrm>
            <a:off x="7747712" y="6529705"/>
            <a:ext cx="775136" cy="245110"/>
          </a:xfrm>
          <a:prstGeom prst="rect">
            <a:avLst/>
          </a:prstGeom>
        </p:spPr>
        <p:txBody>
          <a:bodyPr wrap="square">
            <a:spAutoFit/>
          </a:bodyPr>
          <a:lstStyle/>
          <a:p>
            <a:pPr defTabSz="1219200" fontAlgn="auto"/>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defTabSz="1219200" fontAlgn="auto"/>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defTabSz="1219200" fontAlgn="auto"/>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defTabSz="1219200" fontAlgn="auto"/>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defTabSz="1219200" fontAlgn="auto"/>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defTabSz="1219200" fontAlgn="auto"/>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defTabSz="1219200" fontAlgn="auto"/>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defTabSz="1219200" fontAlgn="auto"/>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defTabSz="1219200" fontAlgn="auto"/>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defTabSz="1219200" fontAlgn="auto"/>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hf hdr="0" dt="0"/>
  <p:txStyles>
    <p:titleStyle>
      <a:lvl1pPr algn="l" defTabSz="685800" rtl="0" eaLnBrk="1" latinLnBrk="0" hangingPunct="1">
        <a:lnSpc>
          <a:spcPct val="90000"/>
        </a:lnSpc>
        <a:spcBef>
          <a:spcPct val="0"/>
        </a:spcBef>
        <a:buNone/>
        <a:defRPr sz="2400" b="1" i="0" kern="1200" baseline="0">
          <a:solidFill>
            <a:srgbClr val="071F65"/>
          </a:solidFill>
          <a:effectLst/>
          <a:latin typeface="Arial Black" panose="020B0A04020102020204" pitchFamily="34" charset="0"/>
          <a:ea typeface="微软雅黑" panose="020B0503020204020204" charset="-122"/>
          <a:cs typeface="+mj-cs"/>
        </a:defRPr>
      </a:lvl1pPr>
    </p:titleStyle>
    <p:bodyStyle>
      <a:lvl1pPr marL="267970" indent="-267335" algn="just" defTabSz="685800" rtl="0" eaLnBrk="1" latinLnBrk="0" hangingPunct="1">
        <a:lnSpc>
          <a:spcPct val="110000"/>
        </a:lnSpc>
        <a:spcBef>
          <a:spcPts val="1350"/>
        </a:spcBef>
        <a:spcAft>
          <a:spcPts val="0"/>
        </a:spcAft>
        <a:buClr>
          <a:schemeClr val="accent2">
            <a:lumMod val="75000"/>
          </a:schemeClr>
        </a:buClr>
        <a:buSzPct val="70000"/>
        <a:buFont typeface="Wingdings 2" panose="05020102010507070707" pitchFamily="18" charset="2"/>
        <a:buChar char=""/>
        <a:defRPr sz="1500" kern="1200" baseline="0">
          <a:solidFill>
            <a:srgbClr val="071F65"/>
          </a:solidFill>
          <a:latin typeface="Arial" panose="020B0604020202020204" pitchFamily="34" charset="0"/>
          <a:ea typeface="微软雅黑" panose="020B0503020204020204" charset="-122"/>
          <a:cs typeface="+mn-cs"/>
        </a:defRPr>
      </a:lvl1pPr>
      <a:lvl2pPr marL="267970" indent="-267335" algn="just" defTabSz="6858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200" kern="1200" baseline="0">
          <a:solidFill>
            <a:srgbClr val="071F65"/>
          </a:solidFill>
          <a:latin typeface="幼圆" panose="02010509060101010101" pitchFamily="49" charset="-122"/>
          <a:ea typeface="幼圆" panose="02010509060101010101" pitchFamily="49"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3.GI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9.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4.xml"/><Relationship Id="rId7" Type="http://schemas.openxmlformats.org/officeDocument/2006/relationships/image" Target="../media/image18.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9.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8.png"/><Relationship Id="rId5" Type="http://schemas.openxmlformats.org/officeDocument/2006/relationships/image" Target="../media/image28.png"/><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9.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8.png"/><Relationship Id="rId5" Type="http://schemas.openxmlformats.org/officeDocument/2006/relationships/image" Target="../media/image29.png"/><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30.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notesSlide" Target="../notesSlides/notesSlide4.xml"/><Relationship Id="rId10" Type="http://schemas.openxmlformats.org/officeDocument/2006/relationships/image" Target="../media/image15.png"/><Relationship Id="rId4" Type="http://schemas.openxmlformats.org/officeDocument/2006/relationships/slideLayout" Target="../slideLayouts/slideLayout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xml"/><Relationship Id="rId7" Type="http://schemas.openxmlformats.org/officeDocument/2006/relationships/image" Target="../media/image1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8086" y="1162277"/>
            <a:ext cx="4533445" cy="4533445"/>
          </a:xfrm>
          <a:prstGeom prst="rect">
            <a:avLst/>
          </a:prstGeom>
        </p:spPr>
      </p:pic>
      <p:sp>
        <p:nvSpPr>
          <p:cNvPr id="20" name="TextBox 5"/>
          <p:cNvSpPr txBox="1"/>
          <p:nvPr/>
        </p:nvSpPr>
        <p:spPr>
          <a:xfrm>
            <a:off x="2542581" y="4945709"/>
            <a:ext cx="1115060" cy="283845"/>
          </a:xfrm>
          <a:prstGeom prst="rect">
            <a:avLst/>
          </a:prstGeom>
          <a:noFill/>
        </p:spPr>
        <p:txBody>
          <a:bodyPr wrap="non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1400" b="1" dirty="0">
                <a:solidFill>
                  <a:srgbClr val="005825"/>
                </a:solidFill>
                <a:latin typeface="微软雅黑" panose="020B0503020204020204" charset="-122"/>
                <a:ea typeface="微软雅黑" panose="020B0503020204020204" charset="-122"/>
                <a:cs typeface="微软雅黑" panose="020B0503020204020204" charset="-122"/>
              </a:rPr>
              <a:t>Date</a:t>
            </a:r>
            <a:r>
              <a:rPr kumimoji="0" lang="zh-CN" altLang="en-US" sz="1400" b="1" i="0" u="none" strike="noStrike" kern="1200" cap="none" spc="0" normalizeH="0" baseline="0" noProof="0" dirty="0">
                <a:ln>
                  <a:noFill/>
                </a:ln>
                <a:solidFill>
                  <a:srgbClr val="005825"/>
                </a:solidFill>
                <a:effectLst/>
                <a:uLnTx/>
                <a:uFillTx/>
                <a:latin typeface="微软雅黑" panose="020B0503020204020204" charset="-122"/>
                <a:ea typeface="微软雅黑" panose="020B0503020204020204" charset="-122"/>
                <a:cs typeface="微软雅黑" panose="020B0503020204020204" charset="-122"/>
              </a:rPr>
              <a:t>：</a:t>
            </a:r>
            <a:r>
              <a:rPr kumimoji="0" lang="en-US" altLang="zh-CN" sz="1400" b="1" i="0" u="none" strike="noStrike" kern="1200" cap="none" spc="0" normalizeH="0" baseline="0" noProof="0" dirty="0">
                <a:ln>
                  <a:noFill/>
                </a:ln>
                <a:solidFill>
                  <a:srgbClr val="005825"/>
                </a:solidFill>
                <a:effectLst/>
                <a:uLnTx/>
                <a:uFillTx/>
                <a:latin typeface="微软雅黑" panose="020B0503020204020204" charset="-122"/>
                <a:ea typeface="微软雅黑" panose="020B0503020204020204" charset="-122"/>
                <a:cs typeface="微软雅黑" panose="020B0503020204020204" charset="-122"/>
              </a:rPr>
              <a:t>5.17</a:t>
            </a:r>
          </a:p>
        </p:txBody>
      </p:sp>
      <p:sp>
        <p:nvSpPr>
          <p:cNvPr id="22" name="矩形 21"/>
          <p:cNvSpPr/>
          <p:nvPr/>
        </p:nvSpPr>
        <p:spPr>
          <a:xfrm>
            <a:off x="2542581" y="4584043"/>
            <a:ext cx="1460500" cy="283845"/>
          </a:xfrm>
          <a:prstGeom prst="rect">
            <a:avLst/>
          </a:prstGeom>
        </p:spPr>
        <p:txBody>
          <a:bodyPr wrap="none" lIns="68580" tIns="34290" rIns="68580" bIns="3429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en-US" altLang="zh-CN" sz="1400" b="1" dirty="0">
                <a:solidFill>
                  <a:srgbClr val="005825"/>
                </a:solidFill>
                <a:latin typeface="微软雅黑" panose="020B0503020204020204" charset="-122"/>
                <a:ea typeface="微软雅黑" panose="020B0503020204020204" charset="-122"/>
                <a:cs typeface="微软雅黑" panose="020B0503020204020204" charset="-122"/>
              </a:rPr>
              <a:t>R</a:t>
            </a:r>
            <a:r>
              <a:rPr kumimoji="1" lang="en-US" altLang="zh-CN" sz="1400" b="1" i="0" u="none" strike="noStrike" kern="1200" cap="none" spc="0" normalizeH="0" baseline="0" noProof="0" dirty="0" err="1">
                <a:ln>
                  <a:noFill/>
                </a:ln>
                <a:solidFill>
                  <a:srgbClr val="005825"/>
                </a:solidFill>
                <a:effectLst/>
                <a:uLnTx/>
                <a:uFillTx/>
                <a:latin typeface="微软雅黑" panose="020B0503020204020204" charset="-122"/>
                <a:ea typeface="微软雅黑" panose="020B0503020204020204" charset="-122"/>
                <a:cs typeface="微软雅黑" panose="020B0503020204020204" charset="-122"/>
              </a:rPr>
              <a:t>eporter</a:t>
            </a:r>
            <a:r>
              <a:rPr kumimoji="1" lang="zh-CN" altLang="en-US" sz="1400" b="1" i="0" u="none" strike="noStrike" kern="1200" cap="none" spc="0" normalizeH="0" baseline="0" noProof="0" dirty="0">
                <a:ln>
                  <a:noFill/>
                </a:ln>
                <a:solidFill>
                  <a:srgbClr val="005825"/>
                </a:solidFill>
                <a:effectLst/>
                <a:uLnTx/>
                <a:uFillTx/>
                <a:latin typeface="微软雅黑" panose="020B0503020204020204" charset="-122"/>
                <a:ea typeface="微软雅黑" panose="020B0503020204020204" charset="-122"/>
                <a:cs typeface="微软雅黑" panose="020B0503020204020204" charset="-122"/>
              </a:rPr>
              <a:t>：崔硕</a:t>
            </a:r>
          </a:p>
        </p:txBody>
      </p:sp>
      <p:cxnSp>
        <p:nvCxnSpPr>
          <p:cNvPr id="24" name="直接连接符 23"/>
          <p:cNvCxnSpPr/>
          <p:nvPr/>
        </p:nvCxnSpPr>
        <p:spPr>
          <a:xfrm flipH="1">
            <a:off x="2542581" y="3982268"/>
            <a:ext cx="56631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noEditPoints="1"/>
          </p:cNvSpPr>
          <p:nvPr/>
        </p:nvSpPr>
        <p:spPr bwMode="auto">
          <a:xfrm>
            <a:off x="1" y="2924982"/>
            <a:ext cx="1790977" cy="2869814"/>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solidFill>
            <a:srgbClr val="005825"/>
          </a:solidFill>
          <a:ln w="5" cap="flat">
            <a:solidFill>
              <a:srgbClr val="005825"/>
            </a:solidFill>
            <a:prstDash val="solid"/>
            <a:miter lim="800000"/>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 name="Freeform 6"/>
          <p:cNvSpPr>
            <a:spLocks noEditPoints="1"/>
          </p:cNvSpPr>
          <p:nvPr/>
        </p:nvSpPr>
        <p:spPr bwMode="auto">
          <a:xfrm>
            <a:off x="1722420" y="3060412"/>
            <a:ext cx="137114" cy="1694253"/>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solidFill>
            <a:srgbClr val="005825"/>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nvGrpSpPr>
          <p:cNvPr id="2" name="组合 1"/>
          <p:cNvGrpSpPr/>
          <p:nvPr/>
        </p:nvGrpSpPr>
        <p:grpSpPr>
          <a:xfrm>
            <a:off x="79807" y="231699"/>
            <a:ext cx="4159658" cy="954089"/>
            <a:chOff x="3869685" y="487965"/>
            <a:chExt cx="5546211" cy="1272119"/>
          </a:xfrm>
        </p:grpSpPr>
        <p:grpSp>
          <p:nvGrpSpPr>
            <p:cNvPr id="17" name="组合 16"/>
            <p:cNvGrpSpPr/>
            <p:nvPr/>
          </p:nvGrpSpPr>
          <p:grpSpPr>
            <a:xfrm>
              <a:off x="3869685" y="487965"/>
              <a:ext cx="5546211" cy="1272119"/>
              <a:chOff x="6063406" y="1596380"/>
              <a:chExt cx="7135551" cy="1636665"/>
            </a:xfrm>
          </p:grpSpPr>
          <p:pic>
            <p:nvPicPr>
              <p:cNvPr id="3" name="图片 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 name="图片 3"/>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336973"/>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6" name="文本框 5"/>
          <p:cNvSpPr txBox="1"/>
          <p:nvPr/>
        </p:nvSpPr>
        <p:spPr>
          <a:xfrm>
            <a:off x="827405" y="2492375"/>
            <a:ext cx="8728710" cy="1455270"/>
          </a:xfrm>
          <a:prstGeom prst="rect">
            <a:avLst/>
          </a:prstGeom>
          <a:noFill/>
        </p:spPr>
        <p:txBody>
          <a:bodyPr wrap="square" rtlCol="0">
            <a:spAutoFit/>
          </a:bodyPr>
          <a:lstStyle/>
          <a:p>
            <a:pPr algn="ctr" fontAlgn="auto">
              <a:lnSpc>
                <a:spcPct val="130000"/>
              </a:lnSpc>
            </a:pPr>
            <a:r>
              <a:rPr lang="en-US" altLang="zh-CN" sz="3600" b="1" i="1" dirty="0">
                <a:latin typeface="Times New Roman" panose="02020603050405020304" pitchFamily="18" charset="0"/>
                <a:ea typeface="隶书" panose="02010509060101010101" pitchFamily="49" charset="-122"/>
                <a:cs typeface="宋体" panose="02010600030101010101" pitchFamily="2" charset="-122"/>
              </a:rPr>
              <a:t> </a:t>
            </a:r>
            <a:r>
              <a:rPr lang="zh-CN" altLang="en-US" sz="3600" b="1" i="1" dirty="0">
                <a:latin typeface="Times New Roman" panose="02020603050405020304" pitchFamily="18" charset="0"/>
                <a:ea typeface="隶书" panose="02010509060101010101" pitchFamily="49" charset="-122"/>
                <a:cs typeface="宋体" panose="02010600030101010101" pitchFamily="2" charset="-122"/>
              </a:rPr>
              <a:t>百合</a:t>
            </a:r>
            <a:r>
              <a:rPr lang="en-US" altLang="zh-CN" sz="3600" b="1" i="1" dirty="0">
                <a:latin typeface="Times New Roman" panose="02020603050405020304" pitchFamily="18" charset="0"/>
                <a:ea typeface="隶书" panose="02010509060101010101" pitchFamily="49" charset="-122"/>
                <a:cs typeface="宋体" panose="02010600030101010101" pitchFamily="2" charset="-122"/>
              </a:rPr>
              <a:t>Dof</a:t>
            </a:r>
            <a:r>
              <a:rPr lang="zh-CN" altLang="en-US" sz="3600" b="1" i="1" dirty="0">
                <a:latin typeface="Times New Roman" panose="02020603050405020304" pitchFamily="18" charset="0"/>
                <a:ea typeface="隶书" panose="02010509060101010101" pitchFamily="49" charset="-122"/>
                <a:cs typeface="宋体" panose="02010600030101010101" pitchFamily="2" charset="-122"/>
              </a:rPr>
              <a:t>家族转录因子基因</a:t>
            </a:r>
          </a:p>
          <a:p>
            <a:pPr algn="ctr" fontAlgn="auto">
              <a:lnSpc>
                <a:spcPct val="130000"/>
              </a:lnSpc>
            </a:pPr>
            <a:r>
              <a:rPr lang="zh-CN" altLang="en-US" sz="3600" b="1" i="1" dirty="0">
                <a:latin typeface="Times New Roman" panose="02020603050405020304" pitchFamily="18" charset="0"/>
                <a:ea typeface="隶书" panose="02010509060101010101" pitchFamily="49" charset="-122"/>
                <a:cs typeface="宋体" panose="02010600030101010101" pitchFamily="2" charset="-122"/>
              </a:rPr>
              <a:t>生物信息学分析</a:t>
            </a:r>
          </a:p>
        </p:txBody>
      </p:sp>
      <p:pic>
        <p:nvPicPr>
          <p:cNvPr id="7" name="图片 6"/>
          <p:cNvPicPr>
            <a:picLocks noChangeAspect="1"/>
          </p:cNvPicPr>
          <p:nvPr/>
        </p:nvPicPr>
        <p:blipFill>
          <a:blip r:embed="rId9"/>
          <a:stretch>
            <a:fillRect/>
          </a:stretch>
        </p:blipFill>
        <p:spPr>
          <a:xfrm>
            <a:off x="7668260" y="177165"/>
            <a:ext cx="1284605" cy="1153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195" y="404495"/>
            <a:ext cx="7523480" cy="641714"/>
          </a:xfrm>
          <a:prstGeom prst="rect">
            <a:avLst/>
          </a:prstGeom>
          <a:noFill/>
        </p:spPr>
        <p:txBody>
          <a:bodyPr wrap="square" rtlCol="0" anchor="t">
            <a:spAutoFit/>
          </a:bodyPr>
          <a:lstStyle/>
          <a:p>
            <a:pPr algn="l">
              <a:lnSpc>
                <a:spcPct val="130000"/>
              </a:lnSpc>
            </a:pPr>
            <a:r>
              <a:rPr lang="en-US" altLang="zh-CN" sz="3200" dirty="0">
                <a:latin typeface="楷体" panose="02010609060101010101" pitchFamily="49" charset="-122"/>
                <a:ea typeface="楷体" panose="02010609060101010101" pitchFamily="49" charset="-122"/>
                <a:cs typeface="微软雅黑" panose="020B0503020204020204" charset="-122"/>
                <a:sym typeface="+mn-ea"/>
              </a:rPr>
              <a:t>与拟南芥dof家族进行进化树构建</a:t>
            </a:r>
          </a:p>
        </p:txBody>
      </p:sp>
      <p:pic>
        <p:nvPicPr>
          <p:cNvPr id="3" name="图片 1" descr="0a6ffdeeb811818146ab255b4bcbfeb"/>
          <p:cNvPicPr>
            <a:picLocks noChangeAspect="1"/>
          </p:cNvPicPr>
          <p:nvPr/>
        </p:nvPicPr>
        <p:blipFill>
          <a:blip r:embed="rId5"/>
          <a:stretch>
            <a:fillRect/>
          </a:stretch>
        </p:blipFill>
        <p:spPr>
          <a:xfrm>
            <a:off x="107950" y="1268730"/>
            <a:ext cx="8828405" cy="2780665"/>
          </a:xfrm>
          <a:prstGeom prst="rect">
            <a:avLst/>
          </a:prstGeom>
        </p:spPr>
      </p:pic>
      <p:sp>
        <p:nvSpPr>
          <p:cNvPr id="4" name="文本框 3"/>
          <p:cNvSpPr txBox="1"/>
          <p:nvPr/>
        </p:nvSpPr>
        <p:spPr>
          <a:xfrm>
            <a:off x="179070" y="4139565"/>
            <a:ext cx="8619490" cy="2386330"/>
          </a:xfrm>
          <a:prstGeom prst="rect">
            <a:avLst/>
          </a:prstGeom>
          <a:noFill/>
        </p:spPr>
        <p:txBody>
          <a:bodyPr wrap="square" rtlCol="0">
            <a:noAutofit/>
          </a:bodyPr>
          <a:lstStyle/>
          <a:p>
            <a:pPr>
              <a:lnSpc>
                <a:spcPct val="130000"/>
              </a:lnSpc>
            </a:pPr>
            <a:r>
              <a:rPr lang="en-US" altLang="zh-CN" sz="1600" dirty="0">
                <a:latin typeface="宋体" panose="02010600030101010101" pitchFamily="2" charset="-122"/>
              </a:rPr>
              <a:t>        </a:t>
            </a:r>
            <a:r>
              <a:rPr lang="zh-CN" altLang="en-US" sz="2000" dirty="0">
                <a:latin typeface="宋体" panose="02010600030101010101" pitchFamily="2" charset="-122"/>
                <a:sym typeface="+mn-ea"/>
              </a:rPr>
              <a:t>基于蛋白序列构建系统发育进化树，结果显示：目标基因</a:t>
            </a:r>
            <a:r>
              <a:rPr lang="en-US" altLang="zh-CN" sz="2000" dirty="0">
                <a:latin typeface="宋体" panose="02010600030101010101" pitchFamily="2" charset="-122"/>
                <a:sym typeface="+mn-ea"/>
              </a:rPr>
              <a:t>APY23906.1</a:t>
            </a:r>
            <a:r>
              <a:rPr lang="zh-CN" altLang="en-US" sz="2000" dirty="0">
                <a:latin typeface="宋体" panose="02010600030101010101" pitchFamily="2" charset="-122"/>
                <a:sym typeface="+mn-ea"/>
              </a:rPr>
              <a:t>与拟南芥</a:t>
            </a:r>
            <a:r>
              <a:rPr lang="en-US" altLang="zh-CN" sz="2000" dirty="0">
                <a:latin typeface="宋体" panose="02010600030101010101" pitchFamily="2" charset="-122"/>
                <a:sym typeface="+mn-ea"/>
              </a:rPr>
              <a:t>AT3G47500.1、AT5G62430.1</a:t>
            </a:r>
            <a:r>
              <a:rPr lang="zh-CN" altLang="en-US" sz="2000" dirty="0">
                <a:latin typeface="宋体" panose="02010600030101010101" pitchFamily="2" charset="-122"/>
                <a:sym typeface="+mn-ea"/>
              </a:rPr>
              <a:t>等同源基因聚为同一进化分支，分支自展值达93，进化关系稳定可靠；表明</a:t>
            </a:r>
            <a:r>
              <a:rPr lang="en-US" altLang="zh-CN" sz="2000" dirty="0">
                <a:latin typeface="宋体" panose="02010600030101010101" pitchFamily="2" charset="-122"/>
                <a:sym typeface="+mn-ea"/>
              </a:rPr>
              <a:t>APY23906.1</a:t>
            </a:r>
            <a:r>
              <a:rPr lang="zh-CN" altLang="en-US" sz="2000" dirty="0">
                <a:latin typeface="宋体" panose="02010600030101010101" pitchFamily="2" charset="-122"/>
                <a:sym typeface="+mn-ea"/>
              </a:rPr>
              <a:t>与上述拟南芥基因亲缘关系较近，在物种进化过程中具有较高的序列保守性，推测其生物学功能与拟南芥同源基因具有相似性</a:t>
            </a:r>
            <a:r>
              <a:rPr lang="zh-CN" altLang="en-US" sz="1600" dirty="0">
                <a:latin typeface="宋体" panose="02010600030101010101" pitchFamily="2" charset="-122"/>
                <a:sym typeface="+mn-ea"/>
              </a:rPr>
              <a:t>。</a:t>
            </a:r>
            <a:endParaRPr lang="en-US" altLang="zh-CN" sz="2000" dirty="0">
              <a:latin typeface="宋体" panose="02010600030101010101" pitchFamily="2" charset="-122"/>
            </a:endParaRPr>
          </a:p>
        </p:txBody>
      </p:sp>
      <p:grpSp>
        <p:nvGrpSpPr>
          <p:cNvPr id="8" name="组合 7"/>
          <p:cNvGrpSpPr/>
          <p:nvPr/>
        </p:nvGrpSpPr>
        <p:grpSpPr>
          <a:xfrm>
            <a:off x="5208905" y="34925"/>
            <a:ext cx="3829685" cy="762071"/>
            <a:chOff x="3869685" y="487965"/>
            <a:chExt cx="5546211" cy="1364026"/>
          </a:xfrm>
        </p:grpSpPr>
        <p:grpSp>
          <p:nvGrpSpPr>
            <p:cNvPr id="9" name="组合 8"/>
            <p:cNvGrpSpPr/>
            <p:nvPr/>
          </p:nvGrpSpPr>
          <p:grpSpPr>
            <a:xfrm>
              <a:off x="3869685" y="487965"/>
              <a:ext cx="5546211" cy="1272119"/>
              <a:chOff x="6063406" y="1596380"/>
              <a:chExt cx="7135551" cy="1636665"/>
            </a:xfrm>
          </p:grpSpPr>
          <p:pic>
            <p:nvPicPr>
              <p:cNvPr id="10" name="图片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11" name="图片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2" name="矩形 11"/>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7015" y="193675"/>
            <a:ext cx="4685030" cy="1146810"/>
          </a:xfrm>
          <a:prstGeom prst="rect">
            <a:avLst/>
          </a:prstGeom>
          <a:noFill/>
        </p:spPr>
        <p:txBody>
          <a:bodyPr wrap="none" rtlCol="0">
            <a:noAutofit/>
          </a:bodyPr>
          <a:lstStyle/>
          <a:p>
            <a:pPr algn="l">
              <a:lnSpc>
                <a:spcPct val="130000"/>
              </a:lnSpc>
            </a:pPr>
            <a:r>
              <a:rPr lang="zh-CN" altLang="en-US" sz="2800" dirty="0">
                <a:latin typeface="楷体" panose="02010609060101010101" pitchFamily="49" charset="-122"/>
                <a:ea typeface="楷体" panose="02010609060101010101" pitchFamily="49" charset="-122"/>
              </a:rPr>
              <a:t>蛋白质的理化性质</a:t>
            </a:r>
          </a:p>
        </p:txBody>
      </p:sp>
      <p:grpSp>
        <p:nvGrpSpPr>
          <p:cNvPr id="4" name="组合 3"/>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5" name="图片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6" name="图片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3" name="文本框 2"/>
          <p:cNvSpPr txBox="1"/>
          <p:nvPr/>
        </p:nvSpPr>
        <p:spPr>
          <a:xfrm>
            <a:off x="4787900" y="1124585"/>
            <a:ext cx="3990340" cy="5538470"/>
          </a:xfrm>
          <a:prstGeom prst="rect">
            <a:avLst/>
          </a:prstGeom>
        </p:spPr>
        <p:txBody>
          <a:bodyPr wrap="square">
            <a:noAutofit/>
          </a:bodyPr>
          <a:lstStyle/>
          <a:p>
            <a:pPr algn="just" defTabSz="266700">
              <a:lnSpc>
                <a:spcPct val="100000"/>
              </a:lnSpc>
              <a:spcBef>
                <a:spcPct val="0"/>
              </a:spcBef>
              <a:spcAft>
                <a:spcPct val="0"/>
              </a:spcAft>
            </a:pPr>
            <a:r>
              <a:rPr lang="en-US" altLang="zh-CN" sz="1600" dirty="0">
                <a:latin typeface="宋体" panose="02010600030101010101" pitchFamily="2" charset="-122"/>
              </a:rPr>
              <a:t>    </a:t>
            </a:r>
            <a:r>
              <a:rPr lang="zh-CN" altLang="en-US" sz="1600" dirty="0">
                <a:latin typeface="宋体" panose="02010600030101010101" pitchFamily="2" charset="-122"/>
              </a:rPr>
              <a:t>利用</a:t>
            </a:r>
            <a:r>
              <a:rPr lang="en-US" altLang="zh-CN" sz="1600" dirty="0" err="1">
                <a:latin typeface="宋体" panose="02010600030101010101" pitchFamily="2" charset="-122"/>
              </a:rPr>
              <a:t>ExPASy</a:t>
            </a:r>
            <a:r>
              <a:rPr lang="en-US" altLang="zh-CN" sz="1600" dirty="0">
                <a:latin typeface="宋体" panose="02010600030101010101" pitchFamily="2" charset="-122"/>
              </a:rPr>
              <a:t> </a:t>
            </a:r>
            <a:r>
              <a:rPr lang="en-US" altLang="zh-CN" sz="1600" dirty="0" err="1">
                <a:latin typeface="宋体" panose="02010600030101010101" pitchFamily="2" charset="-122"/>
              </a:rPr>
              <a:t>ProtParam</a:t>
            </a:r>
            <a:r>
              <a:rPr lang="zh-CN" altLang="en-US" sz="1600" dirty="0">
                <a:latin typeface="宋体" panose="02010600030101010101" pitchFamily="2" charset="-122"/>
              </a:rPr>
              <a:t>在线工具对目标蛋白进行理化性质预测分析，结果表明，该蛋白分子量为</a:t>
            </a:r>
            <a:r>
              <a:rPr lang="en-US" altLang="zh-CN" sz="1600" dirty="0">
                <a:latin typeface="宋体" panose="02010600030101010101" pitchFamily="2" charset="-122"/>
              </a:rPr>
              <a:t>54471.01 Da</a:t>
            </a:r>
            <a:r>
              <a:rPr lang="zh-CN" altLang="en-US" sz="1600" dirty="0">
                <a:latin typeface="宋体" panose="02010600030101010101" pitchFamily="2" charset="-122"/>
              </a:rPr>
              <a:t>，分子式为</a:t>
            </a:r>
            <a:r>
              <a:rPr lang="en-US" altLang="zh-CN" sz="1600" dirty="0">
                <a:latin typeface="宋体" panose="02010600030101010101" pitchFamily="2" charset="-122"/>
              </a:rPr>
              <a:t>C</a:t>
            </a:r>
            <a:r>
              <a:rPr lang="en-US" altLang="zh-CN" sz="1600" baseline="-25000" dirty="0">
                <a:latin typeface="宋体" panose="02010600030101010101" pitchFamily="2" charset="-122"/>
              </a:rPr>
              <a:t>2358</a:t>
            </a:r>
            <a:r>
              <a:rPr lang="en-US" altLang="zh-CN" sz="1600" dirty="0">
                <a:latin typeface="宋体" panose="02010600030101010101" pitchFamily="2" charset="-122"/>
              </a:rPr>
              <a:t>H</a:t>
            </a:r>
            <a:r>
              <a:rPr lang="en-US" altLang="zh-CN" sz="1600" baseline="-25000" dirty="0">
                <a:latin typeface="宋体" panose="02010600030101010101" pitchFamily="2" charset="-122"/>
              </a:rPr>
              <a:t>686</a:t>
            </a:r>
            <a:r>
              <a:rPr lang="en-US" altLang="zh-CN" sz="1600" dirty="0">
                <a:latin typeface="宋体" panose="02010600030101010101" pitchFamily="2" charset="-122"/>
              </a:rPr>
              <a:t>N</a:t>
            </a:r>
            <a:r>
              <a:rPr lang="en-US" altLang="zh-CN" sz="1600" baseline="-25000" dirty="0">
                <a:latin typeface="宋体" panose="02010600030101010101" pitchFamily="2" charset="-122"/>
              </a:rPr>
              <a:t>666</a:t>
            </a:r>
            <a:r>
              <a:rPr lang="en-US" altLang="zh-CN" sz="1600" dirty="0">
                <a:latin typeface="宋体" panose="02010600030101010101" pitchFamily="2" charset="-122"/>
              </a:rPr>
              <a:t>O</a:t>
            </a:r>
            <a:r>
              <a:rPr lang="en-US" altLang="zh-CN" sz="1600" baseline="-25000" dirty="0">
                <a:latin typeface="宋体" panose="02010600030101010101" pitchFamily="2" charset="-122"/>
              </a:rPr>
              <a:t>59</a:t>
            </a:r>
            <a:r>
              <a:rPr lang="en-US" altLang="zh-CN" sz="1600" dirty="0">
                <a:latin typeface="宋体" panose="02010600030101010101" pitchFamily="2" charset="-122"/>
              </a:rPr>
              <a:t>S</a:t>
            </a:r>
            <a:r>
              <a:rPr lang="en-US" altLang="zh-CN" sz="1600" baseline="-25000" dirty="0">
                <a:latin typeface="宋体" panose="02010600030101010101" pitchFamily="2" charset="-122"/>
              </a:rPr>
              <a:t>30</a:t>
            </a:r>
            <a:r>
              <a:rPr lang="zh-CN" altLang="en-US" sz="1600" dirty="0">
                <a:latin typeface="宋体" panose="02010600030101010101" pitchFamily="2" charset="-122"/>
              </a:rPr>
              <a:t>，总原子数</a:t>
            </a:r>
            <a:r>
              <a:rPr lang="en-US" altLang="zh-CN" sz="1600" dirty="0">
                <a:latin typeface="宋体" panose="02010600030101010101" pitchFamily="2" charset="-122"/>
              </a:rPr>
              <a:t>7499</a:t>
            </a:r>
            <a:r>
              <a:rPr lang="zh-CN" altLang="en-US" sz="1600" dirty="0">
                <a:latin typeface="宋体" panose="02010600030101010101" pitchFamily="2" charset="-122"/>
              </a:rPr>
              <a:t>。</a:t>
            </a:r>
          </a:p>
          <a:p>
            <a:pPr algn="just" defTabSz="266700">
              <a:lnSpc>
                <a:spcPct val="100000"/>
              </a:lnSpc>
              <a:spcBef>
                <a:spcPct val="0"/>
              </a:spcBef>
              <a:spcAft>
                <a:spcPct val="0"/>
              </a:spcAft>
            </a:pPr>
            <a:r>
              <a:rPr lang="en-US" altLang="zh-CN" sz="1600" dirty="0">
                <a:latin typeface="宋体" panose="02010600030101010101" pitchFamily="2" charset="-122"/>
              </a:rPr>
              <a:t>       </a:t>
            </a:r>
            <a:r>
              <a:rPr lang="zh-CN" altLang="en-US" sz="1600" dirty="0">
                <a:latin typeface="宋体" panose="02010600030101010101" pitchFamily="2" charset="-122"/>
              </a:rPr>
              <a:t>消光系数结果显示，在</a:t>
            </a:r>
            <a:r>
              <a:rPr lang="en-US" altLang="zh-CN" sz="1600" dirty="0">
                <a:latin typeface="宋体" panose="02010600030101010101" pitchFamily="2" charset="-122"/>
              </a:rPr>
              <a:t>280 nm</a:t>
            </a:r>
            <a:r>
              <a:rPr lang="zh-CN" altLang="en-US" sz="1600" dirty="0">
                <a:latin typeface="宋体" panose="02010600030101010101" pitchFamily="2" charset="-122"/>
              </a:rPr>
              <a:t>水溶液条件下，当半胱氨酸全部形成二硫键时，消光系数为</a:t>
            </a:r>
            <a:r>
              <a:rPr lang="en-US" altLang="zh-CN" sz="1600" dirty="0">
                <a:latin typeface="宋体" panose="02010600030101010101" pitchFamily="2" charset="-122"/>
              </a:rPr>
              <a:t>68045 M^{-1}·cm^{-1}</a:t>
            </a:r>
            <a:r>
              <a:rPr lang="zh-CN" altLang="en-US" sz="1600" dirty="0">
                <a:latin typeface="宋体" panose="02010600030101010101" pitchFamily="2" charset="-122"/>
              </a:rPr>
              <a:t>；半胱氨酸完全还原时，消光系数为</a:t>
            </a:r>
            <a:r>
              <a:rPr lang="en-US" altLang="zh-CN" sz="1600" dirty="0">
                <a:latin typeface="宋体" panose="02010600030101010101" pitchFamily="2" charset="-122"/>
              </a:rPr>
              <a:t>66920 M^{-1}·cm^{-1}</a:t>
            </a:r>
            <a:r>
              <a:rPr lang="zh-CN" altLang="en-US" sz="1600" dirty="0">
                <a:latin typeface="宋体" panose="02010600030101010101" pitchFamily="2" charset="-122"/>
              </a:rPr>
              <a:t>。稳定性预测表明，该蛋白不稳定指数为</a:t>
            </a:r>
            <a:r>
              <a:rPr lang="en-US" altLang="zh-CN" sz="1600" dirty="0">
                <a:latin typeface="宋体" panose="02010600030101010101" pitchFamily="2" charset="-122"/>
              </a:rPr>
              <a:t>44.28</a:t>
            </a:r>
            <a:r>
              <a:rPr lang="zh-CN" altLang="en-US" sz="1600" dirty="0">
                <a:latin typeface="宋体" panose="02010600030101010101" pitchFamily="2" charset="-122"/>
              </a:rPr>
              <a:t>，大于</a:t>
            </a:r>
            <a:r>
              <a:rPr lang="en-US" altLang="zh-CN" sz="1600" dirty="0">
                <a:latin typeface="宋体" panose="02010600030101010101" pitchFamily="2" charset="-122"/>
              </a:rPr>
              <a:t>40</a:t>
            </a:r>
            <a:r>
              <a:rPr lang="zh-CN" altLang="en-US" sz="1600" dirty="0">
                <a:latin typeface="宋体" panose="02010600030101010101" pitchFamily="2" charset="-122"/>
              </a:rPr>
              <a:t>，判定为不稳定蛋白；其在哺乳动物网织红细胞体外体系中的半衰期为</a:t>
            </a:r>
            <a:r>
              <a:rPr lang="en-US" altLang="zh-CN" sz="1600" dirty="0">
                <a:latin typeface="宋体" panose="02010600030101010101" pitchFamily="2" charset="-122"/>
              </a:rPr>
              <a:t>30 h</a:t>
            </a:r>
            <a:r>
              <a:rPr lang="zh-CN" altLang="en-US" sz="1600" dirty="0">
                <a:latin typeface="宋体" panose="02010600030101010101" pitchFamily="2" charset="-122"/>
              </a:rPr>
              <a:t>，在酵母与大肠杆菌体内体系中的半衰期均超过</a:t>
            </a:r>
            <a:r>
              <a:rPr lang="en-US" altLang="zh-CN" sz="1600" dirty="0">
                <a:latin typeface="宋体" panose="02010600030101010101" pitchFamily="2" charset="-122"/>
              </a:rPr>
              <a:t>10 h</a:t>
            </a:r>
            <a:r>
              <a:rPr lang="zh-CN" altLang="en-US" sz="1600" dirty="0">
                <a:latin typeface="宋体" panose="02010600030101010101" pitchFamily="2" charset="-122"/>
              </a:rPr>
              <a:t>。此外，该蛋白脂肪族指数为</a:t>
            </a:r>
            <a:r>
              <a:rPr lang="en-US" altLang="zh-CN" sz="1600" dirty="0">
                <a:latin typeface="宋体" panose="02010600030101010101" pitchFamily="2" charset="-122"/>
              </a:rPr>
              <a:t>63.23</a:t>
            </a:r>
            <a:r>
              <a:rPr lang="zh-CN" altLang="en-US" sz="1600" dirty="0">
                <a:latin typeface="宋体" panose="02010600030101010101" pitchFamily="2" charset="-122"/>
              </a:rPr>
              <a:t>，亲疏水性总平均值（</a:t>
            </a:r>
            <a:r>
              <a:rPr lang="en-US" altLang="zh-CN" sz="1600" dirty="0">
                <a:latin typeface="宋体" panose="02010600030101010101" pitchFamily="2" charset="-122"/>
              </a:rPr>
              <a:t>GRAVY</a:t>
            </a:r>
            <a:r>
              <a:rPr lang="zh-CN" altLang="en-US" sz="1600" dirty="0">
                <a:latin typeface="宋体" panose="02010600030101010101" pitchFamily="2" charset="-122"/>
              </a:rPr>
              <a:t>）为</a:t>
            </a:r>
            <a:r>
              <a:rPr lang="en-US" altLang="zh-CN" sz="1600" dirty="0">
                <a:latin typeface="宋体" panose="02010600030101010101" pitchFamily="2" charset="-122"/>
              </a:rPr>
              <a:t>‑0.476</a:t>
            </a:r>
            <a:r>
              <a:rPr lang="zh-CN" altLang="en-US" sz="1600" dirty="0">
                <a:latin typeface="宋体" panose="02010600030101010101" pitchFamily="2" charset="-122"/>
              </a:rPr>
              <a:t>，提示该</a:t>
            </a:r>
            <a:r>
              <a:rPr lang="zh-CN" altLang="en-US" sz="1600" b="1" dirty="0">
                <a:latin typeface="宋体" panose="02010600030101010101" pitchFamily="2" charset="-122"/>
              </a:rPr>
              <a:t>蛋白整体具有较强的亲水性，属于可溶性蛋白，热稳定性处于中等水平。</a:t>
            </a:r>
          </a:p>
        </p:txBody>
      </p:sp>
      <p:pic>
        <p:nvPicPr>
          <p:cNvPr id="7" name="图片 6"/>
          <p:cNvPicPr>
            <a:picLocks noChangeAspect="1"/>
          </p:cNvPicPr>
          <p:nvPr/>
        </p:nvPicPr>
        <p:blipFill>
          <a:blip r:embed="rId7"/>
          <a:stretch>
            <a:fillRect/>
          </a:stretch>
        </p:blipFill>
        <p:spPr>
          <a:xfrm>
            <a:off x="395605" y="1052195"/>
            <a:ext cx="4244340" cy="51587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15" y="116205"/>
            <a:ext cx="3491230" cy="1065530"/>
          </a:xfrm>
          <a:prstGeom prst="rect">
            <a:avLst/>
          </a:prstGeom>
          <a:noFill/>
        </p:spPr>
        <p:txBody>
          <a:bodyPr wrap="none" rtlCol="0">
            <a:noAutofit/>
          </a:bodyPr>
          <a:lstStyle/>
          <a:p>
            <a:pPr algn="l">
              <a:lnSpc>
                <a:spcPct val="130000"/>
              </a:lnSpc>
            </a:pPr>
            <a:r>
              <a:rPr lang="zh-CN" altLang="en-US" sz="2800" dirty="0">
                <a:latin typeface="楷体" panose="02010609060101010101" pitchFamily="49" charset="-122"/>
                <a:ea typeface="楷体" panose="02010609060101010101" pitchFamily="49" charset="-122"/>
              </a:rPr>
              <a:t>蛋白质的亲水性和疏水性</a:t>
            </a:r>
          </a:p>
        </p:txBody>
      </p:sp>
      <p:grpSp>
        <p:nvGrpSpPr>
          <p:cNvPr id="4" name="组合 3"/>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5" name="图片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6" name="图片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3" name="图片 2"/>
          <p:cNvPicPr>
            <a:picLocks noChangeAspect="1"/>
          </p:cNvPicPr>
          <p:nvPr/>
        </p:nvPicPr>
        <p:blipFill>
          <a:blip r:embed="rId7"/>
          <a:stretch>
            <a:fillRect/>
          </a:stretch>
        </p:blipFill>
        <p:spPr>
          <a:xfrm>
            <a:off x="144145" y="1052195"/>
            <a:ext cx="7772400" cy="3482340"/>
          </a:xfrm>
          <a:prstGeom prst="rect">
            <a:avLst/>
          </a:prstGeom>
        </p:spPr>
      </p:pic>
      <p:sp>
        <p:nvSpPr>
          <p:cNvPr id="7" name="文本框 6"/>
          <p:cNvSpPr txBox="1"/>
          <p:nvPr/>
        </p:nvSpPr>
        <p:spPr>
          <a:xfrm>
            <a:off x="251460" y="4725035"/>
            <a:ext cx="8229600" cy="1568450"/>
          </a:xfrm>
          <a:prstGeom prst="rect">
            <a:avLst/>
          </a:prstGeom>
        </p:spPr>
        <p:txBody>
          <a:bodyPr wrap="square">
            <a:spAutoFit/>
          </a:bodyPr>
          <a:lstStyle/>
          <a:p>
            <a:pPr marL="0" indent="0" algn="just" defTabSz="266700">
              <a:spcBef>
                <a:spcPct val="0"/>
              </a:spcBef>
              <a:spcAft>
                <a:spcPct val="0"/>
              </a:spcAft>
            </a:pPr>
            <a:r>
              <a:rPr lang="en-US" altLang="zh-CN" sz="1600" dirty="0">
                <a:latin typeface="宋体" panose="02010600030101010101" pitchFamily="2" charset="-122"/>
                <a:ea typeface="宋体" panose="02010600030101010101" pitchFamily="2" charset="-122"/>
              </a:rPr>
              <a:t>    </a:t>
            </a:r>
            <a:r>
              <a:rPr lang="zh-CN" altLang="en-US" sz="1600" dirty="0">
                <a:latin typeface="宋体" panose="02010600030101010101" pitchFamily="2" charset="-122"/>
                <a:ea typeface="宋体" panose="02010600030101010101" pitchFamily="2" charset="-122"/>
              </a:rPr>
              <a:t>利用</a:t>
            </a:r>
            <a:r>
              <a:rPr lang="en-US" altLang="zh-CN" sz="1600" dirty="0" err="1">
                <a:latin typeface="宋体" panose="02010600030101010101" pitchFamily="2" charset="-122"/>
                <a:ea typeface="宋体" panose="02010600030101010101" pitchFamily="2" charset="-122"/>
              </a:rPr>
              <a:t>ExPASy</a:t>
            </a:r>
            <a:r>
              <a:rPr lang="en-US" altLang="zh-CN" sz="1600" dirty="0">
                <a:latin typeface="宋体" panose="02010600030101010101" pitchFamily="2" charset="-122"/>
                <a:ea typeface="宋体" panose="02010600030101010101" pitchFamily="2" charset="-122"/>
              </a:rPr>
              <a:t> </a:t>
            </a:r>
            <a:r>
              <a:rPr lang="en-US" altLang="zh-CN" sz="1600" dirty="0" err="1">
                <a:latin typeface="宋体" panose="02010600030101010101" pitchFamily="2" charset="-122"/>
                <a:ea typeface="宋体" panose="02010600030101010101" pitchFamily="2" charset="-122"/>
              </a:rPr>
              <a:t>ProtScale</a:t>
            </a:r>
            <a:r>
              <a:rPr lang="zh-CN" altLang="en-US" sz="1600" dirty="0">
                <a:latin typeface="宋体" panose="02010600030101010101" pitchFamily="2" charset="-122"/>
                <a:ea typeface="宋体" panose="02010600030101010101" pitchFamily="2" charset="-122"/>
              </a:rPr>
              <a:t>工具，采用</a:t>
            </a:r>
            <a:r>
              <a:rPr lang="en-US" altLang="zh-CN" sz="1600" dirty="0">
                <a:latin typeface="宋体" panose="02010600030101010101" pitchFamily="2" charset="-122"/>
                <a:ea typeface="宋体" panose="02010600030101010101" pitchFamily="2" charset="-122"/>
              </a:rPr>
              <a:t>Kyte‑Doolittle</a:t>
            </a:r>
            <a:r>
              <a:rPr lang="zh-CN" altLang="en-US" sz="1600" dirty="0">
                <a:latin typeface="宋体" panose="02010600030101010101" pitchFamily="2" charset="-122"/>
                <a:ea typeface="宋体" panose="02010600030101010101" pitchFamily="2" charset="-122"/>
              </a:rPr>
              <a:t>亲疏水性标准对目标蛋白序列进行分析，该蛋白全长</a:t>
            </a:r>
            <a:r>
              <a:rPr lang="en-US" altLang="zh-CN" sz="1600" dirty="0">
                <a:latin typeface="宋体" panose="02010600030101010101" pitchFamily="2" charset="-122"/>
                <a:ea typeface="宋体" panose="02010600030101010101" pitchFamily="2" charset="-122"/>
              </a:rPr>
              <a:t>511</a:t>
            </a:r>
            <a:r>
              <a:rPr lang="zh-CN" altLang="en-US" sz="1600" dirty="0">
                <a:latin typeface="宋体" panose="02010600030101010101" pitchFamily="2" charset="-122"/>
                <a:ea typeface="宋体" panose="02010600030101010101" pitchFamily="2" charset="-122"/>
              </a:rPr>
              <a:t>个氨基酸。亲疏水性打分结果显示，</a:t>
            </a:r>
            <a:r>
              <a:rPr lang="en-US" altLang="zh-CN" sz="1600" dirty="0">
                <a:latin typeface="宋体" panose="02010600030101010101" pitchFamily="2" charset="-122"/>
                <a:ea typeface="宋体" panose="02010600030101010101" pitchFamily="2" charset="-122"/>
              </a:rPr>
              <a:t>20</a:t>
            </a:r>
            <a:r>
              <a:rPr lang="zh-CN" altLang="en-US" sz="1600" dirty="0">
                <a:latin typeface="宋体" panose="02010600030101010101" pitchFamily="2" charset="-122"/>
                <a:ea typeface="宋体" panose="02010600030101010101" pitchFamily="2" charset="-122"/>
              </a:rPr>
              <a:t>种氨基酸中异亮氨酸（</a:t>
            </a:r>
            <a:r>
              <a:rPr lang="en-US" altLang="zh-CN" sz="1600" dirty="0">
                <a:latin typeface="宋体" panose="02010600030101010101" pitchFamily="2" charset="-122"/>
                <a:ea typeface="宋体" panose="02010600030101010101" pitchFamily="2" charset="-122"/>
              </a:rPr>
              <a:t>Ile</a:t>
            </a:r>
            <a:r>
              <a:rPr lang="zh-CN" altLang="en-US" sz="1600" dirty="0">
                <a:latin typeface="宋体" panose="02010600030101010101" pitchFamily="2" charset="-122"/>
                <a:ea typeface="宋体" panose="02010600030101010101" pitchFamily="2" charset="-122"/>
              </a:rPr>
              <a:t>）、缬氨酸（</a:t>
            </a:r>
            <a:r>
              <a:rPr lang="en-US" altLang="zh-CN" sz="1600" dirty="0">
                <a:latin typeface="宋体" panose="02010600030101010101" pitchFamily="2" charset="-122"/>
                <a:ea typeface="宋体" panose="02010600030101010101" pitchFamily="2" charset="-122"/>
              </a:rPr>
              <a:t>Val</a:t>
            </a:r>
            <a:r>
              <a:rPr lang="zh-CN" altLang="en-US" sz="1600" dirty="0">
                <a:latin typeface="宋体" panose="02010600030101010101" pitchFamily="2" charset="-122"/>
                <a:ea typeface="宋体" panose="02010600030101010101" pitchFamily="2" charset="-122"/>
              </a:rPr>
              <a:t>）等氨基酸疏水性较强，精氨酸（</a:t>
            </a:r>
            <a:r>
              <a:rPr lang="en-US" altLang="zh-CN" sz="1600" dirty="0">
                <a:latin typeface="宋体" panose="02010600030101010101" pitchFamily="2" charset="-122"/>
                <a:ea typeface="宋体" panose="02010600030101010101" pitchFamily="2" charset="-122"/>
              </a:rPr>
              <a:t>Arg</a:t>
            </a:r>
            <a:r>
              <a:rPr lang="zh-CN" altLang="en-US" sz="1600" dirty="0">
                <a:latin typeface="宋体" panose="02010600030101010101" pitchFamily="2" charset="-122"/>
                <a:ea typeface="宋体" panose="02010600030101010101" pitchFamily="2" charset="-122"/>
              </a:rPr>
              <a:t>）、赖氨酸（</a:t>
            </a:r>
            <a:r>
              <a:rPr lang="en-US" altLang="zh-CN" sz="1600" dirty="0">
                <a:latin typeface="宋体" panose="02010600030101010101" pitchFamily="2" charset="-122"/>
                <a:ea typeface="宋体" panose="02010600030101010101" pitchFamily="2" charset="-122"/>
              </a:rPr>
              <a:t>Lys</a:t>
            </a:r>
            <a:r>
              <a:rPr lang="zh-CN" altLang="en-US" sz="1600" dirty="0">
                <a:latin typeface="宋体" panose="02010600030101010101" pitchFamily="2" charset="-122"/>
                <a:ea typeface="宋体" panose="02010600030101010101" pitchFamily="2" charset="-122"/>
              </a:rPr>
              <a:t>）、天冬氨酸（</a:t>
            </a:r>
            <a:r>
              <a:rPr lang="en-US" altLang="zh-CN" sz="1600" dirty="0">
                <a:latin typeface="宋体" panose="02010600030101010101" pitchFamily="2" charset="-122"/>
                <a:ea typeface="宋体" panose="02010600030101010101" pitchFamily="2" charset="-122"/>
              </a:rPr>
              <a:t>Asp</a:t>
            </a:r>
            <a:r>
              <a:rPr lang="zh-CN" altLang="en-US" sz="1600" dirty="0">
                <a:latin typeface="宋体" panose="02010600030101010101" pitchFamily="2" charset="-122"/>
                <a:ea typeface="宋体" panose="02010600030101010101" pitchFamily="2" charset="-122"/>
              </a:rPr>
              <a:t>）等氨基酸亲水性较强；分析过程采用</a:t>
            </a:r>
            <a:r>
              <a:rPr lang="en-US" altLang="zh-CN" sz="1600" dirty="0">
                <a:latin typeface="宋体" panose="02010600030101010101" pitchFamily="2" charset="-122"/>
                <a:ea typeface="宋体" panose="02010600030101010101" pitchFamily="2" charset="-122"/>
              </a:rPr>
              <a:t>9</a:t>
            </a:r>
            <a:r>
              <a:rPr lang="zh-CN" altLang="en-US" sz="1600" dirty="0">
                <a:latin typeface="宋体" panose="02010600030101010101" pitchFamily="2" charset="-122"/>
                <a:ea typeface="宋体" panose="02010600030101010101" pitchFamily="2" charset="-122"/>
              </a:rPr>
              <a:t>个氨基酸滑动窗口的线性权重模型进行局部亲疏水性预测，可有效识别蛋白序列中的疏水区域与亲水区域，</a:t>
            </a:r>
            <a:r>
              <a:rPr lang="zh-CN" altLang="en-US" sz="1600" b="1" dirty="0">
                <a:latin typeface="宋体" panose="02010600030101010101" pitchFamily="2" charset="-122"/>
                <a:ea typeface="宋体" panose="02010600030101010101" pitchFamily="2" charset="-122"/>
              </a:rPr>
              <a:t>进一步佐证该蛋白整体呈亲水性的特征</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7655" y="142875"/>
            <a:ext cx="4932045" cy="1125855"/>
          </a:xfrm>
          <a:prstGeom prst="rect">
            <a:avLst/>
          </a:prstGeom>
          <a:noFill/>
        </p:spPr>
        <p:txBody>
          <a:bodyPr wrap="none" rtlCol="0">
            <a:noAutofit/>
          </a:bodyPr>
          <a:lstStyle/>
          <a:p>
            <a:pPr algn="l">
              <a:lnSpc>
                <a:spcPct val="130000"/>
              </a:lnSpc>
            </a:pPr>
            <a:r>
              <a:rPr lang="zh-CN" altLang="en-US" sz="2800" dirty="0">
                <a:latin typeface="楷体" panose="02010609060101010101" pitchFamily="49" charset="-122"/>
                <a:ea typeface="楷体" panose="02010609060101010101" pitchFamily="49" charset="-122"/>
              </a:rPr>
              <a:t>跨膜结构预测</a:t>
            </a:r>
          </a:p>
        </p:txBody>
      </p:sp>
      <p:grpSp>
        <p:nvGrpSpPr>
          <p:cNvPr id="4" name="组合 3"/>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5" name="图片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6" name="图片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3" name="图片 1" descr="IMG_256"/>
          <p:cNvPicPr>
            <a:picLocks noChangeAspect="1"/>
          </p:cNvPicPr>
          <p:nvPr/>
        </p:nvPicPr>
        <p:blipFill>
          <a:blip r:embed="rId7"/>
          <a:stretch>
            <a:fillRect/>
          </a:stretch>
        </p:blipFill>
        <p:spPr>
          <a:xfrm>
            <a:off x="323215" y="836295"/>
            <a:ext cx="5273040" cy="3954780"/>
          </a:xfrm>
          <a:prstGeom prst="rect">
            <a:avLst/>
          </a:prstGeom>
          <a:noFill/>
          <a:ln w="9525">
            <a:noFill/>
          </a:ln>
        </p:spPr>
      </p:pic>
      <p:sp>
        <p:nvSpPr>
          <p:cNvPr id="7" name="文本框 6"/>
          <p:cNvSpPr txBox="1"/>
          <p:nvPr/>
        </p:nvSpPr>
        <p:spPr>
          <a:xfrm>
            <a:off x="395605" y="5012690"/>
            <a:ext cx="8338820" cy="1322070"/>
          </a:xfrm>
          <a:prstGeom prst="rect">
            <a:avLst/>
          </a:prstGeom>
        </p:spPr>
        <p:txBody>
          <a:bodyPr wrap="square">
            <a:spAutoFit/>
          </a:bodyPr>
          <a:lstStyle/>
          <a:p>
            <a:pPr marL="0" indent="0" algn="just" defTabSz="266700">
              <a:spcBef>
                <a:spcPct val="0"/>
              </a:spcBef>
              <a:spcAft>
                <a:spcPct val="0"/>
              </a:spcAft>
            </a:pP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利用</a:t>
            </a:r>
            <a:r>
              <a:rPr lang="en-US" altLang="zh-CN" sz="2000" dirty="0" err="1">
                <a:latin typeface="宋体" panose="02010600030101010101" pitchFamily="2" charset="-122"/>
                <a:ea typeface="宋体" panose="02010600030101010101" pitchFamily="2" charset="-122"/>
              </a:rPr>
              <a:t>ProtScale</a:t>
            </a:r>
            <a:r>
              <a:rPr lang="zh-CN" altLang="en-US" sz="2000" dirty="0">
                <a:latin typeface="宋体" panose="02010600030101010101" pitchFamily="2" charset="-122"/>
                <a:ea typeface="宋体" panose="02010600030101010101" pitchFamily="2" charset="-122"/>
              </a:rPr>
              <a:t>工具绘制目标蛋白亲疏水性图谱，结果显示该蛋白序列全长范围内同时存在疏水区域与亲水区域，亲水区域分布更广、分值更低，整体表现为亲水性，无明显连续跨膜疏水结构域，进一步证实该蛋白属于可溶性蛋白。</a:t>
            </a:r>
            <a:r>
              <a:rPr lang="en-US" altLang="zh-CN" sz="2000" dirty="0">
                <a:latin typeface="宋体" panose="02010600030101010101" pitchFamily="2" charset="-122"/>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9570" y="234950"/>
            <a:ext cx="5210175" cy="1177290"/>
          </a:xfrm>
          <a:prstGeom prst="rect">
            <a:avLst/>
          </a:prstGeom>
          <a:noFill/>
        </p:spPr>
        <p:txBody>
          <a:bodyPr wrap="none" rtlCol="0">
            <a:noAutofit/>
          </a:bodyPr>
          <a:lstStyle/>
          <a:p>
            <a:pPr algn="l">
              <a:lnSpc>
                <a:spcPct val="130000"/>
              </a:lnSpc>
            </a:pPr>
            <a:r>
              <a:rPr lang="zh-CN" altLang="en-US" sz="3200" dirty="0">
                <a:latin typeface="楷体" panose="02010609060101010101" pitchFamily="49" charset="-122"/>
                <a:ea typeface="楷体" panose="02010609060101010101" pitchFamily="49" charset="-122"/>
              </a:rPr>
              <a:t>蛋白质信号肽分析</a:t>
            </a:r>
          </a:p>
        </p:txBody>
      </p:sp>
      <p:pic>
        <p:nvPicPr>
          <p:cNvPr id="3" name="图片 2"/>
          <p:cNvPicPr>
            <a:picLocks noChangeAspect="1"/>
          </p:cNvPicPr>
          <p:nvPr/>
        </p:nvPicPr>
        <p:blipFill>
          <a:blip r:embed="rId5"/>
          <a:stretch>
            <a:fillRect/>
          </a:stretch>
        </p:blipFill>
        <p:spPr>
          <a:xfrm>
            <a:off x="323215" y="1128395"/>
            <a:ext cx="6187440" cy="3192780"/>
          </a:xfrm>
          <a:prstGeom prst="rect">
            <a:avLst/>
          </a:prstGeom>
        </p:spPr>
      </p:pic>
      <p:sp>
        <p:nvSpPr>
          <p:cNvPr id="4" name="文本框 3"/>
          <p:cNvSpPr txBox="1"/>
          <p:nvPr/>
        </p:nvSpPr>
        <p:spPr>
          <a:xfrm>
            <a:off x="323215" y="4580890"/>
            <a:ext cx="8079105" cy="2011045"/>
          </a:xfrm>
          <a:prstGeom prst="rect">
            <a:avLst/>
          </a:prstGeom>
          <a:noFill/>
        </p:spPr>
        <p:txBody>
          <a:bodyPr wrap="square" rtlCol="0" anchor="t">
            <a:spAutoFit/>
          </a:bodyPr>
          <a:lstStyle/>
          <a:p>
            <a:pPr algn="l">
              <a:lnSpc>
                <a:spcPct val="130000"/>
              </a:lnSpc>
            </a:pPr>
            <a:r>
              <a:rPr lang="en-US" altLang="zh-CN" sz="1600" dirty="0">
                <a:latin typeface="宋体" panose="02010600030101010101" pitchFamily="2" charset="-122"/>
              </a:rPr>
              <a:t>      </a:t>
            </a:r>
            <a:r>
              <a:rPr lang="zh-CN" altLang="en-US" sz="1600" dirty="0">
                <a:latin typeface="宋体" panose="02010600030101010101" pitchFamily="2" charset="-122"/>
              </a:rPr>
              <a:t>采用</a:t>
            </a:r>
            <a:r>
              <a:rPr lang="en-US" altLang="zh-CN" sz="1600" dirty="0">
                <a:latin typeface="宋体" panose="02010600030101010101" pitchFamily="2" charset="-122"/>
              </a:rPr>
              <a:t>SignalP‑6.0</a:t>
            </a:r>
            <a:r>
              <a:rPr lang="zh-CN" altLang="en-US" sz="1600" dirty="0">
                <a:latin typeface="宋体" panose="02010600030101010101" pitchFamily="2" charset="-122"/>
              </a:rPr>
              <a:t>在线工具对该</a:t>
            </a:r>
            <a:r>
              <a:rPr lang="en-US" altLang="zh-CN" sz="1600" dirty="0">
                <a:latin typeface="宋体" panose="02010600030101010101" pitchFamily="2" charset="-122"/>
              </a:rPr>
              <a:t>DOF</a:t>
            </a:r>
            <a:r>
              <a:rPr lang="zh-CN" altLang="en-US" sz="1600" dirty="0">
                <a:latin typeface="宋体" panose="02010600030101010101" pitchFamily="2" charset="-122"/>
              </a:rPr>
              <a:t>家族蛋白的信号肽进行预测分析，结果显示：该蛋白存在潜在信号肽剪切位点，剪切位点位于第29位氨基酸，</a:t>
            </a:r>
            <a:r>
              <a:rPr lang="en-US" altLang="zh-CN" sz="1600" dirty="0">
                <a:latin typeface="宋体" panose="02010600030101010101" pitchFamily="2" charset="-122"/>
              </a:rPr>
              <a:t>C‑score</a:t>
            </a:r>
            <a:r>
              <a:rPr lang="zh-CN" altLang="en-US" sz="1600" dirty="0">
                <a:latin typeface="宋体" panose="02010600030101010101" pitchFamily="2" charset="-122"/>
              </a:rPr>
              <a:t>最大值为0.908，显著高于阈值0.52；但蛋白</a:t>
            </a:r>
            <a:r>
              <a:rPr lang="en-US" altLang="zh-CN" sz="1600" dirty="0">
                <a:latin typeface="宋体" panose="02010600030101010101" pitchFamily="2" charset="-122"/>
              </a:rPr>
              <a:t>N</a:t>
            </a:r>
            <a:r>
              <a:rPr lang="zh-CN" altLang="en-US" sz="1600" dirty="0">
                <a:latin typeface="宋体" panose="02010600030101010101" pitchFamily="2" charset="-122"/>
              </a:rPr>
              <a:t>端区域</a:t>
            </a:r>
            <a:r>
              <a:rPr lang="en-US" altLang="zh-CN" sz="1600" dirty="0">
                <a:latin typeface="宋体" panose="02010600030101010101" pitchFamily="2" charset="-122"/>
              </a:rPr>
              <a:t>S‑score</a:t>
            </a:r>
            <a:r>
              <a:rPr lang="zh-CN" altLang="en-US" sz="1600" dirty="0">
                <a:latin typeface="宋体" panose="02010600030101010101" pitchFamily="2" charset="-122"/>
              </a:rPr>
              <a:t>整体偏低，信号肽特征不典型。综合各项得分判断，该蛋白不具备典型分泌型蛋白信号肽结构，推测其主要定位于细胞核，符合</a:t>
            </a:r>
            <a:r>
              <a:rPr lang="en-US" altLang="zh-CN" sz="1600" dirty="0">
                <a:latin typeface="宋体" panose="02010600030101010101" pitchFamily="2" charset="-122"/>
              </a:rPr>
              <a:t>DOF</a:t>
            </a:r>
            <a:r>
              <a:rPr lang="zh-CN" altLang="en-US" sz="1600" dirty="0">
                <a:latin typeface="宋体" panose="02010600030101010101" pitchFamily="2" charset="-122"/>
              </a:rPr>
              <a:t>家族转录因子的亚细胞定位特征。</a:t>
            </a:r>
          </a:p>
          <a:p>
            <a:pPr algn="l">
              <a:lnSpc>
                <a:spcPct val="130000"/>
              </a:lnSpc>
            </a:pPr>
            <a:endParaRPr lang="en-US" altLang="zh-CN" sz="1600" dirty="0">
              <a:latin typeface="宋体" panose="02010600030101010101" pitchFamily="2" charset="-122"/>
            </a:endParaRPr>
          </a:p>
        </p:txBody>
      </p:sp>
      <p:grpSp>
        <p:nvGrpSpPr>
          <p:cNvPr id="5" name="组合 4"/>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6" name="图片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7" name="图片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stretch>
            <a:fillRect/>
          </a:stretch>
        </p:blipFill>
        <p:spPr>
          <a:xfrm>
            <a:off x="395605" y="1052195"/>
            <a:ext cx="5273040" cy="2598420"/>
          </a:xfrm>
          <a:prstGeom prst="rect">
            <a:avLst/>
          </a:prstGeom>
        </p:spPr>
      </p:pic>
      <p:sp>
        <p:nvSpPr>
          <p:cNvPr id="3" name="文本框 2"/>
          <p:cNvSpPr txBox="1"/>
          <p:nvPr/>
        </p:nvSpPr>
        <p:spPr>
          <a:xfrm>
            <a:off x="179705" y="3860800"/>
            <a:ext cx="8411210" cy="2331085"/>
          </a:xfrm>
          <a:prstGeom prst="rect">
            <a:avLst/>
          </a:prstGeom>
          <a:noFill/>
        </p:spPr>
        <p:txBody>
          <a:bodyPr wrap="square" rtlCol="0">
            <a:spAutoFit/>
          </a:bodyPr>
          <a:lstStyle/>
          <a:p>
            <a:pPr algn="l">
              <a:lnSpc>
                <a:spcPct val="130000"/>
              </a:lnSpc>
            </a:pPr>
            <a:r>
              <a:rPr lang="en-US" altLang="zh-CN" sz="1600" dirty="0">
                <a:latin typeface="宋体" panose="02010600030101010101" pitchFamily="2" charset="-122"/>
              </a:rPr>
              <a:t>       </a:t>
            </a:r>
            <a:r>
              <a:rPr lang="zh-CN" altLang="en-US" sz="1600" dirty="0">
                <a:latin typeface="宋体" panose="02010600030101010101" pitchFamily="2" charset="-122"/>
              </a:rPr>
              <a:t>利用</a:t>
            </a:r>
            <a:r>
              <a:rPr lang="en-US" altLang="zh-CN" sz="1600" dirty="0">
                <a:latin typeface="宋体" panose="02010600030101010101" pitchFamily="2" charset="-122"/>
              </a:rPr>
              <a:t>WoLF PSORT</a:t>
            </a:r>
            <a:r>
              <a:rPr lang="zh-CN" altLang="en-US" sz="1600" dirty="0">
                <a:latin typeface="宋体" panose="02010600030101010101" pitchFamily="2" charset="-122"/>
              </a:rPr>
              <a:t>在线工具对目标百合蛋白开展亚细胞定位预测分析，综合最近邻同源蛋白比对、标准化特征值及原始特征值数据，明确其亚细胞分布特征。预测分值显示，该蛋白细胞核定位分值最高（11分），叶绿体、细胞质定位分值分别为2分、1分；同源蛋白比对结果显示，匹配的14个近邻同源蛋白中多数定位于细胞核；特征值比对分析表明，目标蛋白的信号肽、功能基序及氨基酸组成特征，与细胞核定位的参考蛋白高度一致，与叶绿体、细胞质定位蛋白差异显著。</a:t>
            </a:r>
          </a:p>
          <a:p>
            <a:pPr algn="l">
              <a:lnSpc>
                <a:spcPct val="130000"/>
              </a:lnSpc>
            </a:pPr>
            <a:r>
              <a:rPr lang="zh-CN" altLang="en-US" sz="1600" dirty="0">
                <a:latin typeface="宋体" panose="02010600030101010101" pitchFamily="2" charset="-122"/>
              </a:rPr>
              <a:t> </a:t>
            </a:r>
            <a:r>
              <a:rPr lang="en-US" altLang="zh-CN" sz="1600" dirty="0">
                <a:latin typeface="宋体" panose="02010600030101010101" pitchFamily="2" charset="-122"/>
              </a:rPr>
              <a:t>       </a:t>
            </a:r>
            <a:r>
              <a:rPr lang="zh-CN" altLang="en-US" sz="1600" dirty="0">
                <a:latin typeface="宋体" panose="02010600030101010101" pitchFamily="2" charset="-122"/>
              </a:rPr>
              <a:t>综合判定，该蛋白主要定位于细胞核。</a:t>
            </a:r>
            <a:endParaRPr lang="en-US" altLang="zh-CN" sz="1600" dirty="0">
              <a:latin typeface="宋体" panose="02010600030101010101" pitchFamily="2" charset="-122"/>
            </a:endParaRPr>
          </a:p>
        </p:txBody>
      </p:sp>
      <p:grpSp>
        <p:nvGrpSpPr>
          <p:cNvPr id="4" name="组合 3"/>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5" name="图片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6" name="图片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107315" y="102235"/>
            <a:ext cx="4385310" cy="643255"/>
          </a:xfrm>
          <a:prstGeom prst="rect">
            <a:avLst/>
          </a:prstGeom>
          <a:noFill/>
        </p:spPr>
        <p:txBody>
          <a:bodyPr wrap="none" rtlCol="0">
            <a:noAutofit/>
          </a:bodyPr>
          <a:lstStyle/>
          <a:p>
            <a:pPr algn="l">
              <a:lnSpc>
                <a:spcPct val="130000"/>
              </a:lnSpc>
            </a:pPr>
            <a:r>
              <a:rPr lang="zh-CN" altLang="en-US" sz="3200" dirty="0">
                <a:latin typeface="楷体" panose="02010609060101010101" pitchFamily="49" charset="-122"/>
                <a:ea typeface="楷体" panose="02010609060101010101" pitchFamily="49" charset="-122"/>
                <a:sym typeface="+mn-ea"/>
              </a:rPr>
              <a:t>亚细胞定位预测分析</a:t>
            </a:r>
            <a:endParaRPr lang="en-US" altLang="zh-CN" sz="32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60" y="260350"/>
            <a:ext cx="5270500" cy="1506855"/>
          </a:xfrm>
          <a:prstGeom prst="rect">
            <a:avLst/>
          </a:prstGeom>
          <a:noFill/>
        </p:spPr>
        <p:txBody>
          <a:bodyPr wrap="none" rtlCol="0">
            <a:noAutofit/>
          </a:bodyPr>
          <a:lstStyle/>
          <a:p>
            <a:pPr algn="l">
              <a:lnSpc>
                <a:spcPct val="130000"/>
              </a:lnSpc>
            </a:pPr>
            <a:r>
              <a:rPr lang="zh-CN" altLang="en-US" sz="2800" dirty="0">
                <a:latin typeface="楷体" panose="02010609060101010101" pitchFamily="49" charset="-122"/>
                <a:ea typeface="楷体" panose="02010609060101010101" pitchFamily="49" charset="-122"/>
              </a:rPr>
              <a:t>蛋白质的保守结构域分析</a:t>
            </a:r>
          </a:p>
        </p:txBody>
      </p:sp>
      <p:pic>
        <p:nvPicPr>
          <p:cNvPr id="3" name="图片 1" descr="lcl_1_lcl_SEQMD5_3197a6d686132c88a76e79047f63b6e2-domain-annotations-std"/>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5100" y="1268730"/>
            <a:ext cx="8893175" cy="839470"/>
          </a:xfrm>
          <a:prstGeom prst="rect">
            <a:avLst/>
          </a:prstGeom>
        </p:spPr>
      </p:pic>
      <p:sp>
        <p:nvSpPr>
          <p:cNvPr id="4" name="文本框 3"/>
          <p:cNvSpPr txBox="1"/>
          <p:nvPr/>
        </p:nvSpPr>
        <p:spPr>
          <a:xfrm>
            <a:off x="403225" y="2644775"/>
            <a:ext cx="8110220" cy="3744595"/>
          </a:xfrm>
          <a:prstGeom prst="rect">
            <a:avLst/>
          </a:prstGeom>
        </p:spPr>
        <p:txBody>
          <a:bodyPr wrap="square">
            <a:noAutofit/>
          </a:bodyPr>
          <a:lstStyle/>
          <a:p>
            <a:pPr marL="0" indent="720000" algn="just" defTabSz="266700">
              <a:spcBef>
                <a:spcPct val="0"/>
              </a:spcBef>
              <a:spcAft>
                <a:spcPct val="0"/>
              </a:spcAft>
            </a:pPr>
            <a:r>
              <a:rPr lang="zh-CN" altLang="en-US" sz="2000" dirty="0">
                <a:latin typeface="宋体" panose="02010600030101010101" pitchFamily="2" charset="-122"/>
              </a:rPr>
              <a:t>利用</a:t>
            </a:r>
            <a:r>
              <a:rPr lang="en-US" altLang="zh-CN" sz="2000" dirty="0">
                <a:latin typeface="宋体" panose="02010600030101010101" pitchFamily="2" charset="-122"/>
              </a:rPr>
              <a:t>NCBI CDD</a:t>
            </a:r>
            <a:r>
              <a:rPr lang="zh-CN" altLang="en-US" sz="2000" dirty="0">
                <a:latin typeface="宋体" panose="02010600030101010101" pitchFamily="2" charset="-122"/>
              </a:rPr>
              <a:t>数据库对目标蛋白进行保守结构域分析，结果显示该蛋白含有典型的</a:t>
            </a:r>
            <a:r>
              <a:rPr lang="en-US" altLang="zh-CN" sz="2000" dirty="0" err="1">
                <a:latin typeface="宋体" panose="02010600030101010101" pitchFamily="2" charset="-122"/>
              </a:rPr>
              <a:t>zf-Dof</a:t>
            </a:r>
            <a:r>
              <a:rPr lang="zh-CN" altLang="en-US" sz="2000" dirty="0">
                <a:latin typeface="宋体" panose="02010600030101010101" pitchFamily="2" charset="-122"/>
              </a:rPr>
              <a:t>保守结构域，属于</a:t>
            </a:r>
            <a:r>
              <a:rPr lang="en-US" altLang="zh-CN" sz="2000" b="1" dirty="0" err="1">
                <a:latin typeface="宋体" panose="02010600030101010101" pitchFamily="2" charset="-122"/>
              </a:rPr>
              <a:t>Dof</a:t>
            </a:r>
            <a:r>
              <a:rPr lang="zh-CN" altLang="en-US" sz="2000" b="1" dirty="0">
                <a:latin typeface="宋体" panose="02010600030101010101" pitchFamily="2" charset="-122"/>
              </a:rPr>
              <a:t>锌指转录因子家族</a:t>
            </a:r>
            <a:r>
              <a:rPr lang="zh-CN" altLang="en-US" sz="2000" dirty="0">
                <a:latin typeface="宋体" panose="02010600030101010101" pitchFamily="2" charset="-122"/>
              </a:rPr>
              <a:t>。该家族的特征是含</a:t>
            </a:r>
            <a:r>
              <a:rPr lang="en-US" altLang="zh-CN" sz="2000" b="1" dirty="0">
                <a:latin typeface="宋体" panose="02010600030101010101" pitchFamily="2" charset="-122"/>
              </a:rPr>
              <a:t>C2C2</a:t>
            </a:r>
            <a:r>
              <a:rPr lang="zh-CN" altLang="en-US" sz="2000" b="1" dirty="0">
                <a:latin typeface="宋体" panose="02010600030101010101" pitchFamily="2" charset="-122"/>
              </a:rPr>
              <a:t>型锌指基序</a:t>
            </a:r>
            <a:r>
              <a:rPr lang="zh-CN" altLang="en-US" sz="2000" dirty="0">
                <a:latin typeface="宋体" panose="02010600030101010101" pitchFamily="2" charset="-122"/>
              </a:rPr>
              <a:t>，能够特异性结合靶基因启动子中的5'-</a:t>
            </a:r>
            <a:r>
              <a:rPr lang="en-US" altLang="zh-CN" sz="2000" dirty="0">
                <a:latin typeface="宋体" panose="02010600030101010101" pitchFamily="2" charset="-122"/>
              </a:rPr>
              <a:t>AAAG-3' </a:t>
            </a:r>
            <a:r>
              <a:rPr lang="zh-CN" altLang="en-US" sz="2000" dirty="0">
                <a:latin typeface="宋体" panose="02010600030101010101" pitchFamily="2" charset="-122"/>
              </a:rPr>
              <a:t>顺式作用元件，并参与植物激素调控、逆境胁迫响应、开花时间及种子发育等生物学过程。</a:t>
            </a:r>
          </a:p>
          <a:p>
            <a:pPr marL="0" indent="720000" algn="just" defTabSz="266700">
              <a:spcBef>
                <a:spcPct val="0"/>
              </a:spcBef>
              <a:spcAft>
                <a:spcPct val="0"/>
              </a:spcAft>
            </a:pPr>
            <a:r>
              <a:rPr lang="en-US" altLang="zh-CN" sz="2000" dirty="0">
                <a:latin typeface="宋体" panose="02010600030101010101" pitchFamily="2" charset="-122"/>
              </a:rPr>
              <a:t>CDF3</a:t>
            </a:r>
            <a:r>
              <a:rPr lang="zh-CN" altLang="en-US" sz="2000" dirty="0">
                <a:latin typeface="宋体" panose="02010600030101010101" pitchFamily="2" charset="-122"/>
              </a:rPr>
              <a:t>是一个功能保守的</a:t>
            </a:r>
            <a:r>
              <a:rPr lang="en-US" altLang="zh-CN" sz="2000" dirty="0">
                <a:latin typeface="宋体" panose="02010600030101010101" pitchFamily="2" charset="-122"/>
              </a:rPr>
              <a:t>DOF</a:t>
            </a:r>
            <a:r>
              <a:rPr lang="zh-CN" altLang="en-US" sz="2000" dirty="0">
                <a:latin typeface="宋体" panose="02010600030101010101" pitchFamily="2" charset="-122"/>
              </a:rPr>
              <a:t>转录因子，具备典型的</a:t>
            </a:r>
            <a:r>
              <a:rPr lang="en-US" altLang="zh-CN" sz="2000" dirty="0">
                <a:latin typeface="宋体" panose="02010600030101010101" pitchFamily="2" charset="-122"/>
              </a:rPr>
              <a:t>DNA</a:t>
            </a:r>
            <a:r>
              <a:rPr lang="zh-CN" altLang="en-US" sz="2000" dirty="0">
                <a:latin typeface="宋体" panose="02010600030101010101" pitchFamily="2" charset="-122"/>
              </a:rPr>
              <a:t>结合结构域。这为其通过识别</a:t>
            </a:r>
            <a:r>
              <a:rPr lang="en-US" altLang="zh-CN" sz="2000" dirty="0">
                <a:latin typeface="宋体" panose="02010600030101010101" pitchFamily="2" charset="-122"/>
              </a:rPr>
              <a:t>AAAG</a:t>
            </a:r>
            <a:r>
              <a:rPr lang="zh-CN" altLang="en-US" sz="2000" dirty="0">
                <a:latin typeface="宋体" panose="02010600030101010101" pitchFamily="2" charset="-122"/>
              </a:rPr>
              <a:t>元件调控下游基因表达，进而参与百合抗逆性及其他发育过程的分子机制提供了直接证据。结合</a:t>
            </a:r>
            <a:r>
              <a:rPr lang="en-US" altLang="zh-CN" sz="2000" dirty="0">
                <a:latin typeface="宋体" panose="02010600030101010101" pitchFamily="2" charset="-122"/>
              </a:rPr>
              <a:t>SOPMA</a:t>
            </a:r>
            <a:r>
              <a:rPr lang="zh-CN" altLang="en-US" sz="2000" dirty="0">
                <a:latin typeface="宋体" panose="02010600030101010101" pitchFamily="2" charset="-122"/>
              </a:rPr>
              <a:t>二级结构预测（250–300 </a:t>
            </a:r>
            <a:r>
              <a:rPr lang="en-US" altLang="zh-CN" sz="2000" dirty="0">
                <a:latin typeface="宋体" panose="02010600030101010101" pitchFamily="2" charset="-122"/>
              </a:rPr>
              <a:t>aa</a:t>
            </a:r>
            <a:r>
              <a:rPr lang="zh-CN" altLang="en-US" sz="2000" dirty="0">
                <a:latin typeface="宋体" panose="02010600030101010101" pitchFamily="2" charset="-122"/>
              </a:rPr>
              <a:t>区域富集</a:t>
            </a:r>
            <a:r>
              <a:rPr lang="en-US" altLang="zh-CN" sz="2000" dirty="0">
                <a:latin typeface="宋体" panose="02010600030101010101" pitchFamily="2" charset="-122"/>
              </a:rPr>
              <a:t>α-</a:t>
            </a:r>
            <a:r>
              <a:rPr lang="zh-CN" altLang="en-US" sz="2000" dirty="0">
                <a:latin typeface="宋体" panose="02010600030101010101" pitchFamily="2" charset="-122"/>
              </a:rPr>
              <a:t>螺旋与延伸链），两者相互验证，确认该区域即为</a:t>
            </a:r>
            <a:r>
              <a:rPr lang="en-US" altLang="zh-CN" sz="2000" dirty="0" err="1">
                <a:latin typeface="宋体" panose="02010600030101010101" pitchFamily="2" charset="-122"/>
              </a:rPr>
              <a:t>zf-Dof</a:t>
            </a:r>
            <a:r>
              <a:rPr lang="zh-CN" altLang="en-US" sz="2000" dirty="0">
                <a:latin typeface="宋体" panose="02010600030101010101" pitchFamily="2" charset="-122"/>
              </a:rPr>
              <a:t>结构域的二级结构体现。</a:t>
            </a:r>
          </a:p>
        </p:txBody>
      </p:sp>
      <p:grpSp>
        <p:nvGrpSpPr>
          <p:cNvPr id="5" name="组合 4"/>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6" name="图片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7" name="图片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3f63aede76beaebd77f5dfe50c3d75"/>
          <p:cNvPicPr>
            <a:picLocks noChangeAspect="1"/>
          </p:cNvPicPr>
          <p:nvPr/>
        </p:nvPicPr>
        <p:blipFill>
          <a:blip r:embed="rId5"/>
          <a:stretch>
            <a:fillRect/>
          </a:stretch>
        </p:blipFill>
        <p:spPr>
          <a:xfrm>
            <a:off x="323850" y="908368"/>
            <a:ext cx="5273040" cy="3709035"/>
          </a:xfrm>
          <a:prstGeom prst="rect">
            <a:avLst/>
          </a:prstGeom>
        </p:spPr>
      </p:pic>
      <p:sp>
        <p:nvSpPr>
          <p:cNvPr id="3" name="文本框 2"/>
          <p:cNvSpPr txBox="1"/>
          <p:nvPr/>
        </p:nvSpPr>
        <p:spPr>
          <a:xfrm>
            <a:off x="323850" y="4656455"/>
            <a:ext cx="8416290" cy="1733550"/>
          </a:xfrm>
          <a:prstGeom prst="rect">
            <a:avLst/>
          </a:prstGeom>
          <a:noFill/>
        </p:spPr>
        <p:txBody>
          <a:bodyPr wrap="square" rtlCol="0">
            <a:noAutofit/>
          </a:bodyPr>
          <a:lstStyle/>
          <a:p>
            <a:pPr indent="756000" algn="l">
              <a:lnSpc>
                <a:spcPct val="130000"/>
              </a:lnSpc>
            </a:pPr>
            <a:r>
              <a:rPr lang="zh-CN" altLang="en-US" sz="1600" dirty="0">
                <a:latin typeface="宋体" panose="02010600030101010101" pitchFamily="2" charset="-122"/>
              </a:rPr>
              <a:t>利用</a:t>
            </a:r>
            <a:r>
              <a:rPr lang="en-US" altLang="zh-CN" sz="1600" dirty="0">
                <a:latin typeface="宋体" panose="02010600030101010101" pitchFamily="2" charset="-122"/>
              </a:rPr>
              <a:t>SOPMA</a:t>
            </a:r>
            <a:r>
              <a:rPr lang="zh-CN" altLang="en-US" sz="1600" dirty="0">
                <a:latin typeface="宋体" panose="02010600030101010101" pitchFamily="2" charset="-122"/>
              </a:rPr>
              <a:t>在线工具对目标</a:t>
            </a:r>
            <a:r>
              <a:rPr lang="en-US" altLang="zh-CN" sz="1600" dirty="0">
                <a:latin typeface="宋体" panose="02010600030101010101" pitchFamily="2" charset="-122"/>
              </a:rPr>
              <a:t>Dof</a:t>
            </a:r>
            <a:r>
              <a:rPr lang="zh-CN" altLang="en-US" sz="1600" dirty="0">
                <a:latin typeface="宋体" panose="02010600030101010101" pitchFamily="2" charset="-122"/>
              </a:rPr>
              <a:t>蛋白进行二级结构预测，结果显示：该蛋白全长500个氨基酸中，无规则卷曲为主要结构，</a:t>
            </a:r>
            <a:r>
              <a:rPr lang="zh-CN" altLang="en-US" sz="1600" dirty="0">
                <a:latin typeface="宋体" panose="02010600030101010101" pitchFamily="2" charset="-122"/>
                <a:sym typeface="+mn-ea"/>
              </a:rPr>
              <a:t>可能赋予该蛋白额外的调控灵活性或蛋白互作能力。</a:t>
            </a:r>
            <a:r>
              <a:rPr lang="en-US" altLang="zh-CN" sz="1600" dirty="0">
                <a:latin typeface="宋体" panose="02010600030101010101" pitchFamily="2" charset="-122"/>
              </a:rPr>
              <a:t>α‑</a:t>
            </a:r>
            <a:r>
              <a:rPr lang="zh-CN" altLang="en-US" sz="1600" dirty="0">
                <a:latin typeface="宋体" panose="02010600030101010101" pitchFamily="2" charset="-122"/>
              </a:rPr>
              <a:t>螺旋、延伸链及</a:t>
            </a:r>
            <a:r>
              <a:rPr lang="en-US" altLang="zh-CN" sz="1600" dirty="0">
                <a:latin typeface="宋体" panose="02010600030101010101" pitchFamily="2" charset="-122"/>
              </a:rPr>
              <a:t>β‑</a:t>
            </a:r>
            <a:r>
              <a:rPr lang="zh-CN" altLang="en-US" sz="1600" dirty="0">
                <a:latin typeface="宋体" panose="02010600030101010101" pitchFamily="2" charset="-122"/>
              </a:rPr>
              <a:t>转角呈散在分布；其中250–300位氨基酸区域</a:t>
            </a:r>
            <a:r>
              <a:rPr lang="en-US" altLang="zh-CN" sz="1600" dirty="0">
                <a:latin typeface="宋体" panose="02010600030101010101" pitchFamily="2" charset="-122"/>
              </a:rPr>
              <a:t>α‑</a:t>
            </a:r>
            <a:r>
              <a:rPr lang="zh-CN" altLang="en-US" sz="1600" dirty="0">
                <a:latin typeface="宋体" panose="02010600030101010101" pitchFamily="2" charset="-122"/>
              </a:rPr>
              <a:t>螺旋与延伸链形成概率较高，为蛋白的保守功能结构域区域，与</a:t>
            </a:r>
            <a:r>
              <a:rPr lang="en-US" altLang="zh-CN" sz="1600" dirty="0">
                <a:latin typeface="宋体" panose="02010600030101010101" pitchFamily="2" charset="-122"/>
              </a:rPr>
              <a:t>Dof</a:t>
            </a:r>
            <a:r>
              <a:rPr lang="zh-CN" altLang="en-US" sz="1600" dirty="0">
                <a:latin typeface="宋体" panose="02010600030101010101" pitchFamily="2" charset="-122"/>
              </a:rPr>
              <a:t>转录因子家族典型的二级结构特征一致，确认了该蛋白在250-300位氨基酸区域存在一个结构保守的、典型的</a:t>
            </a:r>
            <a:r>
              <a:rPr lang="en-US" altLang="zh-CN" sz="1600" dirty="0">
                <a:latin typeface="宋体" panose="02010600030101010101" pitchFamily="2" charset="-122"/>
              </a:rPr>
              <a:t>Dof</a:t>
            </a:r>
            <a:r>
              <a:rPr lang="zh-CN" altLang="en-US" sz="1600" dirty="0">
                <a:latin typeface="宋体" panose="02010600030101010101" pitchFamily="2" charset="-122"/>
              </a:rPr>
              <a:t>结构域该结构域。</a:t>
            </a:r>
          </a:p>
        </p:txBody>
      </p:sp>
      <p:grpSp>
        <p:nvGrpSpPr>
          <p:cNvPr id="4" name="组合 3"/>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5" name="图片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6" name="图片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179705" y="93980"/>
            <a:ext cx="4498975" cy="775970"/>
          </a:xfrm>
          <a:prstGeom prst="rect">
            <a:avLst/>
          </a:prstGeom>
          <a:noFill/>
        </p:spPr>
        <p:txBody>
          <a:bodyPr wrap="none" rtlCol="0">
            <a:noAutofit/>
          </a:bodyPr>
          <a:lstStyle/>
          <a:p>
            <a:pPr algn="l">
              <a:lnSpc>
                <a:spcPct val="130000"/>
              </a:lnSpc>
            </a:pPr>
            <a:r>
              <a:rPr lang="zh-CN" altLang="en-US" sz="3200" dirty="0">
                <a:latin typeface="楷体" panose="02010609060101010101" pitchFamily="49" charset="-122"/>
                <a:ea typeface="楷体" panose="02010609060101010101" pitchFamily="49" charset="-122"/>
              </a:rPr>
              <a:t>蛋白质二级结构预测</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eb6a7c6ffcecbde80fb1d9a6c5e862"/>
          <p:cNvPicPr>
            <a:picLocks noChangeAspect="1"/>
          </p:cNvPicPr>
          <p:nvPr/>
        </p:nvPicPr>
        <p:blipFill>
          <a:blip r:embed="rId5"/>
          <a:stretch>
            <a:fillRect/>
          </a:stretch>
        </p:blipFill>
        <p:spPr>
          <a:xfrm>
            <a:off x="323215" y="796925"/>
            <a:ext cx="4815840" cy="3573780"/>
          </a:xfrm>
          <a:prstGeom prst="rect">
            <a:avLst/>
          </a:prstGeom>
        </p:spPr>
      </p:pic>
      <p:sp>
        <p:nvSpPr>
          <p:cNvPr id="3" name="文本框 2"/>
          <p:cNvSpPr txBox="1"/>
          <p:nvPr/>
        </p:nvSpPr>
        <p:spPr>
          <a:xfrm>
            <a:off x="251460" y="4491355"/>
            <a:ext cx="8653145" cy="2040255"/>
          </a:xfrm>
          <a:prstGeom prst="rect">
            <a:avLst/>
          </a:prstGeom>
          <a:noFill/>
        </p:spPr>
        <p:txBody>
          <a:bodyPr wrap="square" rtlCol="0">
            <a:noAutofit/>
          </a:bodyPr>
          <a:lstStyle/>
          <a:p>
            <a:pPr algn="l">
              <a:lnSpc>
                <a:spcPct val="130000"/>
              </a:lnSpc>
            </a:pPr>
            <a:r>
              <a:rPr lang="en-US" altLang="zh-CN" sz="1600" dirty="0">
                <a:latin typeface="宋体" panose="02010600030101010101" pitchFamily="2" charset="-122"/>
              </a:rPr>
              <a:t>     </a:t>
            </a:r>
            <a:r>
              <a:rPr lang="zh-CN" altLang="en-US" sz="1800" dirty="0">
                <a:latin typeface="宋体" panose="02010600030101010101" pitchFamily="2" charset="-122"/>
              </a:rPr>
              <a:t>本研究利用</a:t>
            </a:r>
            <a:r>
              <a:rPr lang="en-US" altLang="zh-CN" sz="1800" dirty="0">
                <a:latin typeface="宋体" panose="02010600030101010101" pitchFamily="2" charset="-122"/>
              </a:rPr>
              <a:t>SWISS‑MODEL</a:t>
            </a:r>
            <a:r>
              <a:rPr lang="zh-CN" altLang="en-US" sz="1800" dirty="0">
                <a:latin typeface="宋体" panose="02010600030101010101" pitchFamily="2" charset="-122"/>
              </a:rPr>
              <a:t>在线工具对目标</a:t>
            </a:r>
            <a:r>
              <a:rPr lang="en-US" altLang="zh-CN" sz="1800" dirty="0">
                <a:latin typeface="宋体" panose="02010600030101010101" pitchFamily="2" charset="-122"/>
              </a:rPr>
              <a:t>Dof</a:t>
            </a:r>
            <a:r>
              <a:rPr lang="zh-CN" altLang="en-US" sz="1800" dirty="0">
                <a:latin typeface="宋体" panose="02010600030101010101" pitchFamily="2" charset="-122"/>
              </a:rPr>
              <a:t>蛋白进行三级结构同源建模预测，结果显示：该蛋白整体以无规则卷曲为主体结构，局部存在保守的</a:t>
            </a:r>
            <a:r>
              <a:rPr lang="en-US" altLang="zh-CN" sz="1800" dirty="0">
                <a:latin typeface="宋体" panose="02010600030101010101" pitchFamily="2" charset="-122"/>
              </a:rPr>
              <a:t>α‑</a:t>
            </a:r>
            <a:r>
              <a:rPr lang="zh-CN" altLang="en-US" sz="1800" dirty="0">
                <a:latin typeface="宋体" panose="02010600030101010101" pitchFamily="2" charset="-122"/>
              </a:rPr>
              <a:t>螺旋功能域；其中</a:t>
            </a:r>
            <a:r>
              <a:rPr lang="en-US" altLang="zh-CN" sz="1800" dirty="0">
                <a:latin typeface="宋体" panose="02010600030101010101" pitchFamily="2" charset="-122"/>
              </a:rPr>
              <a:t>α‑</a:t>
            </a:r>
            <a:r>
              <a:rPr lang="zh-CN" altLang="en-US" sz="1800" dirty="0">
                <a:latin typeface="宋体" panose="02010600030101010101" pitchFamily="2" charset="-122"/>
              </a:rPr>
              <a:t>螺旋区域预测可信度较高，无规则卷曲区域柔性较强，符合</a:t>
            </a:r>
            <a:r>
              <a:rPr lang="en-US" altLang="zh-CN" sz="1800" dirty="0">
                <a:latin typeface="宋体" panose="02010600030101010101" pitchFamily="2" charset="-122"/>
              </a:rPr>
              <a:t>Dof</a:t>
            </a:r>
            <a:r>
              <a:rPr lang="zh-CN" altLang="en-US" sz="1800" dirty="0">
                <a:latin typeface="宋体" panose="02010600030101010101" pitchFamily="2" charset="-122"/>
              </a:rPr>
              <a:t>家族转录因子典型的空间结构特征，为后续解析该蛋白的功能机制提供了结构基础。</a:t>
            </a:r>
            <a:endParaRPr lang="en-US" altLang="zh-CN" sz="1800" dirty="0">
              <a:latin typeface="宋体" panose="02010600030101010101" pitchFamily="2" charset="-122"/>
            </a:endParaRPr>
          </a:p>
        </p:txBody>
      </p:sp>
      <p:grpSp>
        <p:nvGrpSpPr>
          <p:cNvPr id="4" name="组合 3"/>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5" name="图片 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6" name="图片 5"/>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107315" y="44450"/>
            <a:ext cx="4344670" cy="631825"/>
          </a:xfrm>
          <a:prstGeom prst="rect">
            <a:avLst/>
          </a:prstGeom>
          <a:noFill/>
        </p:spPr>
        <p:txBody>
          <a:bodyPr wrap="none" rtlCol="0">
            <a:noAutofit/>
          </a:bodyPr>
          <a:lstStyle/>
          <a:p>
            <a:pPr algn="l">
              <a:lnSpc>
                <a:spcPct val="130000"/>
              </a:lnSpc>
            </a:pPr>
            <a:r>
              <a:rPr lang="zh-CN" altLang="en-US" sz="3200" dirty="0">
                <a:latin typeface="楷体" panose="02010609060101010101" pitchFamily="49" charset="-122"/>
                <a:ea typeface="楷体" panose="02010609060101010101" pitchFamily="49" charset="-122"/>
              </a:rPr>
              <a:t>蛋白质三维结构分析</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215" y="5012690"/>
            <a:ext cx="8611870" cy="1691005"/>
          </a:xfrm>
          <a:prstGeom prst="rect">
            <a:avLst/>
          </a:prstGeom>
          <a:noFill/>
        </p:spPr>
        <p:txBody>
          <a:bodyPr wrap="square" rtlCol="0">
            <a:spAutoFit/>
          </a:bodyPr>
          <a:lstStyle/>
          <a:p>
            <a:pPr algn="l">
              <a:lnSpc>
                <a:spcPct val="130000"/>
              </a:lnSpc>
            </a:pPr>
            <a:r>
              <a:rPr lang="en-US" altLang="zh-CN" sz="1600" dirty="0">
                <a:latin typeface="宋体" panose="02010600030101010101" pitchFamily="2" charset="-122"/>
              </a:rPr>
              <a:t>      </a:t>
            </a:r>
            <a:r>
              <a:rPr lang="zh-CN" altLang="en-US" sz="1600" dirty="0">
                <a:latin typeface="宋体" panose="02010600030101010101" pitchFamily="2" charset="-122"/>
              </a:rPr>
              <a:t>采用邻接法（</a:t>
            </a:r>
            <a:r>
              <a:rPr lang="en-US" altLang="zh-CN" sz="1600" dirty="0">
                <a:latin typeface="宋体" panose="02010600030101010101" pitchFamily="2" charset="-122"/>
              </a:rPr>
              <a:t>NJ）</a:t>
            </a:r>
            <a:r>
              <a:rPr lang="zh-CN" altLang="en-US" sz="1600" dirty="0">
                <a:latin typeface="宋体" panose="02010600030101010101" pitchFamily="2" charset="-122"/>
              </a:rPr>
              <a:t>构建不同植物</a:t>
            </a:r>
            <a:r>
              <a:rPr lang="en-US" altLang="zh-CN" sz="1600" dirty="0">
                <a:latin typeface="宋体" panose="02010600030101010101" pitchFamily="2" charset="-122"/>
              </a:rPr>
              <a:t>Dof</a:t>
            </a:r>
            <a:r>
              <a:rPr lang="zh-CN" altLang="en-US" sz="1600" dirty="0">
                <a:latin typeface="宋体" panose="02010600030101010101" pitchFamily="2" charset="-122"/>
              </a:rPr>
              <a:t>基因家族的系统发育进化树，结果显示：本研究的百合</a:t>
            </a:r>
            <a:r>
              <a:rPr lang="en-US" altLang="zh-CN" sz="1600" dirty="0">
                <a:latin typeface="宋体" panose="02010600030101010101" pitchFamily="2" charset="-122"/>
              </a:rPr>
              <a:t>Dof</a:t>
            </a:r>
            <a:r>
              <a:rPr lang="zh-CN" altLang="en-US" sz="1600" dirty="0">
                <a:latin typeface="宋体" panose="02010600030101010101" pitchFamily="2" charset="-122"/>
              </a:rPr>
              <a:t>基因（</a:t>
            </a:r>
            <a:r>
              <a:rPr lang="en-US" altLang="zh-CN" sz="1600" dirty="0">
                <a:latin typeface="宋体" panose="02010600030101010101" pitchFamily="2" charset="-122"/>
              </a:rPr>
              <a:t>KX162667.1）</a:t>
            </a:r>
            <a:r>
              <a:rPr lang="zh-CN" altLang="en-US" sz="1600" dirty="0">
                <a:latin typeface="宋体" panose="02010600030101010101" pitchFamily="2" charset="-122"/>
              </a:rPr>
              <a:t>单独形成独立进化分支，与其他植物</a:t>
            </a:r>
            <a:r>
              <a:rPr lang="en-US" altLang="zh-CN" sz="1600" dirty="0">
                <a:latin typeface="宋体" panose="02010600030101010101" pitchFamily="2" charset="-122"/>
              </a:rPr>
              <a:t>Dof</a:t>
            </a:r>
            <a:r>
              <a:rPr lang="zh-CN" altLang="en-US" sz="1600" dirty="0">
                <a:latin typeface="宋体" panose="02010600030101010101" pitchFamily="2" charset="-122"/>
              </a:rPr>
              <a:t>同源基因亲缘关系较远，暗示其在物种进化过程中分化较早，序列具有一定的物种特异性；部分同源基因聚类分支自展值达100，表明进化树中高同源性基因的聚类结果可靠，为解析百合</a:t>
            </a:r>
            <a:r>
              <a:rPr lang="en-US" altLang="zh-CN" sz="1600" dirty="0">
                <a:latin typeface="宋体" panose="02010600030101010101" pitchFamily="2" charset="-122"/>
              </a:rPr>
              <a:t>Dof</a:t>
            </a:r>
            <a:r>
              <a:rPr lang="zh-CN" altLang="en-US" sz="1600" dirty="0">
                <a:latin typeface="宋体" panose="02010600030101010101" pitchFamily="2" charset="-122"/>
              </a:rPr>
              <a:t>基因的进化特征与功能分化提供了系统发育依据。</a:t>
            </a:r>
            <a:endParaRPr lang="en-US" altLang="zh-CN" sz="1600" dirty="0">
              <a:latin typeface="宋体" panose="02010600030101010101" pitchFamily="2" charset="-122"/>
            </a:endParaRPr>
          </a:p>
        </p:txBody>
      </p:sp>
      <p:sp>
        <p:nvSpPr>
          <p:cNvPr id="4" name="文本框 3"/>
          <p:cNvSpPr txBox="1"/>
          <p:nvPr/>
        </p:nvSpPr>
        <p:spPr>
          <a:xfrm>
            <a:off x="6516370" y="2780665"/>
            <a:ext cx="2409190" cy="1007199"/>
          </a:xfrm>
          <a:prstGeom prst="rect">
            <a:avLst/>
          </a:prstGeom>
          <a:noFill/>
        </p:spPr>
        <p:txBody>
          <a:bodyPr wrap="square" rtlCol="0">
            <a:spAutoFit/>
          </a:bodyPr>
          <a:lstStyle/>
          <a:p>
            <a:pPr algn="l">
              <a:lnSpc>
                <a:spcPct val="130000"/>
              </a:lnSpc>
            </a:pPr>
            <a:r>
              <a:rPr lang="zh-CN" altLang="en-US" sz="1600" dirty="0">
                <a:latin typeface="宋体" panose="02010600030101010101" pitchFamily="2" charset="-122"/>
              </a:rPr>
              <a:t>中间存在一小段保守序列 但是可能比其他的物种特异性更强</a:t>
            </a:r>
            <a:endParaRPr lang="en-US" altLang="zh-CN" sz="1600" dirty="0">
              <a:latin typeface="宋体" panose="02010600030101010101" pitchFamily="2" charset="-122"/>
            </a:endParaRPr>
          </a:p>
        </p:txBody>
      </p:sp>
      <p:grpSp>
        <p:nvGrpSpPr>
          <p:cNvPr id="5" name="组合 4"/>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6" name="图片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7" name="图片 6"/>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8" name="图片 7"/>
          <p:cNvPicPr>
            <a:picLocks noChangeAspect="1"/>
          </p:cNvPicPr>
          <p:nvPr/>
        </p:nvPicPr>
        <p:blipFill>
          <a:blip r:embed="rId7"/>
          <a:stretch>
            <a:fillRect/>
          </a:stretch>
        </p:blipFill>
        <p:spPr>
          <a:xfrm>
            <a:off x="251460" y="980440"/>
            <a:ext cx="6172200" cy="4091940"/>
          </a:xfrm>
          <a:prstGeom prst="rect">
            <a:avLst/>
          </a:prstGeom>
        </p:spPr>
      </p:pic>
      <p:sp>
        <p:nvSpPr>
          <p:cNvPr id="9" name="文本框 8"/>
          <p:cNvSpPr txBox="1"/>
          <p:nvPr/>
        </p:nvSpPr>
        <p:spPr>
          <a:xfrm>
            <a:off x="179705" y="116205"/>
            <a:ext cx="4334510" cy="807085"/>
          </a:xfrm>
          <a:prstGeom prst="rect">
            <a:avLst/>
          </a:prstGeom>
          <a:noFill/>
        </p:spPr>
        <p:txBody>
          <a:bodyPr wrap="none" rtlCol="0">
            <a:noAutofit/>
          </a:bodyPr>
          <a:lstStyle/>
          <a:p>
            <a:pPr algn="l">
              <a:lnSpc>
                <a:spcPct val="130000"/>
              </a:lnSpc>
            </a:pPr>
            <a:r>
              <a:rPr lang="zh-CN" altLang="en-US" sz="3200" dirty="0">
                <a:latin typeface="楷体" panose="02010609060101010101" pitchFamily="49" charset="-122"/>
                <a:ea typeface="楷体" panose="02010609060101010101" pitchFamily="49" charset="-122"/>
              </a:rPr>
              <a:t>构建进化树</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73141" y="1324081"/>
            <a:ext cx="1146310" cy="1146310"/>
            <a:chOff x="1602769" y="143838"/>
            <a:chExt cx="1331936" cy="1331936"/>
          </a:xfrm>
        </p:grpSpPr>
        <p:sp>
          <p:nvSpPr>
            <p:cNvPr id="4" name="椭圆 3"/>
            <p:cNvSpPr/>
            <p:nvPr/>
          </p:nvSpPr>
          <p:spPr>
            <a:xfrm>
              <a:off x="1602769" y="143838"/>
              <a:ext cx="1331936" cy="1331936"/>
            </a:xfrm>
            <a:prstGeom prst="ellipse">
              <a:avLst/>
            </a:prstGeom>
            <a:ln w="165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6" name="TextBox 145"/>
            <p:cNvSpPr txBox="1"/>
            <p:nvPr/>
          </p:nvSpPr>
          <p:spPr>
            <a:xfrm>
              <a:off x="1679041" y="396413"/>
              <a:ext cx="1189310" cy="5887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7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目录</a:t>
              </a:r>
            </a:p>
          </p:txBody>
        </p:sp>
        <p:sp>
          <p:nvSpPr>
            <p:cNvPr id="147" name="TextBox 146"/>
            <p:cNvSpPr txBox="1"/>
            <p:nvPr/>
          </p:nvSpPr>
          <p:spPr>
            <a:xfrm>
              <a:off x="1638153" y="937949"/>
              <a:ext cx="1263808" cy="30250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CONTENTS</a:t>
              </a:r>
              <a:endParaRPr kumimoji="0" lang="zh-CN" altLang="en-US" sz="1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9" name="Freeform 5"/>
          <p:cNvSpPr/>
          <p:nvPr/>
        </p:nvSpPr>
        <p:spPr bwMode="auto">
          <a:xfrm>
            <a:off x="2383" y="3314510"/>
            <a:ext cx="9141619" cy="1084926"/>
          </a:xfrm>
          <a:custGeom>
            <a:avLst/>
            <a:gdLst>
              <a:gd name="T0" fmla="*/ 0 w 2601"/>
              <a:gd name="T1" fmla="*/ 139 h 306"/>
              <a:gd name="T2" fmla="*/ 647 w 2601"/>
              <a:gd name="T3" fmla="*/ 304 h 306"/>
              <a:gd name="T4" fmla="*/ 1863 w 2601"/>
              <a:gd name="T5" fmla="*/ 11 h 306"/>
              <a:gd name="T6" fmla="*/ 2601 w 2601"/>
              <a:gd name="T7" fmla="*/ 259 h 306"/>
            </a:gdLst>
            <a:ahLst/>
            <a:cxnLst>
              <a:cxn ang="0">
                <a:pos x="T0" y="T1"/>
              </a:cxn>
              <a:cxn ang="0">
                <a:pos x="T2" y="T3"/>
              </a:cxn>
              <a:cxn ang="0">
                <a:pos x="T4" y="T5"/>
              </a:cxn>
              <a:cxn ang="0">
                <a:pos x="T6" y="T7"/>
              </a:cxn>
            </a:cxnLst>
            <a:rect l="0" t="0" r="r" b="b"/>
            <a:pathLst>
              <a:path w="2601" h="306">
                <a:moveTo>
                  <a:pt x="0" y="139"/>
                </a:moveTo>
                <a:cubicBezTo>
                  <a:pt x="0" y="139"/>
                  <a:pt x="179" y="301"/>
                  <a:pt x="647" y="304"/>
                </a:cubicBezTo>
                <a:cubicBezTo>
                  <a:pt x="1090" y="306"/>
                  <a:pt x="1474" y="0"/>
                  <a:pt x="1863" y="11"/>
                </a:cubicBezTo>
                <a:cubicBezTo>
                  <a:pt x="2253" y="21"/>
                  <a:pt x="2601" y="259"/>
                  <a:pt x="2601" y="259"/>
                </a:cubicBezTo>
              </a:path>
            </a:pathLst>
          </a:custGeom>
          <a:noFill/>
          <a:ln w="2222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4" name="矩形 30"/>
          <p:cNvSpPr>
            <a:spLocks noChangeArrowheads="1"/>
          </p:cNvSpPr>
          <p:nvPr/>
        </p:nvSpPr>
        <p:spPr bwMode="auto">
          <a:xfrm>
            <a:off x="692944" y="4734401"/>
            <a:ext cx="9953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9" rIns="91437" bIns="4571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005825"/>
                </a:solidFill>
                <a:effectLst/>
                <a:uLnTx/>
                <a:uFillTx/>
                <a:latin typeface="微软雅黑" panose="020B0503020204020204" charset="-122"/>
                <a:ea typeface="微软雅黑" panose="020B0503020204020204" charset="-122"/>
                <a:cs typeface="+mn-cs"/>
                <a:sym typeface="微软雅黑" panose="020B0503020204020204" charset="-122"/>
              </a:rPr>
              <a:t>研究背景</a:t>
            </a:r>
          </a:p>
        </p:txBody>
      </p:sp>
      <p:sp>
        <p:nvSpPr>
          <p:cNvPr id="45" name="矩形 68"/>
          <p:cNvSpPr>
            <a:spLocks noChangeArrowheads="1"/>
          </p:cNvSpPr>
          <p:nvPr/>
        </p:nvSpPr>
        <p:spPr bwMode="auto">
          <a:xfrm>
            <a:off x="5212992" y="2579948"/>
            <a:ext cx="156918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9" rIns="91437" bIns="4571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005825"/>
                </a:solidFill>
                <a:effectLst/>
                <a:uLnTx/>
                <a:uFillTx/>
                <a:latin typeface="微软雅黑" panose="020B0503020204020204" charset="-122"/>
                <a:ea typeface="微软雅黑" panose="020B0503020204020204" charset="-122"/>
                <a:cs typeface="+mn-cs"/>
                <a:sym typeface="微软雅黑" panose="020B0503020204020204" charset="-122"/>
              </a:rPr>
              <a:t>实验结果与分析</a:t>
            </a:r>
          </a:p>
        </p:txBody>
      </p:sp>
      <p:sp>
        <p:nvSpPr>
          <p:cNvPr id="46" name="矩形 64"/>
          <p:cNvSpPr>
            <a:spLocks noChangeArrowheads="1"/>
          </p:cNvSpPr>
          <p:nvPr/>
        </p:nvSpPr>
        <p:spPr bwMode="auto">
          <a:xfrm>
            <a:off x="2019453" y="3416813"/>
            <a:ext cx="1551601"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9" rIns="91437" bIns="4571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005825"/>
                </a:solidFill>
                <a:effectLst/>
                <a:uLnTx/>
                <a:uFillTx/>
                <a:latin typeface="微软雅黑" panose="020B0503020204020204" charset="-122"/>
                <a:ea typeface="微软雅黑" panose="020B0503020204020204" charset="-122"/>
                <a:cs typeface="+mn-cs"/>
                <a:sym typeface="微软雅黑" panose="020B0503020204020204" charset="-122"/>
              </a:rPr>
              <a:t>研究目的</a:t>
            </a:r>
          </a:p>
        </p:txBody>
      </p:sp>
      <p:sp>
        <p:nvSpPr>
          <p:cNvPr id="47" name="矩形 66"/>
          <p:cNvSpPr>
            <a:spLocks noChangeArrowheads="1"/>
          </p:cNvSpPr>
          <p:nvPr/>
        </p:nvSpPr>
        <p:spPr bwMode="auto">
          <a:xfrm>
            <a:off x="3378416" y="4333702"/>
            <a:ext cx="2025184"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9" rIns="91437" bIns="4571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005825"/>
                </a:solidFill>
                <a:effectLst/>
                <a:uLnTx/>
                <a:uFillTx/>
                <a:latin typeface="微软雅黑" panose="020B0503020204020204" charset="-122"/>
                <a:ea typeface="微软雅黑" panose="020B0503020204020204" charset="-122"/>
                <a:cs typeface="+mn-cs"/>
                <a:sym typeface="微软雅黑" panose="020B0503020204020204" charset="-122"/>
              </a:rPr>
              <a:t>具体研究方法</a:t>
            </a:r>
          </a:p>
        </p:txBody>
      </p:sp>
      <p:grpSp>
        <p:nvGrpSpPr>
          <p:cNvPr id="48" name="组合 47"/>
          <p:cNvGrpSpPr/>
          <p:nvPr/>
        </p:nvGrpSpPr>
        <p:grpSpPr>
          <a:xfrm>
            <a:off x="816008" y="3808523"/>
            <a:ext cx="749673" cy="751323"/>
            <a:chOff x="3437020" y="1033173"/>
            <a:chExt cx="863676" cy="865577"/>
          </a:xfrm>
        </p:grpSpPr>
        <p:sp>
          <p:nvSpPr>
            <p:cNvPr id="49" name="椭圆 18"/>
            <p:cNvSpPr>
              <a:spLocks noChangeArrowheads="1"/>
            </p:cNvSpPr>
            <p:nvPr/>
          </p:nvSpPr>
          <p:spPr bwMode="auto">
            <a:xfrm>
              <a:off x="3437020" y="1033173"/>
              <a:ext cx="863676" cy="865577"/>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50" name="图片 49"/>
            <p:cNvPicPr>
              <a:picLocks noChangeAspect="1"/>
            </p:cNvPicPr>
            <p:nvPr/>
          </p:nvPicPr>
          <p:blipFill>
            <a:blip r:embed="rId4" cstate="screen">
              <a:biLevel thresh="25000"/>
            </a:blip>
            <a:stretch>
              <a:fillRect/>
            </a:stretch>
          </p:blipFill>
          <p:spPr>
            <a:xfrm>
              <a:off x="3587275" y="1169757"/>
              <a:ext cx="552644" cy="566109"/>
            </a:xfrm>
            <a:prstGeom prst="rect">
              <a:avLst/>
            </a:prstGeom>
          </p:spPr>
        </p:pic>
      </p:grpSp>
      <p:sp>
        <p:nvSpPr>
          <p:cNvPr id="51" name="矩形 68"/>
          <p:cNvSpPr>
            <a:spLocks noChangeArrowheads="1"/>
          </p:cNvSpPr>
          <p:nvPr/>
        </p:nvSpPr>
        <p:spPr bwMode="auto">
          <a:xfrm>
            <a:off x="6780337" y="4157516"/>
            <a:ext cx="198866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9" rIns="91437" bIns="4571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500" b="1" i="0" u="none" strike="noStrike" kern="1200" cap="none" spc="0" normalizeH="0" baseline="0" noProof="0" dirty="0">
                <a:ln>
                  <a:noFill/>
                </a:ln>
                <a:solidFill>
                  <a:srgbClr val="005825"/>
                </a:solidFill>
                <a:effectLst/>
                <a:uLnTx/>
                <a:uFillTx/>
                <a:latin typeface="微软雅黑" panose="020B0503020204020204" charset="-122"/>
                <a:ea typeface="微软雅黑" panose="020B0503020204020204" charset="-122"/>
                <a:cs typeface="+mn-cs"/>
                <a:sym typeface="微软雅黑" panose="020B0503020204020204" charset="-122"/>
              </a:rPr>
              <a:t>讨论</a:t>
            </a:r>
          </a:p>
        </p:txBody>
      </p:sp>
      <p:grpSp>
        <p:nvGrpSpPr>
          <p:cNvPr id="52" name="组合 51"/>
          <p:cNvGrpSpPr/>
          <p:nvPr/>
        </p:nvGrpSpPr>
        <p:grpSpPr>
          <a:xfrm>
            <a:off x="2430518" y="3933994"/>
            <a:ext cx="749673" cy="751323"/>
            <a:chOff x="3437020" y="2074814"/>
            <a:chExt cx="863676" cy="865577"/>
          </a:xfrm>
        </p:grpSpPr>
        <p:sp>
          <p:nvSpPr>
            <p:cNvPr id="53" name="椭圆 19"/>
            <p:cNvSpPr>
              <a:spLocks noChangeArrowheads="1"/>
            </p:cNvSpPr>
            <p:nvPr/>
          </p:nvSpPr>
          <p:spPr bwMode="auto">
            <a:xfrm>
              <a:off x="3437020" y="2074814"/>
              <a:ext cx="863676" cy="865577"/>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pic>
          <p:nvPicPr>
            <p:cNvPr id="54" name="图片 53"/>
            <p:cNvPicPr>
              <a:picLocks noChangeAspect="1"/>
            </p:cNvPicPr>
            <p:nvPr/>
          </p:nvPicPr>
          <p:blipFill>
            <a:blip r:embed="rId5" cstate="screen">
              <a:biLevel thresh="25000"/>
            </a:blip>
            <a:stretch>
              <a:fillRect/>
            </a:stretch>
          </p:blipFill>
          <p:spPr>
            <a:xfrm>
              <a:off x="3596360" y="2243692"/>
              <a:ext cx="553608" cy="567096"/>
            </a:xfrm>
            <a:prstGeom prst="rect">
              <a:avLst/>
            </a:prstGeom>
          </p:spPr>
        </p:pic>
      </p:grpSp>
      <p:grpSp>
        <p:nvGrpSpPr>
          <p:cNvPr id="55" name="组合 54"/>
          <p:cNvGrpSpPr/>
          <p:nvPr/>
        </p:nvGrpSpPr>
        <p:grpSpPr>
          <a:xfrm>
            <a:off x="3987655" y="3404870"/>
            <a:ext cx="749673" cy="749944"/>
            <a:chOff x="3437020" y="3157655"/>
            <a:chExt cx="863676" cy="863988"/>
          </a:xfrm>
        </p:grpSpPr>
        <p:sp>
          <p:nvSpPr>
            <p:cNvPr id="56" name="椭圆 20"/>
            <p:cNvSpPr>
              <a:spLocks noChangeArrowheads="1"/>
            </p:cNvSpPr>
            <p:nvPr/>
          </p:nvSpPr>
          <p:spPr bwMode="auto">
            <a:xfrm>
              <a:off x="3437020" y="3157655"/>
              <a:ext cx="863676" cy="863988"/>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57" name="组合 56"/>
            <p:cNvGrpSpPr/>
            <p:nvPr/>
          </p:nvGrpSpPr>
          <p:grpSpPr>
            <a:xfrm>
              <a:off x="3603965" y="3301680"/>
              <a:ext cx="519264" cy="531742"/>
              <a:chOff x="9901114" y="2870043"/>
              <a:chExt cx="1094967" cy="1121279"/>
            </a:xfrm>
          </p:grpSpPr>
          <p:sp>
            <p:nvSpPr>
              <p:cNvPr id="58" name="Freeform 5"/>
              <p:cNvSpPr/>
              <p:nvPr/>
            </p:nvSpPr>
            <p:spPr bwMode="auto">
              <a:xfrm>
                <a:off x="10585467" y="2870043"/>
                <a:ext cx="234963" cy="800500"/>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59" name="Freeform 6"/>
              <p:cNvSpPr/>
              <p:nvPr/>
            </p:nvSpPr>
            <p:spPr bwMode="auto">
              <a:xfrm>
                <a:off x="10044830" y="3280407"/>
                <a:ext cx="289711" cy="34679"/>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0" name="Freeform 7"/>
              <p:cNvSpPr/>
              <p:nvPr/>
            </p:nvSpPr>
            <p:spPr bwMode="auto">
              <a:xfrm>
                <a:off x="10044830" y="3442241"/>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1" name="Freeform 8"/>
              <p:cNvSpPr/>
              <p:nvPr/>
            </p:nvSpPr>
            <p:spPr bwMode="auto">
              <a:xfrm>
                <a:off x="10044830" y="3601186"/>
                <a:ext cx="289711" cy="34679"/>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2" name="Freeform 9"/>
              <p:cNvSpPr>
                <a:spLocks noEditPoints="1"/>
              </p:cNvSpPr>
              <p:nvPr/>
            </p:nvSpPr>
            <p:spPr bwMode="auto">
              <a:xfrm>
                <a:off x="9901114" y="2953851"/>
                <a:ext cx="1094967" cy="1037471"/>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grpSp>
        <p:nvGrpSpPr>
          <p:cNvPr id="63" name="组合 62"/>
          <p:cNvGrpSpPr/>
          <p:nvPr/>
        </p:nvGrpSpPr>
        <p:grpSpPr>
          <a:xfrm>
            <a:off x="5647172" y="3039446"/>
            <a:ext cx="749673" cy="751322"/>
            <a:chOff x="3437020" y="4201727"/>
            <a:chExt cx="863676" cy="865576"/>
          </a:xfrm>
        </p:grpSpPr>
        <p:sp>
          <p:nvSpPr>
            <p:cNvPr id="64" name="椭圆 21"/>
            <p:cNvSpPr>
              <a:spLocks noChangeArrowheads="1"/>
            </p:cNvSpPr>
            <p:nvPr/>
          </p:nvSpPr>
          <p:spPr bwMode="auto">
            <a:xfrm>
              <a:off x="3437020" y="4201727"/>
              <a:ext cx="863676" cy="865576"/>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65" name="Group 4"/>
            <p:cNvGrpSpPr>
              <a:grpSpLocks noChangeAspect="1"/>
            </p:cNvGrpSpPr>
            <p:nvPr/>
          </p:nvGrpSpPr>
          <p:grpSpPr bwMode="auto">
            <a:xfrm>
              <a:off x="3626902" y="4339091"/>
              <a:ext cx="476560" cy="578496"/>
              <a:chOff x="2694" y="1931"/>
              <a:chExt cx="374" cy="454"/>
            </a:xfrm>
            <a:solidFill>
              <a:schemeClr val="bg1"/>
            </a:solidFill>
          </p:grpSpPr>
          <p:sp>
            <p:nvSpPr>
              <p:cNvPr id="66"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7"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8"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69"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0"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1"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72"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grpSp>
      <p:grpSp>
        <p:nvGrpSpPr>
          <p:cNvPr id="73" name="组合 72"/>
          <p:cNvGrpSpPr/>
          <p:nvPr/>
        </p:nvGrpSpPr>
        <p:grpSpPr>
          <a:xfrm>
            <a:off x="7393862" y="3213642"/>
            <a:ext cx="749673" cy="751322"/>
            <a:chOff x="3437020" y="5246272"/>
            <a:chExt cx="863676" cy="865576"/>
          </a:xfrm>
        </p:grpSpPr>
        <p:sp>
          <p:nvSpPr>
            <p:cNvPr id="74" name="椭圆 21"/>
            <p:cNvSpPr>
              <a:spLocks noChangeArrowheads="1"/>
            </p:cNvSpPr>
            <p:nvPr/>
          </p:nvSpPr>
          <p:spPr bwMode="auto">
            <a:xfrm>
              <a:off x="3437020" y="5246272"/>
              <a:ext cx="863676" cy="865576"/>
            </a:xfrm>
            <a:prstGeom prst="ellipse">
              <a:avLst/>
            </a:prstGeom>
            <a:solidFill>
              <a:schemeClr val="accent1"/>
            </a:solidFill>
            <a:ln w="38100">
              <a:solidFill>
                <a:schemeClr val="bg1">
                  <a:lumMod val="7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5" name="Freeform 9"/>
            <p:cNvSpPr>
              <a:spLocks noEditPoints="1"/>
            </p:cNvSpPr>
            <p:nvPr/>
          </p:nvSpPr>
          <p:spPr bwMode="auto">
            <a:xfrm>
              <a:off x="3564624" y="5446833"/>
              <a:ext cx="605440" cy="464249"/>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nvGrpSpPr>
          <p:cNvPr id="76" name="组合 75"/>
          <p:cNvGrpSpPr/>
          <p:nvPr/>
        </p:nvGrpSpPr>
        <p:grpSpPr>
          <a:xfrm>
            <a:off x="5641340" y="106680"/>
            <a:ext cx="3408045" cy="801370"/>
            <a:chOff x="3869685" y="487965"/>
            <a:chExt cx="5546211" cy="1272119"/>
          </a:xfrm>
        </p:grpSpPr>
        <p:grpSp>
          <p:nvGrpSpPr>
            <p:cNvPr id="77" name="组合 76"/>
            <p:cNvGrpSpPr/>
            <p:nvPr/>
          </p:nvGrpSpPr>
          <p:grpSpPr>
            <a:xfrm>
              <a:off x="3869685" y="487965"/>
              <a:ext cx="5546211" cy="1272119"/>
              <a:chOff x="6063406" y="1596380"/>
              <a:chExt cx="7135551" cy="1636665"/>
            </a:xfrm>
          </p:grpSpPr>
          <p:pic>
            <p:nvPicPr>
              <p:cNvPr id="79" name="图片 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80" name="图片 7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78" name="矩形 77"/>
            <p:cNvSpPr/>
            <p:nvPr/>
          </p:nvSpPr>
          <p:spPr>
            <a:xfrm>
              <a:off x="5206007" y="1332136"/>
              <a:ext cx="4162723" cy="346758"/>
            </a:xfrm>
            <a:prstGeom prst="rect">
              <a:avLst/>
            </a:prstGeom>
          </p:spPr>
          <p:txBody>
            <a:bodyPr wrap="square">
              <a:spAutoFit/>
            </a:bodyPr>
            <a:lstStyle/>
            <a:p>
              <a:pPr lvl="0" algn="dist" fontAlgn="auto">
                <a:defRPr/>
              </a:pPr>
              <a:r>
                <a:rPr lang="en-US" altLang="zh-CN" sz="825" b="1" dirty="0">
                  <a:solidFill>
                    <a:prstClr val="black"/>
                  </a:solidFill>
                  <a:latin typeface="Calibri" panose="020F0502020204030204"/>
                  <a:ea typeface="宋体" panose="02010600030101010101" pitchFamily="2" charset="-122"/>
                </a:rPr>
                <a:t>CHINESE ACADEMY OF AGRICULTURAL SCIENCES</a:t>
              </a:r>
              <a:endParaRPr kumimoji="0" lang="en-US" altLang="zh-CN" sz="79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2283" y="6164993"/>
            <a:ext cx="2177277" cy="319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梯形 34"/>
          <p:cNvSpPr/>
          <p:nvPr/>
        </p:nvSpPr>
        <p:spPr>
          <a:xfrm rot="16200000">
            <a:off x="5584649" y="518762"/>
            <a:ext cx="1718803" cy="5399903"/>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37" name="梯形 36"/>
          <p:cNvSpPr/>
          <p:nvPr/>
        </p:nvSpPr>
        <p:spPr>
          <a:xfrm rot="5400000">
            <a:off x="998730" y="1334853"/>
            <a:ext cx="1758050" cy="3755509"/>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
          <p:cNvSpPr txBox="1"/>
          <p:nvPr/>
        </p:nvSpPr>
        <p:spPr>
          <a:xfrm>
            <a:off x="2796809" y="2774374"/>
            <a:ext cx="864870" cy="899160"/>
          </a:xfrm>
          <a:prstGeom prst="rect">
            <a:avLst/>
          </a:prstGeom>
          <a:noFill/>
        </p:spPr>
        <p:txBody>
          <a:bodyPr wrap="non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Part</a:t>
            </a:r>
            <a:r>
              <a:rPr kumimoji="0" lang="en-US" altLang="zh-CN"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5</a:t>
            </a:r>
            <a:endParaRPr kumimoji="0" lang="zh-CN" altLang="en-US"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4229099" y="2876554"/>
            <a:ext cx="1051560" cy="622300"/>
          </a:xfrm>
          <a:prstGeom prst="rect">
            <a:avLst/>
          </a:prstGeom>
        </p:spPr>
        <p:txBody>
          <a:bodyPr wrap="none" lIns="68580" tIns="34290" rIns="68580" bIns="3429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讨论</a:t>
            </a:r>
          </a:p>
        </p:txBody>
      </p:sp>
      <p:grpSp>
        <p:nvGrpSpPr>
          <p:cNvPr id="15" name="组合 14"/>
          <p:cNvGrpSpPr/>
          <p:nvPr/>
        </p:nvGrpSpPr>
        <p:grpSpPr>
          <a:xfrm>
            <a:off x="348576" y="1900970"/>
            <a:ext cx="2327114" cy="2327114"/>
            <a:chOff x="464768" y="1391626"/>
            <a:chExt cx="3102819" cy="3102819"/>
          </a:xfrm>
        </p:grpSpPr>
        <p:sp>
          <p:nvSpPr>
            <p:cNvPr id="16" name="椭圆 15"/>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45" y="116632"/>
            <a:ext cx="8280920" cy="5953001"/>
          </a:xfrm>
          <a:prstGeom prst="rect">
            <a:avLst/>
          </a:prstGeom>
        </p:spPr>
        <p:txBody>
          <a:bodyPr wrap="square">
            <a:noAutofit/>
          </a:bodyPr>
          <a:lstStyle/>
          <a:p>
            <a:pPr marL="0" indent="0">
              <a:lnSpc>
                <a:spcPts val="1800"/>
              </a:lnSpc>
              <a:spcBef>
                <a:spcPts val="1900"/>
              </a:spcBef>
              <a:spcAft>
                <a:spcPts val="900"/>
              </a:spcAft>
            </a:pPr>
            <a:endParaRPr lang="en-US" altLang="zh-CN" sz="1900" b="1" dirty="0">
              <a:solidFill>
                <a:schemeClr val="tx1"/>
              </a:solidFill>
              <a:latin typeface="quote-cjk-patch"/>
              <a:ea typeface="quote-cjk-patch"/>
            </a:endParaRPr>
          </a:p>
          <a:p>
            <a:pPr marL="0" indent="0">
              <a:lnSpc>
                <a:spcPts val="1800"/>
              </a:lnSpc>
              <a:spcBef>
                <a:spcPts val="1900"/>
              </a:spcBef>
              <a:spcAft>
                <a:spcPts val="900"/>
              </a:spcAft>
            </a:pPr>
            <a:r>
              <a:rPr lang="en-US" altLang="zh-CN" sz="1900" b="1" dirty="0">
                <a:solidFill>
                  <a:schemeClr val="tx1"/>
                </a:solidFill>
                <a:latin typeface="quote-cjk-patch"/>
                <a:ea typeface="quote-cjk-patch"/>
              </a:rPr>
              <a:t>    </a:t>
            </a:r>
            <a:r>
              <a:rPr lang="zh-CN" altLang="en-US" sz="2400" b="1" dirty="0">
                <a:solidFill>
                  <a:schemeClr val="tx1"/>
                </a:solidFill>
                <a:latin typeface="楷体" panose="02010609060101010101" pitchFamily="49" charset="-122"/>
                <a:ea typeface="楷体" panose="02010609060101010101" pitchFamily="49" charset="-122"/>
                <a:cs typeface="Times New Roman" panose="02020603050405020304" pitchFamily="18" charset="0"/>
              </a:rPr>
              <a:t>百合</a:t>
            </a:r>
            <a:r>
              <a:rPr lang="en-US" altLang="zh-CN" sz="2400" b="1" dirty="0">
                <a:solidFill>
                  <a:schemeClr val="tx1"/>
                </a:solidFill>
                <a:latin typeface="楷体" panose="02010609060101010101" pitchFamily="49" charset="-122"/>
                <a:ea typeface="楷体" panose="02010609060101010101" pitchFamily="49" charset="-122"/>
                <a:cs typeface="Times New Roman" panose="02020603050405020304" pitchFamily="18" charset="0"/>
              </a:rPr>
              <a:t>CDF3</a:t>
            </a:r>
            <a:r>
              <a:rPr lang="zh-CN" altLang="en-US" sz="2400" b="1" dirty="0">
                <a:solidFill>
                  <a:schemeClr val="tx1"/>
                </a:solidFill>
                <a:latin typeface="楷体" panose="02010609060101010101" pitchFamily="49" charset="-122"/>
                <a:ea typeface="楷体" panose="02010609060101010101" pitchFamily="49" charset="-122"/>
                <a:cs typeface="Times New Roman" panose="02020603050405020304" pitchFamily="18" charset="0"/>
              </a:rPr>
              <a:t>具备典型的</a:t>
            </a:r>
            <a:r>
              <a:rPr lang="en-US" altLang="zh-CN" sz="2400" b="1" dirty="0">
                <a:solidFill>
                  <a:schemeClr val="tx1"/>
                </a:solidFill>
                <a:latin typeface="楷体" panose="02010609060101010101" pitchFamily="49" charset="-122"/>
                <a:ea typeface="楷体" panose="02010609060101010101" pitchFamily="49" charset="-122"/>
                <a:cs typeface="Times New Roman" panose="02020603050405020304" pitchFamily="18" charset="0"/>
              </a:rPr>
              <a:t>DOF</a:t>
            </a:r>
            <a:r>
              <a:rPr lang="zh-CN" altLang="en-US" sz="2400" b="1" dirty="0">
                <a:solidFill>
                  <a:schemeClr val="tx1"/>
                </a:solidFill>
                <a:latin typeface="楷体" panose="02010609060101010101" pitchFamily="49" charset="-122"/>
                <a:ea typeface="楷体" panose="02010609060101010101" pitchFamily="49" charset="-122"/>
                <a:cs typeface="Times New Roman" panose="02020603050405020304" pitchFamily="18" charset="0"/>
              </a:rPr>
              <a:t>家族结构特征</a:t>
            </a:r>
            <a:endParaRPr lang="zh-CN" altLang="en-US" sz="1900" b="1" dirty="0">
              <a:solidFill>
                <a:schemeClr val="tx1"/>
              </a:solidFill>
              <a:latin typeface="楷体" panose="02010609060101010101" pitchFamily="49" charset="-122"/>
              <a:ea typeface="楷体" panose="02010609060101010101" pitchFamily="49" charset="-122"/>
            </a:endParaRPr>
          </a:p>
          <a:p>
            <a:pPr>
              <a:lnSpc>
                <a:spcPct val="100000"/>
              </a:lnSpc>
              <a:spcBef>
                <a:spcPts val="1900"/>
              </a:spcBef>
              <a:spcAft>
                <a:spcPts val="900"/>
              </a:spcAft>
            </a:pPr>
            <a:r>
              <a:rPr lang="en-US" altLang="zh-CN" sz="1600" b="0" i="0" dirty="0">
                <a:solidFill>
                  <a:schemeClr val="tx1"/>
                </a:solidFill>
                <a:latin typeface="Times New Roman" panose="02020603050405020304" pitchFamily="18" charset="0"/>
                <a:ea typeface="quote-cjk-patch"/>
                <a:cs typeface="Times New Roman" panose="02020603050405020304" pitchFamily="18" charset="0"/>
              </a:rPr>
              <a:t>      </a:t>
            </a:r>
            <a:r>
              <a:rPr lang="en-US" altLang="zh-CN" sz="2000" b="0" i="0" dirty="0">
                <a:solidFill>
                  <a:schemeClr val="tx1"/>
                </a:solidFill>
                <a:latin typeface="宋体" panose="02010600030101010101" pitchFamily="2" charset="-122"/>
                <a:cs typeface="Times New Roman" panose="02020603050405020304" pitchFamily="18" charset="0"/>
              </a:rPr>
              <a:t>SOPMA</a:t>
            </a:r>
            <a:r>
              <a:rPr lang="zh-CN" altLang="en-US" sz="2000" b="0" i="0" dirty="0">
                <a:solidFill>
                  <a:schemeClr val="tx1"/>
                </a:solidFill>
                <a:latin typeface="宋体" panose="02010600030101010101" pitchFamily="2" charset="-122"/>
                <a:cs typeface="Times New Roman" panose="02020603050405020304" pitchFamily="18" charset="0"/>
              </a:rPr>
              <a:t>二级结构预测显示，百合</a:t>
            </a:r>
            <a:r>
              <a:rPr lang="en-US" altLang="zh-CN" sz="2000" b="0" i="0" dirty="0">
                <a:solidFill>
                  <a:schemeClr val="tx1"/>
                </a:solidFill>
                <a:latin typeface="宋体" panose="02010600030101010101" pitchFamily="2" charset="-122"/>
                <a:cs typeface="Times New Roman" panose="02020603050405020304" pitchFamily="18" charset="0"/>
              </a:rPr>
              <a:t>CDF3</a:t>
            </a:r>
            <a:r>
              <a:rPr lang="zh-CN" altLang="en-US" sz="2000" b="0" i="0" dirty="0">
                <a:solidFill>
                  <a:schemeClr val="tx1"/>
                </a:solidFill>
                <a:latin typeface="宋体" panose="02010600030101010101" pitchFamily="2" charset="-122"/>
                <a:cs typeface="Times New Roman" panose="02020603050405020304" pitchFamily="18" charset="0"/>
              </a:rPr>
              <a:t>蛋白全长</a:t>
            </a:r>
            <a:r>
              <a:rPr lang="en-US" altLang="zh-CN" sz="2000" b="0" i="0" dirty="0">
                <a:solidFill>
                  <a:schemeClr val="tx1"/>
                </a:solidFill>
                <a:latin typeface="宋体" panose="02010600030101010101" pitchFamily="2" charset="-122"/>
                <a:cs typeface="Times New Roman" panose="02020603050405020304" pitchFamily="18" charset="0"/>
              </a:rPr>
              <a:t>500</a:t>
            </a:r>
            <a:r>
              <a:rPr lang="zh-CN" altLang="en-US" sz="2000" b="0" i="0" dirty="0">
                <a:solidFill>
                  <a:schemeClr val="tx1"/>
                </a:solidFill>
                <a:latin typeface="宋体" panose="02010600030101010101" pitchFamily="2" charset="-122"/>
                <a:cs typeface="Times New Roman" panose="02020603050405020304" pitchFamily="18" charset="0"/>
              </a:rPr>
              <a:t>个氨基酸，以无规则卷曲为主要结构单元，但在</a:t>
            </a:r>
            <a:r>
              <a:rPr lang="en-US" altLang="zh-CN" sz="2000" b="0" i="0" dirty="0">
                <a:solidFill>
                  <a:schemeClr val="tx1"/>
                </a:solidFill>
                <a:latin typeface="宋体" panose="02010600030101010101" pitchFamily="2" charset="-122"/>
                <a:cs typeface="Times New Roman" panose="02020603050405020304" pitchFamily="18" charset="0"/>
              </a:rPr>
              <a:t>250–300</a:t>
            </a:r>
            <a:r>
              <a:rPr lang="zh-CN" altLang="en-US" sz="2000" b="0" i="0" dirty="0">
                <a:solidFill>
                  <a:schemeClr val="tx1"/>
                </a:solidFill>
                <a:latin typeface="宋体" panose="02010600030101010101" pitchFamily="2" charset="-122"/>
                <a:cs typeface="Times New Roman" panose="02020603050405020304" pitchFamily="18" charset="0"/>
              </a:rPr>
              <a:t>位氨基酸区域出现了显著的</a:t>
            </a:r>
            <a:r>
              <a:rPr lang="en-US" altLang="zh-CN" sz="2000" b="0" i="0" dirty="0">
                <a:solidFill>
                  <a:schemeClr val="tx1"/>
                </a:solidFill>
                <a:latin typeface="宋体" panose="02010600030101010101" pitchFamily="2" charset="-122"/>
                <a:cs typeface="Times New Roman" panose="02020603050405020304" pitchFamily="18" charset="0"/>
              </a:rPr>
              <a:t>α-</a:t>
            </a:r>
            <a:r>
              <a:rPr lang="zh-CN" altLang="en-US" sz="2000" b="0" i="0" dirty="0">
                <a:solidFill>
                  <a:schemeClr val="tx1"/>
                </a:solidFill>
                <a:latin typeface="宋体" panose="02010600030101010101" pitchFamily="2" charset="-122"/>
                <a:cs typeface="Times New Roman" panose="02020603050405020304" pitchFamily="18" charset="0"/>
              </a:rPr>
              <a:t>螺旋与延伸链富集。该区域与</a:t>
            </a:r>
            <a:r>
              <a:rPr lang="en-US" altLang="zh-CN" sz="2000" b="0" i="0" dirty="0">
                <a:solidFill>
                  <a:schemeClr val="tx1"/>
                </a:solidFill>
                <a:latin typeface="宋体" panose="02010600030101010101" pitchFamily="2" charset="-122"/>
                <a:cs typeface="Times New Roman" panose="02020603050405020304" pitchFamily="18" charset="0"/>
              </a:rPr>
              <a:t>DOF</a:t>
            </a:r>
            <a:r>
              <a:rPr lang="zh-CN" altLang="en-US" sz="2000" b="0" i="0" dirty="0">
                <a:solidFill>
                  <a:schemeClr val="tx1"/>
                </a:solidFill>
                <a:latin typeface="宋体" panose="02010600030101010101" pitchFamily="2" charset="-122"/>
                <a:cs typeface="Times New Roman" panose="02020603050405020304" pitchFamily="18" charset="0"/>
              </a:rPr>
              <a:t>转录因子家族典型的“</a:t>
            </a:r>
            <a:r>
              <a:rPr lang="en-US" altLang="zh-CN" sz="2000" b="0" i="0" dirty="0">
                <a:solidFill>
                  <a:schemeClr val="tx1"/>
                </a:solidFill>
                <a:latin typeface="宋体" panose="02010600030101010101" pitchFamily="2" charset="-122"/>
                <a:cs typeface="Times New Roman" panose="02020603050405020304" pitchFamily="18" charset="0"/>
              </a:rPr>
              <a:t>β-</a:t>
            </a:r>
            <a:r>
              <a:rPr lang="zh-CN" altLang="en-US" sz="2000" b="0" i="0" dirty="0">
                <a:solidFill>
                  <a:schemeClr val="tx1"/>
                </a:solidFill>
                <a:latin typeface="宋体" panose="02010600030101010101" pitchFamily="2" charset="-122"/>
                <a:cs typeface="Times New Roman" panose="02020603050405020304" pitchFamily="18" charset="0"/>
              </a:rPr>
              <a:t>发夹</a:t>
            </a:r>
            <a:r>
              <a:rPr lang="en-US" altLang="zh-CN" sz="2000" b="0" i="0" dirty="0">
                <a:solidFill>
                  <a:schemeClr val="tx1"/>
                </a:solidFill>
                <a:latin typeface="宋体" panose="02010600030101010101" pitchFamily="2" charset="-122"/>
                <a:cs typeface="Times New Roman" panose="02020603050405020304" pitchFamily="18" charset="0"/>
              </a:rPr>
              <a:t>+α-</a:t>
            </a:r>
            <a:r>
              <a:rPr lang="zh-CN" altLang="en-US" sz="2000" b="0" i="0" dirty="0">
                <a:solidFill>
                  <a:schemeClr val="tx1"/>
                </a:solidFill>
                <a:latin typeface="宋体" panose="02010600030101010101" pitchFamily="2" charset="-122"/>
                <a:cs typeface="Times New Roman" panose="02020603050405020304" pitchFamily="18" charset="0"/>
              </a:rPr>
              <a:t>螺旋”二级结构特征完全一致。同时，</a:t>
            </a:r>
            <a:r>
              <a:rPr lang="en-US" altLang="zh-CN" sz="2000" b="0" i="0" dirty="0">
                <a:solidFill>
                  <a:schemeClr val="tx1"/>
                </a:solidFill>
                <a:latin typeface="宋体" panose="02010600030101010101" pitchFamily="2" charset="-122"/>
                <a:cs typeface="Times New Roman" panose="02020603050405020304" pitchFamily="18" charset="0"/>
              </a:rPr>
              <a:t>NCBI CDD</a:t>
            </a:r>
            <a:r>
              <a:rPr lang="zh-CN" altLang="en-US" sz="2000" b="0" i="0" dirty="0">
                <a:solidFill>
                  <a:schemeClr val="tx1"/>
                </a:solidFill>
                <a:latin typeface="宋体" panose="02010600030101010101" pitchFamily="2" charset="-122"/>
                <a:cs typeface="Times New Roman" panose="02020603050405020304" pitchFamily="18" charset="0"/>
              </a:rPr>
              <a:t>数据库分析明确鉴定出该区域为</a:t>
            </a:r>
            <a:r>
              <a:rPr lang="en-US" altLang="zh-CN" sz="2000" b="0" i="0" dirty="0" err="1">
                <a:solidFill>
                  <a:schemeClr val="tx1"/>
                </a:solidFill>
                <a:latin typeface="宋体" panose="02010600030101010101" pitchFamily="2" charset="-122"/>
                <a:cs typeface="Times New Roman" panose="02020603050405020304" pitchFamily="18" charset="0"/>
              </a:rPr>
              <a:t>zf-Dof</a:t>
            </a:r>
            <a:r>
              <a:rPr lang="zh-CN" altLang="en-US" sz="2000" b="0" i="0" dirty="0">
                <a:solidFill>
                  <a:schemeClr val="tx1"/>
                </a:solidFill>
                <a:latin typeface="宋体" panose="02010600030101010101" pitchFamily="2" charset="-122"/>
                <a:cs typeface="Times New Roman" panose="02020603050405020304" pitchFamily="18" charset="0"/>
              </a:rPr>
              <a:t>（</a:t>
            </a:r>
            <a:r>
              <a:rPr lang="en-US" altLang="zh-CN" sz="2000" b="0" i="0" dirty="0">
                <a:solidFill>
                  <a:schemeClr val="tx1"/>
                </a:solidFill>
                <a:latin typeface="宋体" panose="02010600030101010101" pitchFamily="2" charset="-122"/>
                <a:cs typeface="Times New Roman" panose="02020603050405020304" pitchFamily="18" charset="0"/>
              </a:rPr>
              <a:t>C2C2</a:t>
            </a:r>
            <a:r>
              <a:rPr lang="zh-CN" altLang="en-US" sz="2000" b="0" i="0" dirty="0">
                <a:solidFill>
                  <a:schemeClr val="tx1"/>
                </a:solidFill>
                <a:latin typeface="宋体" panose="02010600030101010101" pitchFamily="2" charset="-122"/>
                <a:cs typeface="Times New Roman" panose="02020603050405020304" pitchFamily="18" charset="0"/>
              </a:rPr>
              <a:t>型锌指）保守结构域，这是</a:t>
            </a:r>
            <a:r>
              <a:rPr lang="en-US" altLang="zh-CN" sz="2000" b="0" i="0" dirty="0">
                <a:solidFill>
                  <a:schemeClr val="tx1"/>
                </a:solidFill>
                <a:latin typeface="宋体" panose="02010600030101010101" pitchFamily="2" charset="-122"/>
                <a:cs typeface="Times New Roman" panose="02020603050405020304" pitchFamily="18" charset="0"/>
              </a:rPr>
              <a:t>DOF</a:t>
            </a:r>
            <a:r>
              <a:rPr lang="zh-CN" altLang="en-US" sz="2000" b="0" i="0" dirty="0">
                <a:solidFill>
                  <a:schemeClr val="tx1"/>
                </a:solidFill>
                <a:latin typeface="宋体" panose="02010600030101010101" pitchFamily="2" charset="-122"/>
                <a:cs typeface="Times New Roman" panose="02020603050405020304" pitchFamily="18" charset="0"/>
              </a:rPr>
              <a:t>家族唯一且高度保守的标志性序列。上述两种独立方法的结果相互印证，不仅确认了百合</a:t>
            </a:r>
            <a:r>
              <a:rPr lang="en-US" altLang="zh-CN" sz="2000" b="0" i="0" dirty="0">
                <a:solidFill>
                  <a:schemeClr val="tx1"/>
                </a:solidFill>
                <a:latin typeface="宋体" panose="02010600030101010101" pitchFamily="2" charset="-122"/>
                <a:cs typeface="Times New Roman" panose="02020603050405020304" pitchFamily="18" charset="0"/>
              </a:rPr>
              <a:t>CDF3</a:t>
            </a:r>
            <a:r>
              <a:rPr lang="zh-CN" altLang="en-US" sz="2000" b="0" i="0" dirty="0">
                <a:solidFill>
                  <a:schemeClr val="tx1"/>
                </a:solidFill>
                <a:latin typeface="宋体" panose="02010600030101010101" pitchFamily="2" charset="-122"/>
                <a:cs typeface="Times New Roman" panose="02020603050405020304" pitchFamily="18" charset="0"/>
              </a:rPr>
              <a:t>为</a:t>
            </a:r>
            <a:r>
              <a:rPr lang="en-US" altLang="zh-CN" sz="2000" b="0" i="0" dirty="0">
                <a:solidFill>
                  <a:schemeClr val="tx1"/>
                </a:solidFill>
                <a:latin typeface="宋体" panose="02010600030101010101" pitchFamily="2" charset="-122"/>
                <a:cs typeface="Times New Roman" panose="02020603050405020304" pitchFamily="18" charset="0"/>
              </a:rPr>
              <a:t>DOF</a:t>
            </a:r>
            <a:r>
              <a:rPr lang="zh-CN" altLang="en-US" sz="2000" b="0" i="0" dirty="0">
                <a:solidFill>
                  <a:schemeClr val="tx1"/>
                </a:solidFill>
                <a:latin typeface="宋体" panose="02010600030101010101" pitchFamily="2" charset="-122"/>
                <a:cs typeface="Times New Roman" panose="02020603050405020304" pitchFamily="18" charset="0"/>
              </a:rPr>
              <a:t>转录因子家族成员，还精确定位了其</a:t>
            </a:r>
            <a:r>
              <a:rPr lang="en-US" altLang="zh-CN" sz="2000" b="0" i="0" dirty="0">
                <a:solidFill>
                  <a:schemeClr val="tx1"/>
                </a:solidFill>
                <a:latin typeface="宋体" panose="02010600030101010101" pitchFamily="2" charset="-122"/>
                <a:cs typeface="Times New Roman" panose="02020603050405020304" pitchFamily="18" charset="0"/>
              </a:rPr>
              <a:t>DNA</a:t>
            </a:r>
            <a:r>
              <a:rPr lang="zh-CN" altLang="en-US" sz="2000" b="0" i="0" dirty="0">
                <a:solidFill>
                  <a:schemeClr val="tx1"/>
                </a:solidFill>
                <a:latin typeface="宋体" panose="02010600030101010101" pitchFamily="2" charset="-122"/>
                <a:cs typeface="Times New Roman" panose="02020603050405020304" pitchFamily="18" charset="0"/>
              </a:rPr>
              <a:t>结合结构域位于</a:t>
            </a:r>
            <a:r>
              <a:rPr lang="en-US" altLang="zh-CN" sz="2000" b="0" i="0" dirty="0">
                <a:solidFill>
                  <a:schemeClr val="tx1"/>
                </a:solidFill>
                <a:latin typeface="宋体" panose="02010600030101010101" pitchFamily="2" charset="-122"/>
                <a:cs typeface="Times New Roman" panose="02020603050405020304" pitchFamily="18" charset="0"/>
              </a:rPr>
              <a:t>250–300 aa</a:t>
            </a:r>
            <a:r>
              <a:rPr lang="zh-CN" altLang="en-US" sz="2000" b="0" i="0" dirty="0">
                <a:solidFill>
                  <a:schemeClr val="tx1"/>
                </a:solidFill>
                <a:latin typeface="宋体" panose="02010600030101010101" pitchFamily="2" charset="-122"/>
                <a:cs typeface="Times New Roman" panose="02020603050405020304" pitchFamily="18" charset="0"/>
              </a:rPr>
              <a:t>区段。</a:t>
            </a:r>
          </a:p>
          <a:p>
            <a:pPr>
              <a:lnSpc>
                <a:spcPct val="100000"/>
              </a:lnSpc>
              <a:spcBef>
                <a:spcPts val="1900"/>
              </a:spcBef>
              <a:spcAft>
                <a:spcPts val="900"/>
              </a:spcAft>
            </a:pPr>
            <a:r>
              <a:rPr lang="zh-CN" altLang="en-US" sz="2000" b="0" i="0" dirty="0">
                <a:solidFill>
                  <a:schemeClr val="tx1"/>
                </a:solidFill>
                <a:latin typeface="宋体" panose="02010600030101010101" pitchFamily="2" charset="-122"/>
                <a:cs typeface="Times New Roman" panose="02020603050405020304" pitchFamily="18" charset="0"/>
              </a:rPr>
              <a:t> </a:t>
            </a:r>
            <a:r>
              <a:rPr lang="en-US" altLang="zh-CN" sz="2000" b="0" i="0" dirty="0">
                <a:solidFill>
                  <a:schemeClr val="tx1"/>
                </a:solidFill>
                <a:latin typeface="宋体" panose="02010600030101010101" pitchFamily="2" charset="-122"/>
                <a:cs typeface="Times New Roman" panose="02020603050405020304" pitchFamily="18" charset="0"/>
              </a:rPr>
              <a:t>       </a:t>
            </a:r>
            <a:r>
              <a:rPr lang="zh-CN" altLang="en-US" sz="2000" b="0" i="0" dirty="0">
                <a:solidFill>
                  <a:schemeClr val="tx1"/>
                </a:solidFill>
                <a:latin typeface="宋体" panose="02010600030101010101" pitchFamily="2" charset="-122"/>
                <a:cs typeface="Times New Roman" panose="02020603050405020304" pitchFamily="18" charset="0"/>
              </a:rPr>
              <a:t>值得注意的是，</a:t>
            </a:r>
            <a:r>
              <a:rPr lang="en-US" altLang="zh-CN" sz="2000" b="0" i="0" dirty="0">
                <a:solidFill>
                  <a:schemeClr val="tx1"/>
                </a:solidFill>
                <a:latin typeface="宋体" panose="02010600030101010101" pitchFamily="2" charset="-122"/>
                <a:cs typeface="Times New Roman" panose="02020603050405020304" pitchFamily="18" charset="0"/>
              </a:rPr>
              <a:t>DOF</a:t>
            </a:r>
            <a:r>
              <a:rPr lang="zh-CN" altLang="en-US" sz="2000" b="0" i="0" dirty="0">
                <a:solidFill>
                  <a:schemeClr val="tx1"/>
                </a:solidFill>
                <a:latin typeface="宋体" panose="02010600030101010101" pitchFamily="2" charset="-122"/>
                <a:cs typeface="Times New Roman" panose="02020603050405020304" pitchFamily="18" charset="0"/>
              </a:rPr>
              <a:t>家族中已知成员的</a:t>
            </a:r>
            <a:r>
              <a:rPr lang="en-US" altLang="zh-CN" sz="2000" b="0" i="0" dirty="0" err="1">
                <a:solidFill>
                  <a:schemeClr val="tx1"/>
                </a:solidFill>
                <a:latin typeface="宋体" panose="02010600030101010101" pitchFamily="2" charset="-122"/>
                <a:cs typeface="Times New Roman" panose="02020603050405020304" pitchFamily="18" charset="0"/>
              </a:rPr>
              <a:t>zf-Dof</a:t>
            </a:r>
            <a:r>
              <a:rPr lang="zh-CN" altLang="en-US" sz="2000" b="0" i="0" dirty="0">
                <a:solidFill>
                  <a:schemeClr val="tx1"/>
                </a:solidFill>
                <a:latin typeface="宋体" panose="02010600030101010101" pitchFamily="2" charset="-122"/>
                <a:cs typeface="Times New Roman" panose="02020603050405020304" pitchFamily="18" charset="0"/>
              </a:rPr>
              <a:t>结构域通常长约</a:t>
            </a:r>
            <a:r>
              <a:rPr lang="en-US" altLang="zh-CN" sz="2000" b="0" i="0" dirty="0">
                <a:solidFill>
                  <a:schemeClr val="tx1"/>
                </a:solidFill>
                <a:latin typeface="宋体" panose="02010600030101010101" pitchFamily="2" charset="-122"/>
                <a:cs typeface="Times New Roman" panose="02020603050405020304" pitchFamily="18" charset="0"/>
              </a:rPr>
              <a:t>50–52</a:t>
            </a:r>
            <a:r>
              <a:rPr lang="zh-CN" altLang="en-US" sz="2000" b="0" i="0" dirty="0">
                <a:solidFill>
                  <a:schemeClr val="tx1"/>
                </a:solidFill>
                <a:latin typeface="宋体" panose="02010600030101010101" pitchFamily="2" charset="-122"/>
                <a:cs typeface="Times New Roman" panose="02020603050405020304" pitchFamily="18" charset="0"/>
              </a:rPr>
              <a:t>个氨基酸，而本研究中预测的保守区域跨度约为</a:t>
            </a:r>
            <a:r>
              <a:rPr lang="en-US" altLang="zh-CN" sz="2000" b="0" i="0" dirty="0">
                <a:solidFill>
                  <a:schemeClr val="tx1"/>
                </a:solidFill>
                <a:latin typeface="宋体" panose="02010600030101010101" pitchFamily="2" charset="-122"/>
                <a:cs typeface="Times New Roman" panose="02020603050405020304" pitchFamily="18" charset="0"/>
              </a:rPr>
              <a:t>50</a:t>
            </a:r>
            <a:r>
              <a:rPr lang="zh-CN" altLang="en-US" sz="2000" b="0" i="0" dirty="0">
                <a:solidFill>
                  <a:schemeClr val="tx1"/>
                </a:solidFill>
                <a:latin typeface="宋体" panose="02010600030101010101" pitchFamily="2" charset="-122"/>
                <a:cs typeface="Times New Roman" panose="02020603050405020304" pitchFamily="18" charset="0"/>
              </a:rPr>
              <a:t>个氨基酸（</a:t>
            </a:r>
            <a:r>
              <a:rPr lang="en-US" altLang="zh-CN" sz="2000" b="0" i="0" dirty="0">
                <a:solidFill>
                  <a:schemeClr val="tx1"/>
                </a:solidFill>
                <a:latin typeface="宋体" panose="02010600030101010101" pitchFamily="2" charset="-122"/>
                <a:cs typeface="Times New Roman" panose="02020603050405020304" pitchFamily="18" charset="0"/>
              </a:rPr>
              <a:t>250–300 aa</a:t>
            </a:r>
            <a:r>
              <a:rPr lang="zh-CN" altLang="en-US" sz="2000" b="0" i="0" dirty="0">
                <a:solidFill>
                  <a:schemeClr val="tx1"/>
                </a:solidFill>
                <a:latin typeface="宋体" panose="02010600030101010101" pitchFamily="2" charset="-122"/>
                <a:cs typeface="Times New Roman" panose="02020603050405020304" pitchFamily="18" charset="0"/>
              </a:rPr>
              <a:t>），符合这一典型长度。此外，</a:t>
            </a:r>
            <a:r>
              <a:rPr lang="en-US" altLang="zh-CN" sz="2000" b="0" i="0" dirty="0">
                <a:solidFill>
                  <a:schemeClr val="tx1"/>
                </a:solidFill>
                <a:latin typeface="宋体" panose="02010600030101010101" pitchFamily="2" charset="-122"/>
                <a:cs typeface="Times New Roman" panose="02020603050405020304" pitchFamily="18" charset="0"/>
              </a:rPr>
              <a:t>C2C2</a:t>
            </a:r>
            <a:r>
              <a:rPr lang="zh-CN" altLang="en-US" sz="2000" b="0" i="0" dirty="0">
                <a:solidFill>
                  <a:schemeClr val="tx1"/>
                </a:solidFill>
                <a:latin typeface="宋体" panose="02010600030101010101" pitchFamily="2" charset="-122"/>
                <a:cs typeface="Times New Roman" panose="02020603050405020304" pitchFamily="18" charset="0"/>
              </a:rPr>
              <a:t>型锌指基序依赖四个保守半胱氨酸残基螯合锌离子来稳定其三维构象，而</a:t>
            </a:r>
            <a:r>
              <a:rPr lang="en-US" altLang="zh-CN" sz="2000" b="0" i="0" dirty="0">
                <a:solidFill>
                  <a:schemeClr val="tx1"/>
                </a:solidFill>
                <a:latin typeface="宋体" panose="02010600030101010101" pitchFamily="2" charset="-122"/>
                <a:cs typeface="Times New Roman" panose="02020603050405020304" pitchFamily="18" charset="0"/>
              </a:rPr>
              <a:t>SOPMA</a:t>
            </a:r>
            <a:r>
              <a:rPr lang="zh-CN" altLang="en-US" sz="2000" b="0" i="0" dirty="0">
                <a:solidFill>
                  <a:schemeClr val="tx1"/>
                </a:solidFill>
                <a:latin typeface="宋体" panose="02010600030101010101" pitchFamily="2" charset="-122"/>
                <a:cs typeface="Times New Roman" panose="02020603050405020304" pitchFamily="18" charset="0"/>
              </a:rPr>
              <a:t>预测中该区域呈现的</a:t>
            </a:r>
            <a:r>
              <a:rPr lang="en-US" altLang="zh-CN" sz="2000" b="0" i="0" dirty="0">
                <a:solidFill>
                  <a:schemeClr val="tx1"/>
                </a:solidFill>
                <a:latin typeface="宋体" panose="02010600030101010101" pitchFamily="2" charset="-122"/>
                <a:cs typeface="Times New Roman" panose="02020603050405020304" pitchFamily="18" charset="0"/>
              </a:rPr>
              <a:t>α-</a:t>
            </a:r>
            <a:r>
              <a:rPr lang="zh-CN" altLang="en-US" sz="2000" b="0" i="0" dirty="0">
                <a:solidFill>
                  <a:schemeClr val="tx1"/>
                </a:solidFill>
                <a:latin typeface="宋体" panose="02010600030101010101" pitchFamily="2" charset="-122"/>
                <a:cs typeface="Times New Roman" panose="02020603050405020304" pitchFamily="18" charset="0"/>
              </a:rPr>
              <a:t>螺旋与延伸链交替排列，恰好为锌离子的配位和</a:t>
            </a:r>
            <a:r>
              <a:rPr lang="en-US" altLang="zh-CN" sz="2000" b="0" i="0" dirty="0">
                <a:solidFill>
                  <a:schemeClr val="tx1"/>
                </a:solidFill>
                <a:latin typeface="宋体" panose="02010600030101010101" pitchFamily="2" charset="-122"/>
                <a:cs typeface="Times New Roman" panose="02020603050405020304" pitchFamily="18" charset="0"/>
              </a:rPr>
              <a:t>DNA</a:t>
            </a:r>
            <a:r>
              <a:rPr lang="zh-CN" altLang="en-US" sz="2000" b="0" i="0" dirty="0">
                <a:solidFill>
                  <a:schemeClr val="tx1"/>
                </a:solidFill>
                <a:latin typeface="宋体" panose="02010600030101010101" pitchFamily="2" charset="-122"/>
                <a:cs typeface="Times New Roman" panose="02020603050405020304" pitchFamily="18" charset="0"/>
              </a:rPr>
              <a:t>识别螺旋的形成提供了必要的二级结构框架。这一结构</a:t>
            </a:r>
            <a:r>
              <a:rPr lang="en-US" altLang="zh-CN" sz="2000" b="0" i="0" dirty="0">
                <a:solidFill>
                  <a:schemeClr val="tx1"/>
                </a:solidFill>
                <a:latin typeface="宋体" panose="02010600030101010101" pitchFamily="2" charset="-122"/>
                <a:cs typeface="Times New Roman" panose="02020603050405020304" pitchFamily="18" charset="0"/>
              </a:rPr>
              <a:t>-</a:t>
            </a:r>
            <a:r>
              <a:rPr lang="zh-CN" altLang="en-US" sz="2000" b="0" i="0" dirty="0">
                <a:solidFill>
                  <a:schemeClr val="tx1"/>
                </a:solidFill>
                <a:latin typeface="宋体" panose="02010600030101010101" pitchFamily="2" charset="-122"/>
                <a:cs typeface="Times New Roman" panose="02020603050405020304" pitchFamily="18" charset="0"/>
              </a:rPr>
              <a:t>序列对应关系增强了预测结果的可靠性。</a:t>
            </a:r>
          </a:p>
          <a:p>
            <a:pPr>
              <a:lnSpc>
                <a:spcPct val="100000"/>
              </a:lnSpc>
              <a:spcBef>
                <a:spcPts val="900"/>
              </a:spcBef>
              <a:spcAft>
                <a:spcPts val="900"/>
              </a:spcAft>
            </a:pPr>
            <a:endParaRPr lang="zh-CN" altLang="en-US" sz="2000" b="0" i="0" dirty="0">
              <a:solidFill>
                <a:schemeClr val="tx1"/>
              </a:solidFill>
              <a:latin typeface="Times New Roman" panose="02020603050405020304" pitchFamily="18" charset="0"/>
              <a:ea typeface="quote-cjk-patch"/>
              <a:cs typeface="Times New Roman" panose="02020603050405020304" pitchFamily="18" charset="0"/>
            </a:endParaRPr>
          </a:p>
        </p:txBody>
      </p:sp>
      <p:sp>
        <p:nvSpPr>
          <p:cNvPr id="34" name="等腰三角形 47"/>
          <p:cNvSpPr>
            <a:spLocks noChangeArrowheads="1"/>
          </p:cNvSpPr>
          <p:nvPr/>
        </p:nvSpPr>
        <p:spPr bwMode="auto">
          <a:xfrm rot="5400000">
            <a:off x="8095" y="453976"/>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05" y="404495"/>
            <a:ext cx="6778625" cy="659130"/>
          </a:xfrm>
          <a:prstGeom prst="rect">
            <a:avLst/>
          </a:prstGeom>
        </p:spPr>
        <p:txBody>
          <a:bodyPr wrap="square">
            <a:noAutofit/>
          </a:bodyPr>
          <a:lstStyle/>
          <a:p>
            <a:pPr marL="0" indent="0">
              <a:lnSpc>
                <a:spcPts val="1800"/>
              </a:lnSpc>
              <a:spcBef>
                <a:spcPts val="1900"/>
              </a:spcBef>
              <a:spcAft>
                <a:spcPts val="900"/>
              </a:spcAft>
            </a:pPr>
            <a:r>
              <a:rPr lang="zh-CN" altLang="en-US" sz="2400" b="1" dirty="0">
                <a:solidFill>
                  <a:schemeClr val="tx1"/>
                </a:solidFill>
                <a:latin typeface="楷体" panose="02010609060101010101" pitchFamily="49" charset="-122"/>
                <a:ea typeface="楷体" panose="02010609060101010101" pitchFamily="49" charset="-122"/>
                <a:cs typeface="微软雅黑" panose="020B0503020204020204" charset="-122"/>
              </a:rPr>
              <a:t>结构特征预示的</a:t>
            </a:r>
            <a:r>
              <a:rPr lang="en-US" altLang="zh-CN" sz="2400" b="1" dirty="0">
                <a:solidFill>
                  <a:schemeClr val="tx1"/>
                </a:solidFill>
                <a:latin typeface="楷体" panose="02010609060101010101" pitchFamily="49" charset="-122"/>
                <a:ea typeface="楷体" panose="02010609060101010101" pitchFamily="49" charset="-122"/>
                <a:cs typeface="微软雅黑" panose="020B0503020204020204" charset="-122"/>
              </a:rPr>
              <a:t>DNA</a:t>
            </a:r>
            <a:r>
              <a:rPr lang="zh-CN" altLang="en-US" sz="2400" b="1" dirty="0">
                <a:solidFill>
                  <a:schemeClr val="tx1"/>
                </a:solidFill>
                <a:latin typeface="楷体" panose="02010609060101010101" pitchFamily="49" charset="-122"/>
                <a:ea typeface="楷体" panose="02010609060101010101" pitchFamily="49" charset="-122"/>
                <a:cs typeface="微软雅黑" panose="020B0503020204020204" charset="-122"/>
              </a:rPr>
              <a:t>结合能力与调控机制</a:t>
            </a:r>
          </a:p>
        </p:txBody>
      </p:sp>
      <p:sp>
        <p:nvSpPr>
          <p:cNvPr id="34" name="等腰三角形 47"/>
          <p:cNvSpPr>
            <a:spLocks noChangeArrowheads="1"/>
          </p:cNvSpPr>
          <p:nvPr/>
        </p:nvSpPr>
        <p:spPr bwMode="auto">
          <a:xfrm rot="5400000">
            <a:off x="-53050" y="241689"/>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 name="文本框 2"/>
          <p:cNvSpPr txBox="1"/>
          <p:nvPr/>
        </p:nvSpPr>
        <p:spPr>
          <a:xfrm>
            <a:off x="92075" y="1051560"/>
            <a:ext cx="9052560" cy="4323080"/>
          </a:xfrm>
          <a:prstGeom prst="rect">
            <a:avLst/>
          </a:prstGeom>
        </p:spPr>
        <p:txBody>
          <a:bodyPr wrap="square">
            <a:spAutoFit/>
          </a:bodyPr>
          <a:lstStyle/>
          <a:p>
            <a:pPr marL="0" indent="0">
              <a:spcBef>
                <a:spcPts val="900"/>
              </a:spcBef>
              <a:spcAft>
                <a:spcPts val="900"/>
              </a:spcAft>
            </a:pPr>
            <a:r>
              <a:rPr lang="en-US" altLang="zh-CN" sz="2000" b="0" i="0" dirty="0">
                <a:solidFill>
                  <a:schemeClr val="tx1"/>
                </a:solidFill>
                <a:latin typeface="宋体" panose="02010600030101010101" pitchFamily="2" charset="-122"/>
                <a:cs typeface="Times New Roman" panose="02020603050405020304" pitchFamily="18" charset="0"/>
              </a:rPr>
              <a:t>     </a:t>
            </a:r>
            <a:r>
              <a:rPr lang="zh-CN" altLang="en-US" sz="2000" b="0" i="0" dirty="0">
                <a:solidFill>
                  <a:schemeClr val="tx1"/>
                </a:solidFill>
                <a:latin typeface="宋体" panose="02010600030101010101" pitchFamily="2" charset="-122"/>
                <a:cs typeface="Times New Roman" panose="02020603050405020304" pitchFamily="18" charset="0"/>
              </a:rPr>
              <a:t>根据</a:t>
            </a:r>
            <a:r>
              <a:rPr lang="en-US" altLang="zh-CN" sz="2000" b="0" i="0" dirty="0">
                <a:solidFill>
                  <a:schemeClr val="tx1"/>
                </a:solidFill>
                <a:latin typeface="宋体" panose="02010600030101010101" pitchFamily="2" charset="-122"/>
                <a:cs typeface="Times New Roman" panose="02020603050405020304" pitchFamily="18" charset="0"/>
              </a:rPr>
              <a:t>DOF</a:t>
            </a:r>
            <a:r>
              <a:rPr lang="zh-CN" altLang="en-US" sz="2000" b="0" i="0" dirty="0">
                <a:solidFill>
                  <a:schemeClr val="tx1"/>
                </a:solidFill>
                <a:latin typeface="宋体" panose="02010600030101010101" pitchFamily="2" charset="-122"/>
                <a:cs typeface="Times New Roman" panose="02020603050405020304" pitchFamily="18" charset="0"/>
              </a:rPr>
              <a:t>家族的共性，</a:t>
            </a:r>
            <a:r>
              <a:rPr lang="en-US" altLang="zh-CN" sz="2000" b="0" i="0" dirty="0" err="1">
                <a:solidFill>
                  <a:schemeClr val="tx1"/>
                </a:solidFill>
                <a:latin typeface="宋体" panose="02010600030101010101" pitchFamily="2" charset="-122"/>
                <a:cs typeface="Times New Roman" panose="02020603050405020304" pitchFamily="18" charset="0"/>
              </a:rPr>
              <a:t>zf-Dof</a:t>
            </a:r>
            <a:r>
              <a:rPr lang="zh-CN" altLang="en-US" sz="2000" b="0" i="0" dirty="0">
                <a:solidFill>
                  <a:schemeClr val="tx1"/>
                </a:solidFill>
                <a:latin typeface="宋体" panose="02010600030101010101" pitchFamily="2" charset="-122"/>
                <a:cs typeface="Times New Roman" panose="02020603050405020304" pitchFamily="18" charset="0"/>
              </a:rPr>
              <a:t>结构域负责特异性识别靶基因启动子中的</a:t>
            </a:r>
            <a:r>
              <a:rPr lang="en-US" altLang="zh-CN" sz="2000" b="0" i="0" dirty="0">
                <a:solidFill>
                  <a:schemeClr val="tx1"/>
                </a:solidFill>
                <a:latin typeface="宋体" panose="02010600030101010101" pitchFamily="2" charset="-122"/>
                <a:cs typeface="Times New Roman" panose="02020603050405020304" pitchFamily="18" charset="0"/>
              </a:rPr>
              <a:t>5′-AAAG-3′</a:t>
            </a:r>
            <a:r>
              <a:rPr lang="zh-CN" altLang="en-US" sz="2000" b="0" i="0" dirty="0">
                <a:solidFill>
                  <a:schemeClr val="tx1"/>
                </a:solidFill>
                <a:latin typeface="宋体" panose="02010600030101010101" pitchFamily="2" charset="-122"/>
                <a:cs typeface="Times New Roman" panose="02020603050405020304" pitchFamily="18" charset="0"/>
              </a:rPr>
              <a:t>（或其互补链</a:t>
            </a:r>
            <a:r>
              <a:rPr lang="en-US" altLang="zh-CN" sz="2000" b="0" i="0" dirty="0">
                <a:solidFill>
                  <a:schemeClr val="tx1"/>
                </a:solidFill>
                <a:latin typeface="宋体" panose="02010600030101010101" pitchFamily="2" charset="-122"/>
                <a:cs typeface="Times New Roman" panose="02020603050405020304" pitchFamily="18" charset="0"/>
              </a:rPr>
              <a:t>5′-CTTT-3′</a:t>
            </a:r>
            <a:r>
              <a:rPr lang="zh-CN" altLang="en-US" sz="2000" b="0" i="0" dirty="0">
                <a:solidFill>
                  <a:schemeClr val="tx1"/>
                </a:solidFill>
                <a:latin typeface="宋体" panose="02010600030101010101" pitchFamily="2" charset="-122"/>
                <a:cs typeface="Times New Roman" panose="02020603050405020304" pitchFamily="18" charset="0"/>
              </a:rPr>
              <a:t>）顺式作用元件。因此，百合</a:t>
            </a:r>
            <a:r>
              <a:rPr lang="en-US" altLang="zh-CN" sz="2000" b="0" i="0" dirty="0">
                <a:solidFill>
                  <a:schemeClr val="tx1"/>
                </a:solidFill>
                <a:latin typeface="宋体" panose="02010600030101010101" pitchFamily="2" charset="-122"/>
                <a:cs typeface="Times New Roman" panose="02020603050405020304" pitchFamily="18" charset="0"/>
              </a:rPr>
              <a:t>CDF3</a:t>
            </a:r>
            <a:r>
              <a:rPr lang="zh-CN" altLang="en-US" sz="2000" b="0" i="0" dirty="0">
                <a:solidFill>
                  <a:schemeClr val="tx1"/>
                </a:solidFill>
                <a:latin typeface="宋体" panose="02010600030101010101" pitchFamily="2" charset="-122"/>
                <a:cs typeface="Times New Roman" panose="02020603050405020304" pitchFamily="18" charset="0"/>
              </a:rPr>
              <a:t>蛋白极有可能通过其</a:t>
            </a:r>
            <a:r>
              <a:rPr lang="en-US" altLang="zh-CN" sz="2000" b="0" i="0" dirty="0">
                <a:solidFill>
                  <a:schemeClr val="tx1"/>
                </a:solidFill>
                <a:latin typeface="宋体" panose="02010600030101010101" pitchFamily="2" charset="-122"/>
                <a:cs typeface="Times New Roman" panose="02020603050405020304" pitchFamily="18" charset="0"/>
              </a:rPr>
              <a:t>250–300 aa</a:t>
            </a:r>
            <a:r>
              <a:rPr lang="zh-CN" altLang="en-US" sz="2000" b="0" i="0" dirty="0">
                <a:solidFill>
                  <a:schemeClr val="tx1"/>
                </a:solidFill>
                <a:latin typeface="宋体" panose="02010600030101010101" pitchFamily="2" charset="-122"/>
                <a:cs typeface="Times New Roman" panose="02020603050405020304" pitchFamily="18" charset="0"/>
              </a:rPr>
              <a:t>区域直接结合含有</a:t>
            </a:r>
            <a:r>
              <a:rPr lang="en-US" altLang="zh-CN" sz="2000" b="0" i="0" dirty="0">
                <a:solidFill>
                  <a:schemeClr val="tx1"/>
                </a:solidFill>
                <a:latin typeface="宋体" panose="02010600030101010101" pitchFamily="2" charset="-122"/>
                <a:cs typeface="Times New Roman" panose="02020603050405020304" pitchFamily="18" charset="0"/>
              </a:rPr>
              <a:t>AAAG</a:t>
            </a:r>
            <a:r>
              <a:rPr lang="zh-CN" altLang="en-US" sz="2000" b="0" i="0" dirty="0">
                <a:solidFill>
                  <a:schemeClr val="tx1"/>
                </a:solidFill>
                <a:latin typeface="宋体" panose="02010600030101010101" pitchFamily="2" charset="-122"/>
                <a:cs typeface="Times New Roman" panose="02020603050405020304" pitchFamily="18" charset="0"/>
              </a:rPr>
              <a:t>基序的下游基因，从而发挥转录激活或抑制作用。这一推论在后续实验中可通过电泳迁移率变动分析（</a:t>
            </a:r>
            <a:r>
              <a:rPr lang="en-US" altLang="zh-CN" sz="2000" b="0" i="0" dirty="0">
                <a:solidFill>
                  <a:schemeClr val="tx1"/>
                </a:solidFill>
                <a:latin typeface="宋体" panose="02010600030101010101" pitchFamily="2" charset="-122"/>
                <a:cs typeface="Times New Roman" panose="02020603050405020304" pitchFamily="18" charset="0"/>
              </a:rPr>
              <a:t>EMSA</a:t>
            </a:r>
            <a:r>
              <a:rPr lang="zh-CN" altLang="en-US" sz="2000" b="0" i="0" dirty="0">
                <a:solidFill>
                  <a:schemeClr val="tx1"/>
                </a:solidFill>
                <a:latin typeface="宋体" panose="02010600030101010101" pitchFamily="2" charset="-122"/>
                <a:cs typeface="Times New Roman" panose="02020603050405020304" pitchFamily="18" charset="0"/>
              </a:rPr>
              <a:t>）或酵母单杂交系统加以验证。</a:t>
            </a:r>
          </a:p>
          <a:p>
            <a:pPr marL="0" indent="0">
              <a:spcBef>
                <a:spcPts val="900"/>
              </a:spcBef>
              <a:spcAft>
                <a:spcPts val="900"/>
              </a:spcAft>
            </a:pPr>
            <a:r>
              <a:rPr lang="en-US" altLang="zh-CN" sz="2000" b="0" i="0" dirty="0">
                <a:solidFill>
                  <a:schemeClr val="tx1"/>
                </a:solidFill>
                <a:latin typeface="宋体" panose="02010600030101010101" pitchFamily="2" charset="-122"/>
                <a:cs typeface="Times New Roman" panose="02020603050405020304" pitchFamily="18" charset="0"/>
              </a:rPr>
              <a:t>      </a:t>
            </a:r>
            <a:r>
              <a:rPr lang="zh-CN" altLang="en-US" sz="2000" b="0" i="0" dirty="0">
                <a:solidFill>
                  <a:schemeClr val="tx1"/>
                </a:solidFill>
                <a:latin typeface="宋体" panose="02010600030101010101" pitchFamily="2" charset="-122"/>
                <a:cs typeface="Times New Roman" panose="02020603050405020304" pitchFamily="18" charset="0"/>
              </a:rPr>
              <a:t>此外，该蛋白全长</a:t>
            </a:r>
            <a:r>
              <a:rPr lang="en-US" altLang="zh-CN" sz="2000" b="0" i="0" dirty="0">
                <a:solidFill>
                  <a:schemeClr val="tx1"/>
                </a:solidFill>
                <a:latin typeface="宋体" panose="02010600030101010101" pitchFamily="2" charset="-122"/>
                <a:cs typeface="Times New Roman" panose="02020603050405020304" pitchFamily="18" charset="0"/>
              </a:rPr>
              <a:t>500</a:t>
            </a:r>
            <a:r>
              <a:rPr lang="zh-CN" altLang="en-US" sz="2000" b="0" i="0" dirty="0">
                <a:solidFill>
                  <a:schemeClr val="tx1"/>
                </a:solidFill>
                <a:latin typeface="宋体" panose="02010600030101010101" pitchFamily="2" charset="-122"/>
                <a:cs typeface="Times New Roman" panose="02020603050405020304" pitchFamily="18" charset="0"/>
              </a:rPr>
              <a:t>个氨基酸，其中无规则卷曲占比最高。这种结构特征在转录因子中并不罕见，反而具有重要意义。无规则卷曲区域通常形成柔性环或延伸尾巴，可作为蛋白</a:t>
            </a:r>
            <a:r>
              <a:rPr lang="en-US" altLang="zh-CN" sz="2000" b="0" i="0" dirty="0">
                <a:solidFill>
                  <a:schemeClr val="tx1"/>
                </a:solidFill>
                <a:latin typeface="宋体" panose="02010600030101010101" pitchFamily="2" charset="-122"/>
                <a:cs typeface="Times New Roman" panose="02020603050405020304" pitchFamily="18" charset="0"/>
              </a:rPr>
              <a:t>-</a:t>
            </a:r>
            <a:r>
              <a:rPr lang="zh-CN" altLang="en-US" sz="2000" b="0" i="0" dirty="0">
                <a:solidFill>
                  <a:schemeClr val="tx1"/>
                </a:solidFill>
                <a:latin typeface="宋体" panose="02010600030101010101" pitchFamily="2" charset="-122"/>
                <a:cs typeface="Times New Roman" panose="02020603050405020304" pitchFamily="18" charset="0"/>
              </a:rPr>
              <a:t>蛋白相互作用的界面，或容纳翻译后修饰位点（如磷酸化、泛素化），也可能构成转录激活</a:t>
            </a:r>
            <a:r>
              <a:rPr lang="en-US" altLang="zh-CN" sz="2000" b="0" i="0" dirty="0">
                <a:solidFill>
                  <a:schemeClr val="tx1"/>
                </a:solidFill>
                <a:latin typeface="宋体" panose="02010600030101010101" pitchFamily="2" charset="-122"/>
                <a:cs typeface="Times New Roman" panose="02020603050405020304" pitchFamily="18" charset="0"/>
              </a:rPr>
              <a:t>/</a:t>
            </a:r>
            <a:r>
              <a:rPr lang="zh-CN" altLang="en-US" sz="2000" b="0" i="0" dirty="0">
                <a:solidFill>
                  <a:schemeClr val="tx1"/>
                </a:solidFill>
                <a:latin typeface="宋体" panose="02010600030101010101" pitchFamily="2" charset="-122"/>
                <a:cs typeface="Times New Roman" panose="02020603050405020304" pitchFamily="18" charset="0"/>
              </a:rPr>
              <a:t>抑制结构域。因此，百合</a:t>
            </a:r>
            <a:r>
              <a:rPr lang="en-US" altLang="zh-CN" sz="2000" b="0" i="0" dirty="0">
                <a:solidFill>
                  <a:schemeClr val="tx1"/>
                </a:solidFill>
                <a:latin typeface="宋体" panose="02010600030101010101" pitchFamily="2" charset="-122"/>
                <a:cs typeface="Times New Roman" panose="02020603050405020304" pitchFamily="18" charset="0"/>
              </a:rPr>
              <a:t>CDF3</a:t>
            </a:r>
            <a:r>
              <a:rPr lang="zh-CN" altLang="en-US" sz="2000" b="0" i="0" dirty="0">
                <a:solidFill>
                  <a:schemeClr val="tx1"/>
                </a:solidFill>
                <a:latin typeface="宋体" panose="02010600030101010101" pitchFamily="2" charset="-122"/>
                <a:cs typeface="Times New Roman" panose="02020603050405020304" pitchFamily="18" charset="0"/>
              </a:rPr>
              <a:t>可能并非孤立地结合</a:t>
            </a:r>
            <a:r>
              <a:rPr lang="en-US" altLang="zh-CN" sz="2000" b="0" i="0" dirty="0">
                <a:solidFill>
                  <a:schemeClr val="tx1"/>
                </a:solidFill>
                <a:latin typeface="宋体" panose="02010600030101010101" pitchFamily="2" charset="-122"/>
                <a:cs typeface="Times New Roman" panose="02020603050405020304" pitchFamily="18" charset="0"/>
              </a:rPr>
              <a:t>DNA</a:t>
            </a:r>
            <a:r>
              <a:rPr lang="zh-CN" altLang="en-US" sz="2000" b="0" i="0" dirty="0">
                <a:solidFill>
                  <a:schemeClr val="tx1"/>
                </a:solidFill>
                <a:latin typeface="宋体" panose="02010600030101010101" pitchFamily="2" charset="-122"/>
                <a:cs typeface="Times New Roman" panose="02020603050405020304" pitchFamily="18" charset="0"/>
              </a:rPr>
              <a:t>，而是需要与其他转录因子（如</a:t>
            </a:r>
            <a:r>
              <a:rPr lang="en-US" altLang="zh-CN" sz="2000" b="0" i="0" dirty="0" err="1">
                <a:solidFill>
                  <a:schemeClr val="tx1"/>
                </a:solidFill>
                <a:latin typeface="宋体" panose="02010600030101010101" pitchFamily="2" charset="-122"/>
                <a:cs typeface="Times New Roman" panose="02020603050405020304" pitchFamily="18" charset="0"/>
              </a:rPr>
              <a:t>bZIP</a:t>
            </a:r>
            <a:r>
              <a:rPr lang="zh-CN" altLang="en-US" sz="2000" b="0" i="0" dirty="0">
                <a:solidFill>
                  <a:schemeClr val="tx1"/>
                </a:solidFill>
                <a:latin typeface="宋体" panose="02010600030101010101" pitchFamily="2" charset="-122"/>
                <a:cs typeface="Times New Roman" panose="02020603050405020304" pitchFamily="18" charset="0"/>
              </a:rPr>
              <a:t>、</a:t>
            </a:r>
            <a:r>
              <a:rPr lang="en-US" altLang="zh-CN" sz="2000" b="0" i="0" dirty="0">
                <a:solidFill>
                  <a:schemeClr val="tx1"/>
                </a:solidFill>
                <a:latin typeface="宋体" panose="02010600030101010101" pitchFamily="2" charset="-122"/>
                <a:cs typeface="Times New Roman" panose="02020603050405020304" pitchFamily="18" charset="0"/>
              </a:rPr>
              <a:t>NAC</a:t>
            </a:r>
            <a:r>
              <a:rPr lang="zh-CN" altLang="en-US" sz="2000" b="0" i="0" dirty="0">
                <a:solidFill>
                  <a:schemeClr val="tx1"/>
                </a:solidFill>
                <a:latin typeface="宋体" panose="02010600030101010101" pitchFamily="2" charset="-122"/>
                <a:cs typeface="Times New Roman" panose="02020603050405020304" pitchFamily="18" charset="0"/>
              </a:rPr>
              <a:t>、</a:t>
            </a:r>
            <a:r>
              <a:rPr lang="en-US" altLang="zh-CN" sz="2000" b="0" i="0" dirty="0">
                <a:solidFill>
                  <a:schemeClr val="tx1"/>
                </a:solidFill>
                <a:latin typeface="宋体" panose="02010600030101010101" pitchFamily="2" charset="-122"/>
                <a:cs typeface="Times New Roman" panose="02020603050405020304" pitchFamily="18" charset="0"/>
              </a:rPr>
              <a:t>MYB</a:t>
            </a:r>
            <a:r>
              <a:rPr lang="zh-CN" altLang="en-US" sz="2000" b="0" i="0" dirty="0">
                <a:solidFill>
                  <a:schemeClr val="tx1"/>
                </a:solidFill>
                <a:latin typeface="宋体" panose="02010600030101010101" pitchFamily="2" charset="-122"/>
                <a:cs typeface="Times New Roman" panose="02020603050405020304" pitchFamily="18" charset="0"/>
              </a:rPr>
              <a:t>等）协同作用，形成转录调控复合体，从而精细调节百合在逆境下的基因表达网络。例如，拟南芥中</a:t>
            </a:r>
            <a:r>
              <a:rPr lang="en-US" altLang="zh-CN" sz="2000" b="0" i="0" dirty="0">
                <a:solidFill>
                  <a:schemeClr val="tx1"/>
                </a:solidFill>
                <a:latin typeface="宋体" panose="02010600030101010101" pitchFamily="2" charset="-122"/>
                <a:cs typeface="Times New Roman" panose="02020603050405020304" pitchFamily="18" charset="0"/>
              </a:rPr>
              <a:t>CDF3</a:t>
            </a:r>
            <a:r>
              <a:rPr lang="zh-CN" altLang="en-US" sz="2000" b="0" i="0" dirty="0">
                <a:solidFill>
                  <a:schemeClr val="tx1"/>
                </a:solidFill>
                <a:latin typeface="宋体" panose="02010600030101010101" pitchFamily="2" charset="-122"/>
                <a:cs typeface="Times New Roman" panose="02020603050405020304" pitchFamily="18" charset="0"/>
              </a:rPr>
              <a:t>可与</a:t>
            </a:r>
            <a:r>
              <a:rPr lang="en-US" altLang="zh-CN" sz="2000" b="0" i="0" dirty="0">
                <a:solidFill>
                  <a:schemeClr val="tx1"/>
                </a:solidFill>
                <a:latin typeface="宋体" panose="02010600030101010101" pitchFamily="2" charset="-122"/>
                <a:cs typeface="Times New Roman" panose="02020603050405020304" pitchFamily="18" charset="0"/>
              </a:rPr>
              <a:t>CYCLING DOF FACTOR</a:t>
            </a:r>
            <a:r>
              <a:rPr lang="zh-CN" altLang="en-US" sz="2000" b="0" i="0" dirty="0">
                <a:solidFill>
                  <a:schemeClr val="tx1"/>
                </a:solidFill>
                <a:latin typeface="宋体" panose="02010600030101010101" pitchFamily="2" charset="-122"/>
                <a:cs typeface="Times New Roman" panose="02020603050405020304" pitchFamily="18" charset="0"/>
              </a:rPr>
              <a:t>（</a:t>
            </a:r>
            <a:r>
              <a:rPr lang="en-US" altLang="zh-CN" sz="2000" b="0" i="0" dirty="0">
                <a:solidFill>
                  <a:schemeClr val="tx1"/>
                </a:solidFill>
                <a:latin typeface="宋体" panose="02010600030101010101" pitchFamily="2" charset="-122"/>
                <a:cs typeface="Times New Roman" panose="02020603050405020304" pitchFamily="18" charset="0"/>
              </a:rPr>
              <a:t>CDF</a:t>
            </a:r>
            <a:r>
              <a:rPr lang="zh-CN" altLang="en-US" sz="2000" b="0" i="0" dirty="0">
                <a:solidFill>
                  <a:schemeClr val="tx1"/>
                </a:solidFill>
                <a:latin typeface="宋体" panose="02010600030101010101" pitchFamily="2" charset="-122"/>
                <a:cs typeface="Times New Roman" panose="02020603050405020304" pitchFamily="18" charset="0"/>
              </a:rPr>
              <a:t>）家族其他成员互作，共同调控开花时间与胁迫应答</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等腰三角形 47"/>
          <p:cNvSpPr>
            <a:spLocks noChangeArrowheads="1"/>
          </p:cNvSpPr>
          <p:nvPr/>
        </p:nvSpPr>
        <p:spPr bwMode="auto">
          <a:xfrm rot="5400000">
            <a:off x="-53049" y="24147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p:cNvSpPr txBox="1"/>
          <p:nvPr/>
        </p:nvSpPr>
        <p:spPr>
          <a:xfrm>
            <a:off x="755650" y="404495"/>
            <a:ext cx="6513195" cy="326051"/>
          </a:xfrm>
          <a:prstGeom prst="rect">
            <a:avLst/>
          </a:prstGeom>
        </p:spPr>
        <p:txBody>
          <a:bodyPr wrap="square">
            <a:spAutoFit/>
          </a:bodyPr>
          <a:lstStyle/>
          <a:p>
            <a:pPr marL="0" indent="0">
              <a:lnSpc>
                <a:spcPts val="1800"/>
              </a:lnSpc>
              <a:spcBef>
                <a:spcPts val="1900"/>
              </a:spcBef>
              <a:spcAft>
                <a:spcPts val="900"/>
              </a:spcAft>
            </a:pPr>
            <a:r>
              <a:rPr lang="zh-CN" altLang="en-US" sz="2400" b="1" dirty="0">
                <a:solidFill>
                  <a:schemeClr val="tx1"/>
                </a:solidFill>
                <a:latin typeface="楷体" panose="02010609060101010101" pitchFamily="49" charset="-122"/>
                <a:ea typeface="楷体" panose="02010609060101010101" pitchFamily="49" charset="-122"/>
                <a:cs typeface="微软雅黑" panose="020B0503020204020204" charset="-122"/>
              </a:rPr>
              <a:t>与已知植物</a:t>
            </a:r>
            <a:r>
              <a:rPr lang="en-US" altLang="zh-CN" sz="2400" b="1" dirty="0">
                <a:solidFill>
                  <a:schemeClr val="tx1"/>
                </a:solidFill>
                <a:latin typeface="楷体" panose="02010609060101010101" pitchFamily="49" charset="-122"/>
                <a:ea typeface="楷体" panose="02010609060101010101" pitchFamily="49" charset="-122"/>
                <a:cs typeface="微软雅黑" panose="020B0503020204020204" charset="-122"/>
              </a:rPr>
              <a:t>CDF3/DOF</a:t>
            </a:r>
            <a:r>
              <a:rPr lang="zh-CN" altLang="en-US" sz="2400" b="1" dirty="0">
                <a:solidFill>
                  <a:schemeClr val="tx1"/>
                </a:solidFill>
                <a:latin typeface="楷体" panose="02010609060101010101" pitchFamily="49" charset="-122"/>
                <a:ea typeface="楷体" panose="02010609060101010101" pitchFamily="49" charset="-122"/>
                <a:cs typeface="微软雅黑" panose="020B0503020204020204" charset="-122"/>
              </a:rPr>
              <a:t>功能研究的比较</a:t>
            </a:r>
          </a:p>
        </p:txBody>
      </p:sp>
      <p:sp>
        <p:nvSpPr>
          <p:cNvPr id="3" name="文本框 2"/>
          <p:cNvSpPr txBox="1"/>
          <p:nvPr/>
        </p:nvSpPr>
        <p:spPr>
          <a:xfrm>
            <a:off x="251460" y="1196340"/>
            <a:ext cx="8625205" cy="4154170"/>
          </a:xfrm>
          <a:prstGeom prst="rect">
            <a:avLst/>
          </a:prstGeom>
        </p:spPr>
        <p:txBody>
          <a:bodyPr wrap="square">
            <a:spAutoFit/>
          </a:bodyPr>
          <a:lstStyle/>
          <a:p>
            <a:pPr marL="0" indent="0"/>
            <a:r>
              <a:rPr lang="en-US" altLang="zh-CN" sz="1600" b="0" i="0" dirty="0">
                <a:solidFill>
                  <a:schemeClr val="tx1"/>
                </a:solidFill>
                <a:latin typeface="宋体" panose="02010600030101010101" pitchFamily="2" charset="-122"/>
                <a:cs typeface="Times New Roman" panose="02020603050405020304" pitchFamily="18" charset="0"/>
              </a:rPr>
              <a:t>          </a:t>
            </a:r>
            <a:r>
              <a:rPr lang="zh-CN" altLang="en-US" sz="2400" b="0" i="0" dirty="0">
                <a:solidFill>
                  <a:schemeClr val="tx1"/>
                </a:solidFill>
                <a:latin typeface="宋体" panose="02010600030101010101" pitchFamily="2" charset="-122"/>
                <a:cs typeface="Times New Roman" panose="02020603050405020304" pitchFamily="18" charset="0"/>
              </a:rPr>
              <a:t>在拟南芥、水稻、番茄等模式植物中，</a:t>
            </a:r>
            <a:r>
              <a:rPr lang="en-US" altLang="zh-CN" sz="2400" b="0" i="0" dirty="0">
                <a:solidFill>
                  <a:schemeClr val="tx1"/>
                </a:solidFill>
                <a:latin typeface="宋体" panose="02010600030101010101" pitchFamily="2" charset="-122"/>
                <a:cs typeface="Times New Roman" panose="02020603050405020304" pitchFamily="18" charset="0"/>
              </a:rPr>
              <a:t>CDF3</a:t>
            </a:r>
            <a:r>
              <a:rPr lang="zh-CN" altLang="en-US" sz="2400" b="0" i="0" dirty="0">
                <a:solidFill>
                  <a:schemeClr val="tx1"/>
                </a:solidFill>
                <a:latin typeface="宋体" panose="02010600030101010101" pitchFamily="2" charset="-122"/>
                <a:cs typeface="Times New Roman" panose="02020603050405020304" pitchFamily="18" charset="0"/>
              </a:rPr>
              <a:t>（</a:t>
            </a:r>
            <a:r>
              <a:rPr lang="en-US" altLang="zh-CN" sz="2400" b="0" i="0" dirty="0">
                <a:solidFill>
                  <a:schemeClr val="tx1"/>
                </a:solidFill>
                <a:latin typeface="宋体" panose="02010600030101010101" pitchFamily="2" charset="-122"/>
                <a:cs typeface="Times New Roman" panose="02020603050405020304" pitchFamily="18" charset="0"/>
              </a:rPr>
              <a:t>DOF</a:t>
            </a:r>
            <a:r>
              <a:rPr lang="zh-CN" altLang="en-US" sz="2400" b="0" i="0" dirty="0">
                <a:solidFill>
                  <a:schemeClr val="tx1"/>
                </a:solidFill>
                <a:latin typeface="宋体" panose="02010600030101010101" pitchFamily="2" charset="-122"/>
                <a:cs typeface="Times New Roman" panose="02020603050405020304" pitchFamily="18" charset="0"/>
              </a:rPr>
              <a:t>家族成员）已被报道参与干旱、低温、盐胁迫等非生物逆境响应。例如，拟南芥</a:t>
            </a:r>
            <a:r>
              <a:rPr lang="en-US" altLang="zh-CN" sz="2400" b="0" i="0" dirty="0">
                <a:solidFill>
                  <a:schemeClr val="tx1"/>
                </a:solidFill>
                <a:latin typeface="宋体" panose="02010600030101010101" pitchFamily="2" charset="-122"/>
                <a:cs typeface="Times New Roman" panose="02020603050405020304" pitchFamily="18" charset="0"/>
              </a:rPr>
              <a:t>AtCDF3</a:t>
            </a:r>
            <a:r>
              <a:rPr lang="zh-CN" altLang="en-US" sz="2400" b="0" i="0" dirty="0">
                <a:solidFill>
                  <a:schemeClr val="tx1"/>
                </a:solidFill>
                <a:latin typeface="宋体" panose="02010600030101010101" pitchFamily="2" charset="-122"/>
                <a:cs typeface="Times New Roman" panose="02020603050405020304" pitchFamily="18" charset="0"/>
              </a:rPr>
              <a:t>的过表达可显著增强植株的耐旱性和耐寒性，其机制是通过直接激活</a:t>
            </a:r>
            <a:r>
              <a:rPr lang="en-US" altLang="zh-CN" sz="2400" b="0" i="0" dirty="0">
                <a:solidFill>
                  <a:schemeClr val="tx1"/>
                </a:solidFill>
                <a:latin typeface="宋体" panose="02010600030101010101" pitchFamily="2" charset="-122"/>
                <a:cs typeface="Times New Roman" panose="02020603050405020304" pitchFamily="18" charset="0"/>
              </a:rPr>
              <a:t>COR15A</a:t>
            </a:r>
            <a:r>
              <a:rPr lang="zh-CN" altLang="en-US" sz="2400" b="0" i="0" dirty="0">
                <a:solidFill>
                  <a:schemeClr val="tx1"/>
                </a:solidFill>
                <a:latin typeface="宋体" panose="02010600030101010101" pitchFamily="2" charset="-122"/>
                <a:cs typeface="Times New Roman" panose="02020603050405020304" pitchFamily="18" charset="0"/>
              </a:rPr>
              <a:t>、</a:t>
            </a:r>
            <a:r>
              <a:rPr lang="en-US" altLang="zh-CN" sz="2400" b="0" i="0" dirty="0">
                <a:solidFill>
                  <a:schemeClr val="tx1"/>
                </a:solidFill>
                <a:latin typeface="宋体" panose="02010600030101010101" pitchFamily="2" charset="-122"/>
                <a:cs typeface="Times New Roman" panose="02020603050405020304" pitchFamily="18" charset="0"/>
              </a:rPr>
              <a:t>RD29A</a:t>
            </a:r>
            <a:r>
              <a:rPr lang="zh-CN" altLang="en-US" sz="2400" b="0" i="0" dirty="0">
                <a:solidFill>
                  <a:schemeClr val="tx1"/>
                </a:solidFill>
                <a:latin typeface="宋体" panose="02010600030101010101" pitchFamily="2" charset="-122"/>
                <a:cs typeface="Times New Roman" panose="02020603050405020304" pitchFamily="18" charset="0"/>
              </a:rPr>
              <a:t>、</a:t>
            </a:r>
            <a:r>
              <a:rPr lang="en-US" altLang="zh-CN" sz="2400" b="0" i="0" dirty="0">
                <a:solidFill>
                  <a:schemeClr val="tx1"/>
                </a:solidFill>
                <a:latin typeface="宋体" panose="02010600030101010101" pitchFamily="2" charset="-122"/>
                <a:cs typeface="Times New Roman" panose="02020603050405020304" pitchFamily="18" charset="0"/>
              </a:rPr>
              <a:t>P5CS1</a:t>
            </a:r>
            <a:r>
              <a:rPr lang="zh-CN" altLang="en-US" sz="2400" b="0" i="0" dirty="0">
                <a:solidFill>
                  <a:schemeClr val="tx1"/>
                </a:solidFill>
                <a:latin typeface="宋体" panose="02010600030101010101" pitchFamily="2" charset="-122"/>
                <a:cs typeface="Times New Roman" panose="02020603050405020304" pitchFamily="18" charset="0"/>
              </a:rPr>
              <a:t>等含有</a:t>
            </a:r>
            <a:r>
              <a:rPr lang="en-US" altLang="zh-CN" sz="2400" b="0" i="0" dirty="0">
                <a:solidFill>
                  <a:schemeClr val="tx1"/>
                </a:solidFill>
                <a:latin typeface="宋体" panose="02010600030101010101" pitchFamily="2" charset="-122"/>
                <a:cs typeface="Times New Roman" panose="02020603050405020304" pitchFamily="18" charset="0"/>
              </a:rPr>
              <a:t>AAAG</a:t>
            </a:r>
            <a:r>
              <a:rPr lang="zh-CN" altLang="en-US" sz="2400" b="0" i="0" dirty="0">
                <a:solidFill>
                  <a:schemeClr val="tx1"/>
                </a:solidFill>
                <a:latin typeface="宋体" panose="02010600030101010101" pitchFamily="2" charset="-122"/>
                <a:cs typeface="Times New Roman" panose="02020603050405020304" pitchFamily="18" charset="0"/>
              </a:rPr>
              <a:t>元件的胁迫保护基因。水稻</a:t>
            </a:r>
            <a:r>
              <a:rPr lang="en-US" altLang="zh-CN" sz="2400" b="0" i="0" dirty="0">
                <a:solidFill>
                  <a:schemeClr val="tx1"/>
                </a:solidFill>
                <a:latin typeface="宋体" panose="02010600030101010101" pitchFamily="2" charset="-122"/>
                <a:cs typeface="Times New Roman" panose="02020603050405020304" pitchFamily="18" charset="0"/>
              </a:rPr>
              <a:t>OsDOF12</a:t>
            </a:r>
            <a:r>
              <a:rPr lang="zh-CN" altLang="en-US" sz="2400" b="0" i="0" dirty="0">
                <a:solidFill>
                  <a:schemeClr val="tx1"/>
                </a:solidFill>
                <a:latin typeface="宋体" panose="02010600030101010101" pitchFamily="2" charset="-122"/>
                <a:cs typeface="Times New Roman" panose="02020603050405020304" pitchFamily="18" charset="0"/>
              </a:rPr>
              <a:t>同样被证实可提高转基因植株对低温和盐胁迫的耐受性。本研究虽然在百合中进行的是结构预测，但鉴于</a:t>
            </a:r>
            <a:r>
              <a:rPr lang="en-US" altLang="zh-CN" sz="2400" b="0" i="0" dirty="0">
                <a:solidFill>
                  <a:schemeClr val="tx1"/>
                </a:solidFill>
                <a:latin typeface="宋体" panose="02010600030101010101" pitchFamily="2" charset="-122"/>
                <a:cs typeface="Times New Roman" panose="02020603050405020304" pitchFamily="18" charset="0"/>
              </a:rPr>
              <a:t>DOF</a:t>
            </a:r>
            <a:r>
              <a:rPr lang="zh-CN" altLang="en-US" sz="2400" b="0" i="0" dirty="0">
                <a:solidFill>
                  <a:schemeClr val="tx1"/>
                </a:solidFill>
                <a:latin typeface="宋体" panose="02010600030101010101" pitchFamily="2" charset="-122"/>
                <a:cs typeface="Times New Roman" panose="02020603050405020304" pitchFamily="18" charset="0"/>
              </a:rPr>
              <a:t>结构域在植物界的高度保守性，我们有理由推测：百合</a:t>
            </a:r>
            <a:r>
              <a:rPr lang="en-US" altLang="zh-CN" sz="2400" b="0" i="0" dirty="0">
                <a:solidFill>
                  <a:schemeClr val="tx1"/>
                </a:solidFill>
                <a:latin typeface="宋体" panose="02010600030101010101" pitchFamily="2" charset="-122"/>
                <a:cs typeface="Times New Roman" panose="02020603050405020304" pitchFamily="18" charset="0"/>
              </a:rPr>
              <a:t>CDF3</a:t>
            </a:r>
            <a:r>
              <a:rPr lang="zh-CN" altLang="en-US" sz="2400" b="0" i="0" dirty="0">
                <a:solidFill>
                  <a:schemeClr val="tx1"/>
                </a:solidFill>
                <a:latin typeface="宋体" panose="02010600030101010101" pitchFamily="2" charset="-122"/>
                <a:cs typeface="Times New Roman" panose="02020603050405020304" pitchFamily="18" charset="0"/>
              </a:rPr>
              <a:t>可能采用类似的分子机制参与抗逆调控，即通过其</a:t>
            </a:r>
            <a:r>
              <a:rPr lang="en-US" altLang="zh-CN" sz="2400" b="0" i="0" dirty="0" err="1">
                <a:solidFill>
                  <a:schemeClr val="tx1"/>
                </a:solidFill>
                <a:latin typeface="宋体" panose="02010600030101010101" pitchFamily="2" charset="-122"/>
                <a:cs typeface="Times New Roman" panose="02020603050405020304" pitchFamily="18" charset="0"/>
              </a:rPr>
              <a:t>zf-Dof</a:t>
            </a:r>
            <a:r>
              <a:rPr lang="zh-CN" altLang="en-US" sz="2400" b="0" i="0" dirty="0">
                <a:solidFill>
                  <a:schemeClr val="tx1"/>
                </a:solidFill>
                <a:latin typeface="宋体" panose="02010600030101010101" pitchFamily="2" charset="-122"/>
                <a:cs typeface="Times New Roman" panose="02020603050405020304" pitchFamily="18" charset="0"/>
              </a:rPr>
              <a:t>结构域结合抗逆相关基因启动子中的</a:t>
            </a:r>
            <a:r>
              <a:rPr lang="en-US" altLang="zh-CN" sz="2400" b="0" i="0" dirty="0">
                <a:solidFill>
                  <a:schemeClr val="tx1"/>
                </a:solidFill>
                <a:latin typeface="宋体" panose="02010600030101010101" pitchFamily="2" charset="-122"/>
                <a:cs typeface="Times New Roman" panose="02020603050405020304" pitchFamily="18" charset="0"/>
              </a:rPr>
              <a:t>AAAG</a:t>
            </a:r>
            <a:r>
              <a:rPr lang="zh-CN" altLang="en-US" sz="2400" b="0" i="0" dirty="0">
                <a:solidFill>
                  <a:schemeClr val="tx1"/>
                </a:solidFill>
                <a:latin typeface="宋体" panose="02010600030101010101" pitchFamily="2" charset="-122"/>
                <a:cs typeface="Times New Roman" panose="02020603050405020304" pitchFamily="18" charset="0"/>
              </a:rPr>
              <a:t>元件，上调渗透调节物质合成酶、抗氧化酶或晚期胚胎发生丰富蛋白（</a:t>
            </a:r>
            <a:r>
              <a:rPr lang="en-US" altLang="zh-CN" sz="2400" b="0" i="0" dirty="0">
                <a:solidFill>
                  <a:schemeClr val="tx1"/>
                </a:solidFill>
                <a:latin typeface="宋体" panose="02010600030101010101" pitchFamily="2" charset="-122"/>
                <a:cs typeface="Times New Roman" panose="02020603050405020304" pitchFamily="18" charset="0"/>
              </a:rPr>
              <a:t>LEA</a:t>
            </a:r>
            <a:r>
              <a:rPr lang="zh-CN" altLang="en-US" sz="2400" b="0" i="0" dirty="0">
                <a:solidFill>
                  <a:schemeClr val="tx1"/>
                </a:solidFill>
                <a:latin typeface="宋体" panose="02010600030101010101" pitchFamily="2" charset="-122"/>
                <a:cs typeface="Times New Roman" panose="02020603050405020304" pitchFamily="18" charset="0"/>
              </a:rPr>
              <a:t>）等效应基因的表达，从而缓解逆境损伤</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55086-D329-9593-15E6-F884E4A1B300}"/>
            </a:ext>
          </a:extLst>
        </p:cNvPr>
        <p:cNvGrpSpPr/>
        <p:nvPr/>
      </p:nvGrpSpPr>
      <p:grpSpPr>
        <a:xfrm>
          <a:off x="0" y="0"/>
          <a:ext cx="0" cy="0"/>
          <a:chOff x="0" y="0"/>
          <a:chExt cx="0" cy="0"/>
        </a:xfrm>
      </p:grpSpPr>
      <p:sp>
        <p:nvSpPr>
          <p:cNvPr id="34" name="等腰三角形 47">
            <a:extLst>
              <a:ext uri="{FF2B5EF4-FFF2-40B4-BE49-F238E27FC236}">
                <a16:creationId xmlns:a16="http://schemas.microsoft.com/office/drawing/2014/main" id="{04FD68E8-A5D3-57A5-384D-C3CC7F6AD5C1}"/>
              </a:ext>
            </a:extLst>
          </p:cNvPr>
          <p:cNvSpPr>
            <a:spLocks noChangeArrowheads="1"/>
          </p:cNvSpPr>
          <p:nvPr/>
        </p:nvSpPr>
        <p:spPr bwMode="auto">
          <a:xfrm rot="5400000">
            <a:off x="-53049" y="24147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 name="文本框 1">
            <a:extLst>
              <a:ext uri="{FF2B5EF4-FFF2-40B4-BE49-F238E27FC236}">
                <a16:creationId xmlns:a16="http://schemas.microsoft.com/office/drawing/2014/main" id="{4361DA07-2021-4ADB-3561-08154C1745BA}"/>
              </a:ext>
            </a:extLst>
          </p:cNvPr>
          <p:cNvSpPr txBox="1"/>
          <p:nvPr/>
        </p:nvSpPr>
        <p:spPr>
          <a:xfrm>
            <a:off x="755650" y="404495"/>
            <a:ext cx="6513195" cy="326051"/>
          </a:xfrm>
          <a:prstGeom prst="rect">
            <a:avLst/>
          </a:prstGeom>
        </p:spPr>
        <p:txBody>
          <a:bodyPr wrap="square">
            <a:spAutoFit/>
          </a:bodyPr>
          <a:lstStyle/>
          <a:p>
            <a:pPr marL="0" indent="0">
              <a:lnSpc>
                <a:spcPts val="1800"/>
              </a:lnSpc>
              <a:spcBef>
                <a:spcPts val="1900"/>
              </a:spcBef>
              <a:spcAft>
                <a:spcPts val="900"/>
              </a:spcAft>
            </a:pPr>
            <a:r>
              <a:rPr lang="zh-CN" altLang="en-US" sz="2800" dirty="0">
                <a:solidFill>
                  <a:schemeClr val="tx1"/>
                </a:solidFill>
                <a:latin typeface="楷体" panose="02010609060101010101" pitchFamily="49" charset="-122"/>
                <a:ea typeface="楷体" panose="02010609060101010101" pitchFamily="49" charset="-122"/>
                <a:cs typeface="微软雅黑" panose="020B0503020204020204" charset="-122"/>
              </a:rPr>
              <a:t>小组成员及分工</a:t>
            </a:r>
          </a:p>
        </p:txBody>
      </p:sp>
      <p:sp>
        <p:nvSpPr>
          <p:cNvPr id="5" name="文本框 4">
            <a:extLst>
              <a:ext uri="{FF2B5EF4-FFF2-40B4-BE49-F238E27FC236}">
                <a16:creationId xmlns:a16="http://schemas.microsoft.com/office/drawing/2014/main" id="{86E6763D-FDEA-F303-E597-84D0C7FC7AA1}"/>
              </a:ext>
            </a:extLst>
          </p:cNvPr>
          <p:cNvSpPr txBox="1"/>
          <p:nvPr/>
        </p:nvSpPr>
        <p:spPr>
          <a:xfrm>
            <a:off x="1763688" y="4725144"/>
            <a:ext cx="5328592" cy="432048"/>
          </a:xfrm>
          <a:prstGeom prst="rect">
            <a:avLst/>
          </a:prstGeom>
          <a:noFill/>
        </p:spPr>
        <p:txBody>
          <a:bodyPr wrap="square" rtlCol="0">
            <a:noAutofit/>
          </a:bodyPr>
          <a:lstStyle/>
          <a:p>
            <a:pPr algn="l">
              <a:lnSpc>
                <a:spcPct val="130000"/>
              </a:lnSpc>
            </a:pPr>
            <a:r>
              <a:rPr lang="zh-CN" altLang="en-US" sz="1600" dirty="0">
                <a:latin typeface="宋体" panose="02010600030101010101" pitchFamily="2" charset="-122"/>
              </a:rPr>
              <a:t>从左至右依次为：</a:t>
            </a:r>
            <a:r>
              <a:rPr lang="en-US" altLang="zh-CN" sz="1600" dirty="0">
                <a:latin typeface="宋体" panose="02010600030101010101" pitchFamily="2" charset="-122"/>
              </a:rPr>
              <a:t>G6B-</a:t>
            </a:r>
            <a:r>
              <a:rPr lang="zh-CN" altLang="en-US" sz="1600" dirty="0">
                <a:latin typeface="宋体" panose="02010600030101010101" pitchFamily="2" charset="-122"/>
              </a:rPr>
              <a:t>崔硕，</a:t>
            </a:r>
            <a:r>
              <a:rPr lang="en-US" altLang="zh-CN" sz="1600" dirty="0">
                <a:latin typeface="宋体" panose="02010600030101010101" pitchFamily="2" charset="-122"/>
              </a:rPr>
              <a:t>G6A-</a:t>
            </a:r>
            <a:r>
              <a:rPr lang="zh-CN" altLang="en-US" sz="1600" dirty="0">
                <a:latin typeface="宋体" panose="02010600030101010101" pitchFamily="2" charset="-122"/>
              </a:rPr>
              <a:t>冯睿桥，</a:t>
            </a:r>
            <a:r>
              <a:rPr lang="en-US" altLang="zh-CN" sz="1600" dirty="0">
                <a:latin typeface="宋体" panose="02010600030101010101" pitchFamily="2" charset="-122"/>
              </a:rPr>
              <a:t>G6C-</a:t>
            </a:r>
            <a:r>
              <a:rPr lang="zh-CN" altLang="en-US" sz="1600" dirty="0">
                <a:latin typeface="宋体" panose="02010600030101010101" pitchFamily="2" charset="-122"/>
              </a:rPr>
              <a:t>凌子涵</a:t>
            </a:r>
          </a:p>
        </p:txBody>
      </p:sp>
      <p:sp>
        <p:nvSpPr>
          <p:cNvPr id="6" name="文本框 5">
            <a:extLst>
              <a:ext uri="{FF2B5EF4-FFF2-40B4-BE49-F238E27FC236}">
                <a16:creationId xmlns:a16="http://schemas.microsoft.com/office/drawing/2014/main" id="{189FC2BB-6F5F-7EC7-E5E7-7A0FB6DE9A75}"/>
              </a:ext>
            </a:extLst>
          </p:cNvPr>
          <p:cNvSpPr txBox="1"/>
          <p:nvPr/>
        </p:nvSpPr>
        <p:spPr>
          <a:xfrm>
            <a:off x="467544" y="5229200"/>
            <a:ext cx="8352928" cy="1440379"/>
          </a:xfrm>
          <a:prstGeom prst="rect">
            <a:avLst/>
          </a:prstGeom>
          <a:noFill/>
        </p:spPr>
        <p:txBody>
          <a:bodyPr wrap="square" rtlCol="0">
            <a:noAutofit/>
          </a:bodyPr>
          <a:lstStyle/>
          <a:p>
            <a:pPr algn="l">
              <a:lnSpc>
                <a:spcPct val="130000"/>
              </a:lnSpc>
            </a:pPr>
            <a:endParaRPr lang="zh-CN" altLang="en-US" sz="1600" dirty="0">
              <a:latin typeface="Arial" panose="020B0604020202020204" pitchFamily="34" charset="0"/>
              <a:ea typeface="微软雅黑" panose="020B0503020204020204" charset="-122"/>
            </a:endParaRPr>
          </a:p>
        </p:txBody>
      </p:sp>
      <p:sp>
        <p:nvSpPr>
          <p:cNvPr id="7" name="文本框 6">
            <a:extLst>
              <a:ext uri="{FF2B5EF4-FFF2-40B4-BE49-F238E27FC236}">
                <a16:creationId xmlns:a16="http://schemas.microsoft.com/office/drawing/2014/main" id="{36EE34EC-A01D-5969-CB0C-1EE0FEF52405}"/>
              </a:ext>
            </a:extLst>
          </p:cNvPr>
          <p:cNvSpPr txBox="1"/>
          <p:nvPr/>
        </p:nvSpPr>
        <p:spPr>
          <a:xfrm>
            <a:off x="755650" y="5229200"/>
            <a:ext cx="7848798" cy="1368152"/>
          </a:xfrm>
          <a:prstGeom prst="rect">
            <a:avLst/>
          </a:prstGeom>
          <a:noFill/>
        </p:spPr>
        <p:txBody>
          <a:bodyPr wrap="square" rtlCol="0">
            <a:noAutofit/>
          </a:bodyPr>
          <a:lstStyle/>
          <a:p>
            <a:pPr algn="l">
              <a:lnSpc>
                <a:spcPct val="130000"/>
              </a:lnSpc>
            </a:pPr>
            <a:r>
              <a:rPr lang="zh-CN" altLang="en-US" sz="3200" dirty="0">
                <a:latin typeface="Times New Roman" panose="02020603050405020304" pitchFamily="18" charset="0"/>
                <a:ea typeface="华文行楷" panose="02010800040101010101" pitchFamily="2" charset="-122"/>
              </a:rPr>
              <a:t>崔硕：课题提供，数据分析，</a:t>
            </a:r>
            <a:r>
              <a:rPr lang="en-US" altLang="zh-CN" sz="3200" dirty="0">
                <a:latin typeface="Times New Roman" panose="02020603050405020304" pitchFamily="18" charset="0"/>
                <a:ea typeface="华文行楷" panose="02010800040101010101" pitchFamily="2" charset="-122"/>
              </a:rPr>
              <a:t>PPT</a:t>
            </a:r>
            <a:r>
              <a:rPr lang="zh-CN" altLang="en-US" sz="3200" dirty="0">
                <a:latin typeface="Times New Roman" panose="02020603050405020304" pitchFamily="18" charset="0"/>
                <a:ea typeface="华文行楷" panose="02010800040101010101" pitchFamily="2" charset="-122"/>
              </a:rPr>
              <a:t>汇报</a:t>
            </a:r>
            <a:endParaRPr lang="en-US" altLang="zh-CN" sz="3200" dirty="0">
              <a:latin typeface="Times New Roman" panose="02020603050405020304" pitchFamily="18" charset="0"/>
              <a:ea typeface="华文行楷" panose="02010800040101010101" pitchFamily="2" charset="-122"/>
            </a:endParaRPr>
          </a:p>
          <a:p>
            <a:pPr algn="l">
              <a:lnSpc>
                <a:spcPct val="130000"/>
              </a:lnSpc>
            </a:pPr>
            <a:r>
              <a:rPr lang="zh-CN" altLang="en-US" sz="3200" dirty="0">
                <a:latin typeface="Times New Roman" panose="02020603050405020304" pitchFamily="18" charset="0"/>
                <a:ea typeface="华文行楷" panose="02010800040101010101" pitchFamily="2" charset="-122"/>
              </a:rPr>
              <a:t>冯睿桥，凌子涵：</a:t>
            </a:r>
            <a:r>
              <a:rPr lang="en-US" altLang="zh-CN" sz="3200" dirty="0">
                <a:latin typeface="Times New Roman" panose="02020603050405020304" pitchFamily="18" charset="0"/>
                <a:ea typeface="华文行楷" panose="02010800040101010101" pitchFamily="2" charset="-122"/>
              </a:rPr>
              <a:t>PPT</a:t>
            </a:r>
            <a:r>
              <a:rPr lang="zh-CN" altLang="en-US" sz="3200" dirty="0">
                <a:latin typeface="Times New Roman" panose="02020603050405020304" pitchFamily="18" charset="0"/>
                <a:ea typeface="华文行楷" panose="02010800040101010101" pitchFamily="2" charset="-122"/>
              </a:rPr>
              <a:t>整理和美化</a:t>
            </a:r>
          </a:p>
        </p:txBody>
      </p:sp>
      <p:pic>
        <p:nvPicPr>
          <p:cNvPr id="12" name="图片 11">
            <a:extLst>
              <a:ext uri="{FF2B5EF4-FFF2-40B4-BE49-F238E27FC236}">
                <a16:creationId xmlns:a16="http://schemas.microsoft.com/office/drawing/2014/main" id="{50B8EF49-D544-2A28-D607-8C2EC7DF8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39" y="838224"/>
            <a:ext cx="9144000" cy="3641668"/>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637523992"/>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086" y="1162277"/>
            <a:ext cx="4533445" cy="4533445"/>
          </a:xfrm>
          <a:prstGeom prst="rect">
            <a:avLst/>
          </a:prstGeom>
        </p:spPr>
      </p:pic>
      <p:sp>
        <p:nvSpPr>
          <p:cNvPr id="27" name="矩形 26"/>
          <p:cNvSpPr/>
          <p:nvPr/>
        </p:nvSpPr>
        <p:spPr>
          <a:xfrm>
            <a:off x="2339611" y="3069012"/>
            <a:ext cx="5839485" cy="837565"/>
          </a:xfrm>
          <a:prstGeom prst="rect">
            <a:avLst/>
          </a:prstGeom>
        </p:spPr>
        <p:txBody>
          <a:bodyPr wrap="square" lIns="68580" tIns="34290" rIns="68580" bIns="3429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5000" b="1" i="0" u="none" strike="noStrike" kern="1200" cap="none" spc="0" normalizeH="0" baseline="0" noProof="0" dirty="0">
                <a:ln>
                  <a:noFill/>
                </a:ln>
                <a:solidFill>
                  <a:srgbClr val="005825"/>
                </a:solidFill>
                <a:effectLst/>
                <a:uLnTx/>
                <a:uFillTx/>
                <a:latin typeface="华文新魏" panose="02010800040101010101" pitchFamily="2" charset="-122"/>
                <a:ea typeface="华文新魏" panose="02010800040101010101" pitchFamily="2" charset="-122"/>
              </a:rPr>
              <a:t>演示完毕 感谢倾听</a:t>
            </a:r>
            <a:r>
              <a:rPr kumimoji="0" lang="zh-CN" altLang="en-US" sz="5000" b="1" i="1" u="none" strike="noStrike" kern="1200" cap="none" spc="0" normalizeH="0" baseline="0" noProof="0" dirty="0">
                <a:ln>
                  <a:noFill/>
                </a:ln>
                <a:solidFill>
                  <a:srgbClr val="005825"/>
                </a:solidFill>
                <a:effectLst/>
                <a:uLnTx/>
                <a:uFillTx/>
                <a:latin typeface="华文新魏" panose="02010800040101010101" pitchFamily="2" charset="-122"/>
                <a:ea typeface="华文新魏" panose="02010800040101010101" pitchFamily="2" charset="-122"/>
              </a:rPr>
              <a:t>！</a:t>
            </a:r>
          </a:p>
        </p:txBody>
      </p:sp>
      <p:cxnSp>
        <p:nvCxnSpPr>
          <p:cNvPr id="28" name="直接连接符 27"/>
          <p:cNvCxnSpPr/>
          <p:nvPr/>
        </p:nvCxnSpPr>
        <p:spPr>
          <a:xfrm flipH="1">
            <a:off x="2542581" y="3982264"/>
            <a:ext cx="50318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5"/>
          <p:cNvSpPr>
            <a:spLocks noEditPoints="1"/>
          </p:cNvSpPr>
          <p:nvPr/>
        </p:nvSpPr>
        <p:spPr bwMode="auto">
          <a:xfrm>
            <a:off x="1" y="2021377"/>
            <a:ext cx="1790977" cy="2869814"/>
          </a:xfrm>
          <a:custGeom>
            <a:avLst/>
            <a:gdLst>
              <a:gd name="T0" fmla="*/ 0 w 7449"/>
              <a:gd name="T1" fmla="*/ 0 h 11906"/>
              <a:gd name="T2" fmla="*/ 7449 w 7449"/>
              <a:gd name="T3" fmla="*/ 4223 h 11906"/>
              <a:gd name="T4" fmla="*/ 0 w 7449"/>
              <a:gd name="T5" fmla="*/ 4223 h 11906"/>
              <a:gd name="T6" fmla="*/ 0 w 7449"/>
              <a:gd name="T7" fmla="*/ 0 h 11906"/>
              <a:gd name="T8" fmla="*/ 7449 w 7449"/>
              <a:gd name="T9" fmla="*/ 4302 h 11906"/>
              <a:gd name="T10" fmla="*/ 0 w 7449"/>
              <a:gd name="T11" fmla="*/ 8525 h 11906"/>
              <a:gd name="T12" fmla="*/ 0 w 7449"/>
              <a:gd name="T13" fmla="*/ 4302 h 11906"/>
              <a:gd name="T14" fmla="*/ 7449 w 7449"/>
              <a:gd name="T15" fmla="*/ 4302 h 11906"/>
              <a:gd name="T16" fmla="*/ 2857 w 7449"/>
              <a:gd name="T17" fmla="*/ 10038 h 11906"/>
              <a:gd name="T18" fmla="*/ 5 w 7449"/>
              <a:gd name="T19" fmla="*/ 11903 h 11906"/>
              <a:gd name="T20" fmla="*/ 0 w 7449"/>
              <a:gd name="T21" fmla="*/ 11906 h 11906"/>
              <a:gd name="T22" fmla="*/ 0 w 7449"/>
              <a:gd name="T23" fmla="*/ 8789 h 11906"/>
              <a:gd name="T24" fmla="*/ 2857 w 7449"/>
              <a:gd name="T25" fmla="*/ 7136 h 11906"/>
              <a:gd name="T26" fmla="*/ 2857 w 7449"/>
              <a:gd name="T27" fmla="*/ 10038 h 1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49" h="11906">
                <a:moveTo>
                  <a:pt x="0" y="0"/>
                </a:moveTo>
                <a:lnTo>
                  <a:pt x="7449" y="4223"/>
                </a:lnTo>
                <a:lnTo>
                  <a:pt x="0" y="4223"/>
                </a:lnTo>
                <a:lnTo>
                  <a:pt x="0" y="0"/>
                </a:lnTo>
                <a:close/>
                <a:moveTo>
                  <a:pt x="7449" y="4302"/>
                </a:moveTo>
                <a:lnTo>
                  <a:pt x="0" y="8525"/>
                </a:lnTo>
                <a:lnTo>
                  <a:pt x="0" y="4302"/>
                </a:lnTo>
                <a:lnTo>
                  <a:pt x="7449" y="4302"/>
                </a:lnTo>
                <a:close/>
                <a:moveTo>
                  <a:pt x="2857" y="10038"/>
                </a:moveTo>
                <a:cubicBezTo>
                  <a:pt x="2537" y="11326"/>
                  <a:pt x="721" y="11825"/>
                  <a:pt x="5" y="11903"/>
                </a:cubicBezTo>
                <a:lnTo>
                  <a:pt x="0" y="11906"/>
                </a:lnTo>
                <a:lnTo>
                  <a:pt x="0" y="8789"/>
                </a:lnTo>
                <a:lnTo>
                  <a:pt x="2857" y="7136"/>
                </a:lnTo>
                <a:lnTo>
                  <a:pt x="2857" y="10038"/>
                </a:lnTo>
                <a:close/>
              </a:path>
            </a:pathLst>
          </a:custGeom>
          <a:solidFill>
            <a:schemeClr val="accent1"/>
          </a:solidFill>
          <a:ln w="5" cap="flat">
            <a:solidFill>
              <a:schemeClr val="accent1"/>
            </a:solidFill>
            <a:prstDash val="solid"/>
            <a:miter lim="800000"/>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2" name="Freeform 6"/>
          <p:cNvSpPr>
            <a:spLocks noEditPoints="1"/>
          </p:cNvSpPr>
          <p:nvPr/>
        </p:nvSpPr>
        <p:spPr bwMode="auto">
          <a:xfrm>
            <a:off x="1722420" y="3060412"/>
            <a:ext cx="137114" cy="1694253"/>
          </a:xfrm>
          <a:custGeom>
            <a:avLst/>
            <a:gdLst>
              <a:gd name="T0" fmla="*/ 246 w 571"/>
              <a:gd name="T1" fmla="*/ 0 h 7028"/>
              <a:gd name="T2" fmla="*/ 246 w 571"/>
              <a:gd name="T3" fmla="*/ 2716 h 7028"/>
              <a:gd name="T4" fmla="*/ 178 w 571"/>
              <a:gd name="T5" fmla="*/ 2816 h 7028"/>
              <a:gd name="T6" fmla="*/ 286 w 571"/>
              <a:gd name="T7" fmla="*/ 2924 h 7028"/>
              <a:gd name="T8" fmla="*/ 394 w 571"/>
              <a:gd name="T9" fmla="*/ 2816 h 7028"/>
              <a:gd name="T10" fmla="*/ 325 w 571"/>
              <a:gd name="T11" fmla="*/ 2716 h 7028"/>
              <a:gd name="T12" fmla="*/ 325 w 571"/>
              <a:gd name="T13" fmla="*/ 0 h 7028"/>
              <a:gd name="T14" fmla="*/ 246 w 571"/>
              <a:gd name="T15" fmla="*/ 0 h 7028"/>
              <a:gd name="T16" fmla="*/ 0 w 571"/>
              <a:gd name="T17" fmla="*/ 3749 h 7028"/>
              <a:gd name="T18" fmla="*/ 571 w 571"/>
              <a:gd name="T19" fmla="*/ 3749 h 7028"/>
              <a:gd name="T20" fmla="*/ 571 w 571"/>
              <a:gd name="T21" fmla="*/ 3790 h 7028"/>
              <a:gd name="T22" fmla="*/ 0 w 571"/>
              <a:gd name="T23" fmla="*/ 3790 h 7028"/>
              <a:gd name="T24" fmla="*/ 0 w 571"/>
              <a:gd name="T25" fmla="*/ 3749 h 7028"/>
              <a:gd name="T26" fmla="*/ 0 w 571"/>
              <a:gd name="T27" fmla="*/ 3323 h 7028"/>
              <a:gd name="T28" fmla="*/ 0 w 571"/>
              <a:gd name="T29" fmla="*/ 3323 h 7028"/>
              <a:gd name="T30" fmla="*/ 0 w 571"/>
              <a:gd name="T31" fmla="*/ 3323 h 7028"/>
              <a:gd name="T32" fmla="*/ 286 w 571"/>
              <a:gd name="T33" fmla="*/ 3037 h 7028"/>
              <a:gd name="T34" fmla="*/ 571 w 571"/>
              <a:gd name="T35" fmla="*/ 3323 h 7028"/>
              <a:gd name="T36" fmla="*/ 571 w 571"/>
              <a:gd name="T37" fmla="*/ 3323 h 7028"/>
              <a:gd name="T38" fmla="*/ 571 w 571"/>
              <a:gd name="T39" fmla="*/ 3323 h 7028"/>
              <a:gd name="T40" fmla="*/ 571 w 571"/>
              <a:gd name="T41" fmla="*/ 3683 h 7028"/>
              <a:gd name="T42" fmla="*/ 0 w 571"/>
              <a:gd name="T43" fmla="*/ 3683 h 7028"/>
              <a:gd name="T44" fmla="*/ 0 w 571"/>
              <a:gd name="T45" fmla="*/ 3323 h 7028"/>
              <a:gd name="T46" fmla="*/ 37 w 571"/>
              <a:gd name="T47" fmla="*/ 3885 h 7028"/>
              <a:gd name="T48" fmla="*/ 0 w 571"/>
              <a:gd name="T49" fmla="*/ 3885 h 7028"/>
              <a:gd name="T50" fmla="*/ 0 w 571"/>
              <a:gd name="T51" fmla="*/ 7028 h 7028"/>
              <a:gd name="T52" fmla="*/ 37 w 571"/>
              <a:gd name="T53" fmla="*/ 7028 h 7028"/>
              <a:gd name="T54" fmla="*/ 37 w 571"/>
              <a:gd name="T55" fmla="*/ 3885 h 7028"/>
              <a:gd name="T56" fmla="*/ 126 w 571"/>
              <a:gd name="T57" fmla="*/ 3885 h 7028"/>
              <a:gd name="T58" fmla="*/ 89 w 571"/>
              <a:gd name="T59" fmla="*/ 3885 h 7028"/>
              <a:gd name="T60" fmla="*/ 89 w 571"/>
              <a:gd name="T61" fmla="*/ 7028 h 7028"/>
              <a:gd name="T62" fmla="*/ 126 w 571"/>
              <a:gd name="T63" fmla="*/ 7028 h 7028"/>
              <a:gd name="T64" fmla="*/ 126 w 571"/>
              <a:gd name="T65" fmla="*/ 3885 h 7028"/>
              <a:gd name="T66" fmla="*/ 215 w 571"/>
              <a:gd name="T67" fmla="*/ 3885 h 7028"/>
              <a:gd name="T68" fmla="*/ 178 w 571"/>
              <a:gd name="T69" fmla="*/ 3885 h 7028"/>
              <a:gd name="T70" fmla="*/ 178 w 571"/>
              <a:gd name="T71" fmla="*/ 7028 h 7028"/>
              <a:gd name="T72" fmla="*/ 215 w 571"/>
              <a:gd name="T73" fmla="*/ 7028 h 7028"/>
              <a:gd name="T74" fmla="*/ 215 w 571"/>
              <a:gd name="T75" fmla="*/ 3885 h 7028"/>
              <a:gd name="T76" fmla="*/ 304 w 571"/>
              <a:gd name="T77" fmla="*/ 3885 h 7028"/>
              <a:gd name="T78" fmla="*/ 267 w 571"/>
              <a:gd name="T79" fmla="*/ 3885 h 7028"/>
              <a:gd name="T80" fmla="*/ 267 w 571"/>
              <a:gd name="T81" fmla="*/ 7028 h 7028"/>
              <a:gd name="T82" fmla="*/ 304 w 571"/>
              <a:gd name="T83" fmla="*/ 7028 h 7028"/>
              <a:gd name="T84" fmla="*/ 304 w 571"/>
              <a:gd name="T85" fmla="*/ 3885 h 7028"/>
              <a:gd name="T86" fmla="*/ 393 w 571"/>
              <a:gd name="T87" fmla="*/ 3885 h 7028"/>
              <a:gd name="T88" fmla="*/ 356 w 571"/>
              <a:gd name="T89" fmla="*/ 3885 h 7028"/>
              <a:gd name="T90" fmla="*/ 356 w 571"/>
              <a:gd name="T91" fmla="*/ 7028 h 7028"/>
              <a:gd name="T92" fmla="*/ 393 w 571"/>
              <a:gd name="T93" fmla="*/ 7028 h 7028"/>
              <a:gd name="T94" fmla="*/ 393 w 571"/>
              <a:gd name="T95" fmla="*/ 3885 h 7028"/>
              <a:gd name="T96" fmla="*/ 482 w 571"/>
              <a:gd name="T97" fmla="*/ 3885 h 7028"/>
              <a:gd name="T98" fmla="*/ 445 w 571"/>
              <a:gd name="T99" fmla="*/ 3885 h 7028"/>
              <a:gd name="T100" fmla="*/ 445 w 571"/>
              <a:gd name="T101" fmla="*/ 7028 h 7028"/>
              <a:gd name="T102" fmla="*/ 482 w 571"/>
              <a:gd name="T103" fmla="*/ 7028 h 7028"/>
              <a:gd name="T104" fmla="*/ 482 w 571"/>
              <a:gd name="T105" fmla="*/ 3885 h 7028"/>
              <a:gd name="T106" fmla="*/ 571 w 571"/>
              <a:gd name="T107" fmla="*/ 3885 h 7028"/>
              <a:gd name="T108" fmla="*/ 534 w 571"/>
              <a:gd name="T109" fmla="*/ 3885 h 7028"/>
              <a:gd name="T110" fmla="*/ 534 w 571"/>
              <a:gd name="T111" fmla="*/ 7028 h 7028"/>
              <a:gd name="T112" fmla="*/ 571 w 571"/>
              <a:gd name="T113" fmla="*/ 7028 h 7028"/>
              <a:gd name="T114" fmla="*/ 571 w 571"/>
              <a:gd name="T115" fmla="*/ 3885 h 7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1" h="7028">
                <a:moveTo>
                  <a:pt x="246" y="0"/>
                </a:moveTo>
                <a:lnTo>
                  <a:pt x="246" y="2716"/>
                </a:lnTo>
                <a:cubicBezTo>
                  <a:pt x="206" y="2731"/>
                  <a:pt x="178" y="2770"/>
                  <a:pt x="178" y="2816"/>
                </a:cubicBezTo>
                <a:cubicBezTo>
                  <a:pt x="178" y="2876"/>
                  <a:pt x="226" y="2924"/>
                  <a:pt x="286" y="2924"/>
                </a:cubicBezTo>
                <a:cubicBezTo>
                  <a:pt x="345" y="2924"/>
                  <a:pt x="394" y="2876"/>
                  <a:pt x="394" y="2816"/>
                </a:cubicBezTo>
                <a:cubicBezTo>
                  <a:pt x="394" y="2770"/>
                  <a:pt x="365" y="2731"/>
                  <a:pt x="325" y="2716"/>
                </a:cubicBezTo>
                <a:lnTo>
                  <a:pt x="325" y="0"/>
                </a:lnTo>
                <a:lnTo>
                  <a:pt x="246" y="0"/>
                </a:lnTo>
                <a:close/>
                <a:moveTo>
                  <a:pt x="0" y="3749"/>
                </a:moveTo>
                <a:lnTo>
                  <a:pt x="571" y="3749"/>
                </a:lnTo>
                <a:lnTo>
                  <a:pt x="571" y="3790"/>
                </a:lnTo>
                <a:lnTo>
                  <a:pt x="0" y="3790"/>
                </a:lnTo>
                <a:lnTo>
                  <a:pt x="0" y="3749"/>
                </a:lnTo>
                <a:close/>
                <a:moveTo>
                  <a:pt x="0" y="3323"/>
                </a:moveTo>
                <a:lnTo>
                  <a:pt x="0" y="3323"/>
                </a:lnTo>
                <a:lnTo>
                  <a:pt x="0" y="3323"/>
                </a:lnTo>
                <a:cubicBezTo>
                  <a:pt x="0" y="3165"/>
                  <a:pt x="128" y="3037"/>
                  <a:pt x="286" y="3037"/>
                </a:cubicBezTo>
                <a:cubicBezTo>
                  <a:pt x="443" y="3037"/>
                  <a:pt x="571" y="3165"/>
                  <a:pt x="571" y="3323"/>
                </a:cubicBezTo>
                <a:lnTo>
                  <a:pt x="571" y="3323"/>
                </a:lnTo>
                <a:lnTo>
                  <a:pt x="571" y="3323"/>
                </a:lnTo>
                <a:lnTo>
                  <a:pt x="571" y="3683"/>
                </a:lnTo>
                <a:lnTo>
                  <a:pt x="0" y="3683"/>
                </a:lnTo>
                <a:lnTo>
                  <a:pt x="0" y="3323"/>
                </a:lnTo>
                <a:close/>
                <a:moveTo>
                  <a:pt x="37" y="3885"/>
                </a:moveTo>
                <a:lnTo>
                  <a:pt x="0" y="3885"/>
                </a:lnTo>
                <a:lnTo>
                  <a:pt x="0" y="7028"/>
                </a:lnTo>
                <a:lnTo>
                  <a:pt x="37" y="7028"/>
                </a:lnTo>
                <a:lnTo>
                  <a:pt x="37" y="3885"/>
                </a:lnTo>
                <a:close/>
                <a:moveTo>
                  <a:pt x="126" y="3885"/>
                </a:moveTo>
                <a:lnTo>
                  <a:pt x="89" y="3885"/>
                </a:lnTo>
                <a:lnTo>
                  <a:pt x="89" y="7028"/>
                </a:lnTo>
                <a:lnTo>
                  <a:pt x="126" y="7028"/>
                </a:lnTo>
                <a:lnTo>
                  <a:pt x="126" y="3885"/>
                </a:lnTo>
                <a:close/>
                <a:moveTo>
                  <a:pt x="215" y="3885"/>
                </a:moveTo>
                <a:lnTo>
                  <a:pt x="178" y="3885"/>
                </a:lnTo>
                <a:lnTo>
                  <a:pt x="178" y="7028"/>
                </a:lnTo>
                <a:lnTo>
                  <a:pt x="215" y="7028"/>
                </a:lnTo>
                <a:lnTo>
                  <a:pt x="215" y="3885"/>
                </a:lnTo>
                <a:close/>
                <a:moveTo>
                  <a:pt x="304" y="3885"/>
                </a:moveTo>
                <a:lnTo>
                  <a:pt x="267" y="3885"/>
                </a:lnTo>
                <a:lnTo>
                  <a:pt x="267" y="7028"/>
                </a:lnTo>
                <a:lnTo>
                  <a:pt x="304" y="7028"/>
                </a:lnTo>
                <a:lnTo>
                  <a:pt x="304" y="3885"/>
                </a:lnTo>
                <a:close/>
                <a:moveTo>
                  <a:pt x="393" y="3885"/>
                </a:moveTo>
                <a:lnTo>
                  <a:pt x="356" y="3885"/>
                </a:lnTo>
                <a:lnTo>
                  <a:pt x="356" y="7028"/>
                </a:lnTo>
                <a:lnTo>
                  <a:pt x="393" y="7028"/>
                </a:lnTo>
                <a:lnTo>
                  <a:pt x="393" y="3885"/>
                </a:lnTo>
                <a:close/>
                <a:moveTo>
                  <a:pt x="482" y="3885"/>
                </a:moveTo>
                <a:lnTo>
                  <a:pt x="445" y="3885"/>
                </a:lnTo>
                <a:lnTo>
                  <a:pt x="445" y="7028"/>
                </a:lnTo>
                <a:lnTo>
                  <a:pt x="482" y="7028"/>
                </a:lnTo>
                <a:lnTo>
                  <a:pt x="482" y="3885"/>
                </a:lnTo>
                <a:close/>
                <a:moveTo>
                  <a:pt x="571" y="3885"/>
                </a:moveTo>
                <a:lnTo>
                  <a:pt x="534" y="3885"/>
                </a:lnTo>
                <a:lnTo>
                  <a:pt x="534" y="7028"/>
                </a:lnTo>
                <a:lnTo>
                  <a:pt x="571" y="7028"/>
                </a:lnTo>
                <a:lnTo>
                  <a:pt x="571" y="3885"/>
                </a:lnTo>
                <a:close/>
              </a:path>
            </a:pathLst>
          </a:custGeom>
          <a:solidFill>
            <a:schemeClr val="accent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nvGrpSpPr>
          <p:cNvPr id="16" name="组合 15"/>
          <p:cNvGrpSpPr/>
          <p:nvPr/>
        </p:nvGrpSpPr>
        <p:grpSpPr>
          <a:xfrm>
            <a:off x="2529002" y="1562659"/>
            <a:ext cx="4159658" cy="954089"/>
            <a:chOff x="3869685" y="487965"/>
            <a:chExt cx="5546211" cy="1272119"/>
          </a:xfrm>
        </p:grpSpPr>
        <p:grpSp>
          <p:nvGrpSpPr>
            <p:cNvPr id="17" name="组合 16"/>
            <p:cNvGrpSpPr/>
            <p:nvPr/>
          </p:nvGrpSpPr>
          <p:grpSpPr>
            <a:xfrm>
              <a:off x="3869685" y="487965"/>
              <a:ext cx="5546211" cy="1272119"/>
              <a:chOff x="6063406" y="1596380"/>
              <a:chExt cx="7135551" cy="1636665"/>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nvSpPr>
          <p:spPr>
            <a:xfrm>
              <a:off x="5206006" y="1399631"/>
              <a:ext cx="4162723" cy="336973"/>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梯形 36"/>
          <p:cNvSpPr/>
          <p:nvPr/>
        </p:nvSpPr>
        <p:spPr>
          <a:xfrm rot="5400000">
            <a:off x="998730" y="1334853"/>
            <a:ext cx="1758050" cy="3755509"/>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5" name="梯形 34"/>
          <p:cNvSpPr/>
          <p:nvPr/>
        </p:nvSpPr>
        <p:spPr>
          <a:xfrm rot="16200000">
            <a:off x="5584649" y="518762"/>
            <a:ext cx="1718803" cy="5399903"/>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
          <p:cNvSpPr txBox="1"/>
          <p:nvPr/>
        </p:nvSpPr>
        <p:spPr>
          <a:xfrm>
            <a:off x="2796809" y="2774374"/>
            <a:ext cx="864870" cy="899160"/>
          </a:xfrm>
          <a:prstGeom prst="rect">
            <a:avLst/>
          </a:prstGeom>
          <a:noFill/>
        </p:spPr>
        <p:txBody>
          <a:bodyPr wrap="non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Part</a:t>
            </a:r>
            <a:r>
              <a:rPr kumimoji="0" lang="en-US" altLang="zh-CN"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1</a:t>
            </a:r>
            <a:endParaRPr kumimoji="0" lang="zh-CN" altLang="en-US"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4229099" y="2876554"/>
            <a:ext cx="1965960" cy="622300"/>
          </a:xfrm>
          <a:prstGeom prst="rect">
            <a:avLst/>
          </a:prstGeom>
        </p:spPr>
        <p:txBody>
          <a:bodyPr wrap="none" lIns="68580" tIns="34290" rIns="68580" bIns="3429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研究背景</a:t>
            </a:r>
          </a:p>
        </p:txBody>
      </p:sp>
      <p:grpSp>
        <p:nvGrpSpPr>
          <p:cNvPr id="4" name="组合 3"/>
          <p:cNvGrpSpPr/>
          <p:nvPr/>
        </p:nvGrpSpPr>
        <p:grpSpPr>
          <a:xfrm>
            <a:off x="348576" y="1900970"/>
            <a:ext cx="2327114" cy="2327114"/>
            <a:chOff x="464768" y="1391626"/>
            <a:chExt cx="3102819" cy="3102819"/>
          </a:xfrm>
        </p:grpSpPr>
        <p:sp>
          <p:nvSpPr>
            <p:cNvPr id="3" name="椭圆 2"/>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等腰三角形 47"/>
          <p:cNvSpPr>
            <a:spLocks noChangeArrowheads="1"/>
          </p:cNvSpPr>
          <p:nvPr/>
        </p:nvSpPr>
        <p:spPr bwMode="auto">
          <a:xfrm rot="5400000">
            <a:off x="-39787" y="156656"/>
            <a:ext cx="581159" cy="501585"/>
          </a:xfrm>
          <a:prstGeom prst="triangle">
            <a:avLst>
              <a:gd name="adj" fmla="val 50000"/>
            </a:avLst>
          </a:prstGeom>
          <a:solidFill>
            <a:schemeClr val="accent1"/>
          </a:solidFill>
          <a:ln>
            <a:noFill/>
          </a:ln>
        </p:spPr>
        <p:txBody>
          <a:bodyPr lIns="91437" tIns="45719" rIns="91437" bIns="45719"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grpSp>
        <p:nvGrpSpPr>
          <p:cNvPr id="3" name="组合 2"/>
          <p:cNvGrpSpPr/>
          <p:nvPr/>
        </p:nvGrpSpPr>
        <p:grpSpPr>
          <a:xfrm>
            <a:off x="4744720" y="97790"/>
            <a:ext cx="4231005" cy="830059"/>
            <a:chOff x="3869685" y="487965"/>
            <a:chExt cx="5546211" cy="1310754"/>
          </a:xfrm>
        </p:grpSpPr>
        <p:grpSp>
          <p:nvGrpSpPr>
            <p:cNvPr id="17" name="组合 16"/>
            <p:cNvGrpSpPr/>
            <p:nvPr/>
          </p:nvGrpSpPr>
          <p:grpSpPr>
            <a:xfrm>
              <a:off x="3869685" y="487965"/>
              <a:ext cx="5546211" cy="1272119"/>
              <a:chOff x="6063406" y="1596380"/>
              <a:chExt cx="7135551" cy="1636665"/>
            </a:xfrm>
          </p:grpSpPr>
          <p:pic>
            <p:nvPicPr>
              <p:cNvPr id="4" name="图片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5" name="图片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399088"/>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33" name="矩形 46"/>
          <p:cNvSpPr>
            <a:spLocks noChangeArrowheads="1"/>
          </p:cNvSpPr>
          <p:nvPr/>
        </p:nvSpPr>
        <p:spPr bwMode="auto">
          <a:xfrm>
            <a:off x="501588" y="188638"/>
            <a:ext cx="1400810" cy="459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19" rIns="91437" bIns="4571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1" dirty="0">
                <a:solidFill>
                  <a:srgbClr val="005825"/>
                </a:solidFill>
              </a:rPr>
              <a:t>研究</a:t>
            </a:r>
            <a:r>
              <a:rPr kumimoji="0" lang="zh-CN" altLang="en-US" sz="2400" b="1" i="0" u="none" strike="noStrike" kern="1200" cap="none" spc="0" normalizeH="0" baseline="0" noProof="0" dirty="0">
                <a:ln>
                  <a:noFill/>
                </a:ln>
                <a:solidFill>
                  <a:srgbClr val="005825"/>
                </a:solidFill>
                <a:effectLst/>
                <a:uLnTx/>
                <a:uFillTx/>
                <a:latin typeface="微软雅黑" panose="020B0503020204020204" charset="-122"/>
                <a:ea typeface="微软雅黑" panose="020B0503020204020204" charset="-122"/>
                <a:cs typeface="+mn-cs"/>
                <a:sym typeface="Calibri" panose="020F0502020204030204" charset="0"/>
              </a:rPr>
              <a:t>背景</a:t>
            </a:r>
            <a:endParaRPr kumimoji="0" lang="zh-CN" altLang="en-US" sz="24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charset="-122"/>
              <a:cs typeface="+mn-cs"/>
              <a:sym typeface="Calibri" panose="020F0502020204030204" charset="0"/>
            </a:endParaRPr>
          </a:p>
        </p:txBody>
      </p:sp>
      <p:pic>
        <p:nvPicPr>
          <p:cNvPr id="6" name="图片 5"/>
          <p:cNvPicPr>
            <a:picLocks noChangeAspect="1"/>
          </p:cNvPicPr>
          <p:nvPr/>
        </p:nvPicPr>
        <p:blipFill>
          <a:blip r:embed="rId8"/>
          <a:srcRect l="6404" t="4303" r="50876" b="51331"/>
          <a:stretch>
            <a:fillRect/>
          </a:stretch>
        </p:blipFill>
        <p:spPr>
          <a:xfrm>
            <a:off x="252095" y="1196340"/>
            <a:ext cx="2880360" cy="2232660"/>
          </a:xfrm>
          <a:prstGeom prst="rect">
            <a:avLst/>
          </a:prstGeom>
        </p:spPr>
      </p:pic>
      <p:pic>
        <p:nvPicPr>
          <p:cNvPr id="7" name="图片 6"/>
          <p:cNvPicPr/>
          <p:nvPr/>
        </p:nvPicPr>
        <p:blipFill>
          <a:blip r:embed="rId9"/>
          <a:srcRect l="6356" t="54730" r="51889" b="1491"/>
          <a:stretch>
            <a:fillRect/>
          </a:stretch>
        </p:blipFill>
        <p:spPr>
          <a:xfrm>
            <a:off x="252095" y="3789045"/>
            <a:ext cx="2880995" cy="2198370"/>
          </a:xfrm>
          <a:prstGeom prst="rect">
            <a:avLst/>
          </a:prstGeom>
        </p:spPr>
      </p:pic>
      <p:sp>
        <p:nvSpPr>
          <p:cNvPr id="8" name="文本框 7"/>
          <p:cNvSpPr txBox="1"/>
          <p:nvPr/>
        </p:nvSpPr>
        <p:spPr>
          <a:xfrm>
            <a:off x="3564255" y="1026160"/>
            <a:ext cx="4983480" cy="1889760"/>
          </a:xfrm>
          <a:prstGeom prst="rect">
            <a:avLst/>
          </a:prstGeom>
          <a:noFill/>
        </p:spPr>
        <p:txBody>
          <a:bodyPr wrap="square" rtlCol="0" anchor="t">
            <a:spAutoFit/>
          </a:bodyPr>
          <a:lstStyle/>
          <a:p>
            <a:pPr algn="l">
              <a:lnSpc>
                <a:spcPct val="130000"/>
              </a:lnSpc>
            </a:pPr>
            <a:r>
              <a:rPr lang="zh-CN" altLang="en-US" sz="1800" dirty="0">
                <a:latin typeface="宋体" panose="02010600030101010101" pitchFamily="2" charset="-122"/>
              </a:rPr>
              <a:t>百合（</a:t>
            </a:r>
            <a:r>
              <a:rPr lang="en-US" altLang="zh-CN" sz="1800" i="1" dirty="0">
                <a:latin typeface="宋体" panose="02010600030101010101" pitchFamily="2" charset="-122"/>
              </a:rPr>
              <a:t>Lilium</a:t>
            </a:r>
            <a:r>
              <a:rPr lang="en-US" altLang="zh-CN" sz="1800" dirty="0">
                <a:latin typeface="宋体" panose="02010600030101010101" pitchFamily="2" charset="-122"/>
              </a:rPr>
              <a:t> spp.）</a:t>
            </a:r>
            <a:r>
              <a:rPr lang="zh-CN" altLang="en-US" sz="1800" dirty="0">
                <a:latin typeface="宋体" panose="02010600030101010101" pitchFamily="2" charset="-122"/>
              </a:rPr>
              <a:t>是兼具观赏、食用与药用价值的重要球根花卉，但其生长发育（如开花、鳞茎休眠、珠芽形成）和抗逆性（低温、干旱、盐碱）分子机制仍不够清晰，制约了定向育种与栽培改良。</a:t>
            </a:r>
          </a:p>
        </p:txBody>
      </p:sp>
      <p:sp>
        <p:nvSpPr>
          <p:cNvPr id="9" name="文本框 8"/>
          <p:cNvSpPr txBox="1"/>
          <p:nvPr/>
        </p:nvSpPr>
        <p:spPr>
          <a:xfrm>
            <a:off x="3564255" y="2924810"/>
            <a:ext cx="5725160" cy="899795"/>
          </a:xfrm>
          <a:prstGeom prst="rect">
            <a:avLst/>
          </a:prstGeom>
          <a:noFill/>
        </p:spPr>
        <p:txBody>
          <a:bodyPr wrap="none" rtlCol="0">
            <a:noAutofit/>
          </a:bodyPr>
          <a:lstStyle/>
          <a:p>
            <a:pPr algn="l">
              <a:lnSpc>
                <a:spcPct val="130000"/>
              </a:lnSpc>
            </a:pPr>
            <a:r>
              <a:rPr lang="zh-CN" altLang="en-US" sz="1800" dirty="0">
                <a:latin typeface="宋体" panose="02010600030101010101" pitchFamily="2" charset="-122"/>
              </a:rPr>
              <a:t>DOF是植物特有锌指转录因子，CDF3 家族基因</a:t>
            </a:r>
          </a:p>
          <a:p>
            <a:pPr algn="l">
              <a:lnSpc>
                <a:spcPct val="130000"/>
              </a:lnSpc>
            </a:pPr>
            <a:r>
              <a:rPr lang="zh-CN" altLang="en-US" sz="1800" dirty="0">
                <a:latin typeface="宋体" panose="02010600030101010101" pitchFamily="2" charset="-122"/>
              </a:rPr>
              <a:t>参与植物开花周期、逆境胁迫与生长发育调控。</a:t>
            </a:r>
          </a:p>
          <a:p>
            <a:pPr algn="l">
              <a:lnSpc>
                <a:spcPct val="130000"/>
              </a:lnSpc>
            </a:pPr>
            <a:r>
              <a:rPr lang="zh-CN" altLang="en-US" sz="1800" dirty="0">
                <a:ea typeface="微软雅黑" panose="020B0503020204020204" charset="-122"/>
              </a:rPr>
              <a:t> </a:t>
            </a:r>
          </a:p>
          <a:p>
            <a:pPr algn="l">
              <a:lnSpc>
                <a:spcPct val="130000"/>
              </a:lnSpc>
            </a:pPr>
            <a:endParaRPr lang="zh-CN" altLang="en-US" sz="1800" dirty="0">
              <a:ea typeface="微软雅黑" panose="020B0503020204020204" charset="-122"/>
            </a:endParaRPr>
          </a:p>
        </p:txBody>
      </p:sp>
      <p:sp>
        <p:nvSpPr>
          <p:cNvPr id="10" name="文本框 9"/>
          <p:cNvSpPr txBox="1"/>
          <p:nvPr/>
        </p:nvSpPr>
        <p:spPr>
          <a:xfrm>
            <a:off x="3508694" y="3833495"/>
            <a:ext cx="5004435" cy="2249170"/>
          </a:xfrm>
          <a:prstGeom prst="rect">
            <a:avLst/>
          </a:prstGeom>
          <a:noFill/>
        </p:spPr>
        <p:txBody>
          <a:bodyPr wrap="square" rtlCol="0">
            <a:spAutoFit/>
          </a:bodyPr>
          <a:lstStyle/>
          <a:p>
            <a:pPr algn="l" fontAlgn="ctr">
              <a:lnSpc>
                <a:spcPct val="130000"/>
              </a:lnSpc>
            </a:pPr>
            <a:r>
              <a:rPr lang="zh-CN" altLang="en-US" sz="1800" dirty="0">
                <a:latin typeface="宋体" panose="02010600030101010101" pitchFamily="2" charset="-122"/>
              </a:rPr>
              <a:t>鉴于CDF3在模式植物中“发育—抗逆”双重调控的保守性与重要性，开展百合CDF3基因的克隆、表达分析与功能验证，不仅可填补百DOF家族关键成员的研究空白，也为解析百合花期调控、鳞茎发育及抗逆机制提供候选基因与理论基础，对百合精准分子育种具有潜在应用价值。</a:t>
            </a:r>
          </a:p>
        </p:txBody>
      </p:sp>
      <p:pic>
        <p:nvPicPr>
          <p:cNvPr id="46" name="图片 45"/>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8166" y="6380985"/>
            <a:ext cx="1881530" cy="2761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梯形 34"/>
          <p:cNvSpPr/>
          <p:nvPr/>
        </p:nvSpPr>
        <p:spPr>
          <a:xfrm rot="16200000">
            <a:off x="5584649" y="518762"/>
            <a:ext cx="1718803" cy="5399903"/>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梯形 36"/>
          <p:cNvSpPr/>
          <p:nvPr/>
        </p:nvSpPr>
        <p:spPr>
          <a:xfrm rot="5400000">
            <a:off x="998730" y="1334853"/>
            <a:ext cx="1758050" cy="3755509"/>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
          <p:cNvSpPr txBox="1"/>
          <p:nvPr/>
        </p:nvSpPr>
        <p:spPr>
          <a:xfrm>
            <a:off x="2796809" y="2774374"/>
            <a:ext cx="864870" cy="899160"/>
          </a:xfrm>
          <a:prstGeom prst="rect">
            <a:avLst/>
          </a:prstGeom>
          <a:noFill/>
        </p:spPr>
        <p:txBody>
          <a:bodyPr wrap="non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Part</a:t>
            </a:r>
            <a:r>
              <a:rPr kumimoji="0" lang="en-US" altLang="zh-CN"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2</a:t>
            </a:r>
            <a:endParaRPr kumimoji="0" lang="zh-CN" altLang="en-US"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4229099" y="2876554"/>
            <a:ext cx="1965960" cy="622300"/>
          </a:xfrm>
          <a:prstGeom prst="rect">
            <a:avLst/>
          </a:prstGeom>
        </p:spPr>
        <p:txBody>
          <a:bodyPr wrap="none" lIns="68580" tIns="34290" rIns="68580" bIns="3429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研究目的</a:t>
            </a:r>
          </a:p>
        </p:txBody>
      </p:sp>
      <p:grpSp>
        <p:nvGrpSpPr>
          <p:cNvPr id="13" name="组合 12"/>
          <p:cNvGrpSpPr/>
          <p:nvPr/>
        </p:nvGrpSpPr>
        <p:grpSpPr>
          <a:xfrm>
            <a:off x="348576" y="1900970"/>
            <a:ext cx="2327114" cy="2327114"/>
            <a:chOff x="464768" y="1391626"/>
            <a:chExt cx="3102819" cy="3102819"/>
          </a:xfrm>
        </p:grpSpPr>
        <p:sp>
          <p:nvSpPr>
            <p:cNvPr id="14" name="椭圆 13"/>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43755" y="1124585"/>
            <a:ext cx="4022725" cy="4890770"/>
          </a:xfrm>
          <a:prstGeom prst="rect">
            <a:avLst/>
          </a:prstGeom>
          <a:noFill/>
        </p:spPr>
        <p:txBody>
          <a:bodyPr wrap="square" rtlCol="0" anchor="t">
            <a:spAutoFit/>
          </a:bodyPr>
          <a:lstStyle/>
          <a:p>
            <a:pPr algn="l">
              <a:lnSpc>
                <a:spcPct val="130000"/>
              </a:lnSpc>
            </a:pPr>
            <a:r>
              <a:rPr lang="en-US" altLang="zh-CN" sz="1600" dirty="0">
                <a:latin typeface="宋体" panose="02010600030101010101" pitchFamily="2" charset="-122"/>
              </a:rPr>
              <a:t>DOF</a:t>
            </a:r>
            <a:r>
              <a:rPr lang="zh-CN" altLang="en-US" sz="1600" dirty="0">
                <a:latin typeface="宋体" panose="02010600030101010101" pitchFamily="2" charset="-122"/>
              </a:rPr>
              <a:t>家族本质是植物的“总调控开关”，串联发育、代谢、抗逆、激素信号，让植物完成生长、存活、繁衍、适应环境的全部生命活动，可通过改造</a:t>
            </a:r>
            <a:r>
              <a:rPr lang="en-US" altLang="zh-CN" sz="1600" dirty="0">
                <a:latin typeface="宋体" panose="02010600030101010101" pitchFamily="2" charset="-122"/>
              </a:rPr>
              <a:t>DOF</a:t>
            </a:r>
            <a:r>
              <a:rPr lang="zh-CN" altLang="en-US" sz="1600" dirty="0">
                <a:latin typeface="宋体" panose="02010600030101010101" pitchFamily="2" charset="-122"/>
              </a:rPr>
              <a:t>基因改良作物抗逆性、产量、品质。</a:t>
            </a:r>
          </a:p>
          <a:p>
            <a:pPr algn="l">
              <a:lnSpc>
                <a:spcPct val="130000"/>
              </a:lnSpc>
            </a:pPr>
            <a:endParaRPr lang="en-US" altLang="zh-CN" sz="1600" dirty="0">
              <a:latin typeface="宋体" panose="02010600030101010101" pitchFamily="2" charset="-122"/>
            </a:endParaRPr>
          </a:p>
          <a:p>
            <a:pPr algn="l">
              <a:lnSpc>
                <a:spcPct val="130000"/>
              </a:lnSpc>
            </a:pPr>
            <a:r>
              <a:rPr lang="zh-CN" altLang="en-US" sz="1600" dirty="0">
                <a:latin typeface="宋体" panose="02010600030101010101" pitchFamily="2" charset="-122"/>
              </a:rPr>
              <a:t>应对干旱、盐胁迫、高温、低温、病害、氧化胁迫，激活抗逆基因，增强植物抗逆性、耐受性，在恶劣环境下存活。</a:t>
            </a:r>
          </a:p>
          <a:p>
            <a:pPr algn="l">
              <a:lnSpc>
                <a:spcPct val="130000"/>
              </a:lnSpc>
            </a:pPr>
            <a:endParaRPr lang="en-US" altLang="zh-CN" sz="1600" dirty="0">
              <a:latin typeface="宋体" panose="02010600030101010101" pitchFamily="2" charset="-122"/>
            </a:endParaRPr>
          </a:p>
          <a:p>
            <a:pPr algn="l">
              <a:lnSpc>
                <a:spcPct val="130000"/>
              </a:lnSpc>
            </a:pPr>
            <a:r>
              <a:rPr lang="zh-CN" altLang="en-US" sz="1600" dirty="0">
                <a:latin typeface="宋体" panose="02010600030101010101" pitchFamily="2" charset="-122"/>
              </a:rPr>
              <a:t>探究百合</a:t>
            </a:r>
            <a:r>
              <a:rPr lang="en-US" altLang="zh-CN" sz="1600" dirty="0">
                <a:latin typeface="宋体" panose="02010600030101010101" pitchFamily="2" charset="-122"/>
              </a:rPr>
              <a:t>CDF3</a:t>
            </a:r>
            <a:r>
              <a:rPr lang="zh-CN" altLang="en-US" sz="1600" dirty="0">
                <a:latin typeface="宋体" panose="02010600030101010101" pitchFamily="2" charset="-122"/>
              </a:rPr>
              <a:t>基因在响应非生物胁迫（如干旱、低温、盐碱）中的生物学功能，进行生物信息学分析，明确其对百合抗逆性形成的影响及可能的分子调控机制。</a:t>
            </a:r>
          </a:p>
          <a:p>
            <a:pPr algn="l">
              <a:lnSpc>
                <a:spcPct val="130000"/>
              </a:lnSpc>
            </a:pPr>
            <a:endParaRPr lang="en-US" altLang="zh-CN" sz="1600" dirty="0">
              <a:latin typeface="宋体" panose="02010600030101010101" pitchFamily="2" charset="-122"/>
            </a:endParaRPr>
          </a:p>
        </p:txBody>
      </p:sp>
      <p:pic>
        <p:nvPicPr>
          <p:cNvPr id="3" name="图片 2"/>
          <p:cNvPicPr>
            <a:picLocks noChangeAspect="1"/>
          </p:cNvPicPr>
          <p:nvPr/>
        </p:nvPicPr>
        <p:blipFill>
          <a:blip r:embed="rId5"/>
          <a:srcRect r="1276" b="8577"/>
          <a:stretch>
            <a:fillRect/>
          </a:stretch>
        </p:blipFill>
        <p:spPr>
          <a:xfrm>
            <a:off x="487680" y="908685"/>
            <a:ext cx="3625215" cy="2512695"/>
          </a:xfrm>
          <a:prstGeom prst="rect">
            <a:avLst/>
          </a:prstGeom>
        </p:spPr>
      </p:pic>
      <p:pic>
        <p:nvPicPr>
          <p:cNvPr id="4" name="图片 3"/>
          <p:cNvPicPr>
            <a:picLocks noChangeAspect="1"/>
          </p:cNvPicPr>
          <p:nvPr/>
        </p:nvPicPr>
        <p:blipFill>
          <a:blip r:embed="rId6"/>
          <a:stretch>
            <a:fillRect/>
          </a:stretch>
        </p:blipFill>
        <p:spPr>
          <a:xfrm>
            <a:off x="479425" y="3572510"/>
            <a:ext cx="3613150" cy="2880995"/>
          </a:xfrm>
          <a:prstGeom prst="rect">
            <a:avLst/>
          </a:prstGeom>
        </p:spPr>
      </p:pic>
      <p:grpSp>
        <p:nvGrpSpPr>
          <p:cNvPr id="5" name="组合 4"/>
          <p:cNvGrpSpPr/>
          <p:nvPr/>
        </p:nvGrpSpPr>
        <p:grpSpPr>
          <a:xfrm>
            <a:off x="5208905" y="34925"/>
            <a:ext cx="3829685" cy="762071"/>
            <a:chOff x="3869685" y="487965"/>
            <a:chExt cx="5546211" cy="1364026"/>
          </a:xfrm>
        </p:grpSpPr>
        <p:grpSp>
          <p:nvGrpSpPr>
            <p:cNvPr id="17" name="组合 16"/>
            <p:cNvGrpSpPr/>
            <p:nvPr/>
          </p:nvGrpSpPr>
          <p:grpSpPr>
            <a:xfrm>
              <a:off x="3869685" y="487965"/>
              <a:ext cx="5546211" cy="1272119"/>
              <a:chOff x="6063406" y="1596380"/>
              <a:chExt cx="7135551" cy="1636665"/>
            </a:xfrm>
          </p:grpSpPr>
          <p:pic>
            <p:nvPicPr>
              <p:cNvPr id="6" name="图片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7" name="图片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18" name="矩形 17"/>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
        <p:nvSpPr>
          <p:cNvPr id="34"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3" name="矩形 46"/>
          <p:cNvSpPr>
            <a:spLocks noChangeArrowheads="1"/>
          </p:cNvSpPr>
          <p:nvPr/>
        </p:nvSpPr>
        <p:spPr bwMode="auto">
          <a:xfrm>
            <a:off x="634918" y="237124"/>
            <a:ext cx="1887690"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charset="-122"/>
                <a:cs typeface="+mn-cs"/>
                <a:sym typeface="Calibri" panose="020F0502020204030204" charset="0"/>
              </a:rPr>
              <a:t>研究目的</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梯形 34"/>
          <p:cNvSpPr/>
          <p:nvPr/>
        </p:nvSpPr>
        <p:spPr>
          <a:xfrm rot="16200000">
            <a:off x="5584649" y="518762"/>
            <a:ext cx="1718803" cy="5399903"/>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7" name="梯形 36"/>
          <p:cNvSpPr/>
          <p:nvPr/>
        </p:nvSpPr>
        <p:spPr>
          <a:xfrm rot="5400000">
            <a:off x="998730" y="1334853"/>
            <a:ext cx="1758050" cy="3755509"/>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
          <p:cNvSpPr txBox="1"/>
          <p:nvPr/>
        </p:nvSpPr>
        <p:spPr>
          <a:xfrm>
            <a:off x="2796809" y="2774374"/>
            <a:ext cx="864870" cy="899160"/>
          </a:xfrm>
          <a:prstGeom prst="rect">
            <a:avLst/>
          </a:prstGeom>
          <a:noFill/>
        </p:spPr>
        <p:txBody>
          <a:bodyPr wrap="non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Part</a:t>
            </a:r>
            <a:r>
              <a:rPr kumimoji="0" lang="en-US" altLang="zh-CN"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3</a:t>
            </a:r>
            <a:endParaRPr kumimoji="0" lang="zh-CN" altLang="en-US"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4229098" y="2876554"/>
            <a:ext cx="2880360" cy="622300"/>
          </a:xfrm>
          <a:prstGeom prst="rect">
            <a:avLst/>
          </a:prstGeom>
        </p:spPr>
        <p:txBody>
          <a:bodyPr wrap="none" lIns="68580" tIns="34290" rIns="68580" bIns="3429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具体研究方法</a:t>
            </a:r>
          </a:p>
        </p:txBody>
      </p:sp>
      <p:grpSp>
        <p:nvGrpSpPr>
          <p:cNvPr id="15" name="组合 14"/>
          <p:cNvGrpSpPr/>
          <p:nvPr/>
        </p:nvGrpSpPr>
        <p:grpSpPr>
          <a:xfrm>
            <a:off x="348576" y="1900970"/>
            <a:ext cx="2327114" cy="2327114"/>
            <a:chOff x="464768" y="1391626"/>
            <a:chExt cx="3102819" cy="3102819"/>
          </a:xfrm>
        </p:grpSpPr>
        <p:sp>
          <p:nvSpPr>
            <p:cNvPr id="16" name="椭圆 15"/>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6200" y="1916430"/>
            <a:ext cx="3835400" cy="3795395"/>
            <a:chOff x="3526104" y="876860"/>
            <a:chExt cx="5124410" cy="5124410"/>
          </a:xfrm>
        </p:grpSpPr>
        <p:sp>
          <p:nvSpPr>
            <p:cNvPr id="8" name="空心弧 7"/>
            <p:cNvSpPr/>
            <p:nvPr/>
          </p:nvSpPr>
          <p:spPr>
            <a:xfrm>
              <a:off x="4116050" y="1466806"/>
              <a:ext cx="3944518" cy="3944518"/>
            </a:xfrm>
            <a:prstGeom prst="blockArc">
              <a:avLst>
                <a:gd name="adj1" fmla="val 10800000"/>
                <a:gd name="adj2" fmla="val 16200000"/>
                <a:gd name="adj3" fmla="val 4642"/>
              </a:avLst>
            </a:prstGeom>
            <a:solidFill>
              <a:srgbClr val="7F7F7F"/>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空心弧 8"/>
            <p:cNvSpPr/>
            <p:nvPr/>
          </p:nvSpPr>
          <p:spPr>
            <a:xfrm>
              <a:off x="4116050" y="1466806"/>
              <a:ext cx="3944518" cy="3944518"/>
            </a:xfrm>
            <a:prstGeom prst="blockArc">
              <a:avLst>
                <a:gd name="adj1" fmla="val 5400000"/>
                <a:gd name="adj2" fmla="val 10800000"/>
                <a:gd name="adj3" fmla="val 4642"/>
              </a:avLst>
            </a:prstGeom>
            <a:solidFill>
              <a:srgbClr val="7F7F7F"/>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空心弧 9"/>
            <p:cNvSpPr/>
            <p:nvPr/>
          </p:nvSpPr>
          <p:spPr>
            <a:xfrm>
              <a:off x="4116050" y="1466806"/>
              <a:ext cx="3944518" cy="3944518"/>
            </a:xfrm>
            <a:prstGeom prst="blockArc">
              <a:avLst>
                <a:gd name="adj1" fmla="val 0"/>
                <a:gd name="adj2" fmla="val 5400000"/>
                <a:gd name="adj3" fmla="val 4642"/>
              </a:avLst>
            </a:prstGeom>
            <a:solidFill>
              <a:srgbClr val="7F7F7F"/>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空心弧 10"/>
            <p:cNvSpPr/>
            <p:nvPr/>
          </p:nvSpPr>
          <p:spPr>
            <a:xfrm>
              <a:off x="4116050" y="1466806"/>
              <a:ext cx="3944518" cy="3944518"/>
            </a:xfrm>
            <a:prstGeom prst="blockArc">
              <a:avLst>
                <a:gd name="adj1" fmla="val 16200000"/>
                <a:gd name="adj2" fmla="val 0"/>
                <a:gd name="adj3" fmla="val 4642"/>
              </a:avLst>
            </a:prstGeom>
            <a:solidFill>
              <a:srgbClr val="7F7F7F"/>
            </a:solidFill>
            <a:ln>
              <a:solidFill>
                <a:schemeClr val="accent2"/>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组合 11"/>
            <p:cNvGrpSpPr/>
            <p:nvPr/>
          </p:nvGrpSpPr>
          <p:grpSpPr>
            <a:xfrm>
              <a:off x="5452593" y="4729836"/>
              <a:ext cx="1271434" cy="1271434"/>
              <a:chOff x="5147792" y="4934845"/>
              <a:chExt cx="1007417" cy="1007417"/>
            </a:xfrm>
          </p:grpSpPr>
          <p:sp>
            <p:nvSpPr>
              <p:cNvPr id="37" name="任意多边形 36"/>
              <p:cNvSpPr/>
              <p:nvPr/>
            </p:nvSpPr>
            <p:spPr>
              <a:xfrm>
                <a:off x="5147792" y="4934845"/>
                <a:ext cx="1007417" cy="1007417"/>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grpSp>
            <p:nvGrpSpPr>
              <p:cNvPr id="38" name="Group 4"/>
              <p:cNvGrpSpPr>
                <a:grpSpLocks noChangeAspect="1"/>
              </p:cNvGrpSpPr>
              <p:nvPr/>
            </p:nvGrpSpPr>
            <p:grpSpPr bwMode="auto">
              <a:xfrm>
                <a:off x="5418313" y="5176357"/>
                <a:ext cx="466374" cy="524392"/>
                <a:chOff x="3313" y="3205"/>
                <a:chExt cx="418" cy="470"/>
              </a:xfrm>
              <a:solidFill>
                <a:schemeClr val="bg1"/>
              </a:solidFill>
            </p:grpSpPr>
            <p:sp>
              <p:nvSpPr>
                <p:cNvPr id="39" name="Freeform 5"/>
                <p:cNvSpPr/>
                <p:nvPr/>
              </p:nvSpPr>
              <p:spPr bwMode="auto">
                <a:xfrm>
                  <a:off x="3392" y="3507"/>
                  <a:ext cx="206" cy="12"/>
                </a:xfrm>
                <a:custGeom>
                  <a:avLst/>
                  <a:gdLst>
                    <a:gd name="T0" fmla="*/ 84 w 86"/>
                    <a:gd name="T1" fmla="*/ 0 h 5"/>
                    <a:gd name="T2" fmla="*/ 3 w 86"/>
                    <a:gd name="T3" fmla="*/ 0 h 5"/>
                    <a:gd name="T4" fmla="*/ 0 w 86"/>
                    <a:gd name="T5" fmla="*/ 3 h 5"/>
                    <a:gd name="T6" fmla="*/ 3 w 86"/>
                    <a:gd name="T7" fmla="*/ 5 h 5"/>
                    <a:gd name="T8" fmla="*/ 84 w 86"/>
                    <a:gd name="T9" fmla="*/ 5 h 5"/>
                    <a:gd name="T10" fmla="*/ 86 w 86"/>
                    <a:gd name="T11" fmla="*/ 3 h 5"/>
                    <a:gd name="T12" fmla="*/ 84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4" y="0"/>
                      </a:moveTo>
                      <a:cubicBezTo>
                        <a:pt x="3" y="0"/>
                        <a:pt x="3" y="0"/>
                        <a:pt x="3" y="0"/>
                      </a:cubicBezTo>
                      <a:cubicBezTo>
                        <a:pt x="1" y="0"/>
                        <a:pt x="0" y="1"/>
                        <a:pt x="0" y="3"/>
                      </a:cubicBezTo>
                      <a:cubicBezTo>
                        <a:pt x="0" y="4"/>
                        <a:pt x="1" y="5"/>
                        <a:pt x="3" y="5"/>
                      </a:cubicBezTo>
                      <a:cubicBezTo>
                        <a:pt x="84" y="5"/>
                        <a:pt x="84" y="5"/>
                        <a:pt x="84" y="5"/>
                      </a:cubicBezTo>
                      <a:cubicBezTo>
                        <a:pt x="85" y="5"/>
                        <a:pt x="86" y="4"/>
                        <a:pt x="86" y="3"/>
                      </a:cubicBezTo>
                      <a:cubicBezTo>
                        <a:pt x="86" y="1"/>
                        <a:pt x="85"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0" name="Freeform 6"/>
                <p:cNvSpPr/>
                <p:nvPr/>
              </p:nvSpPr>
              <p:spPr bwMode="auto">
                <a:xfrm>
                  <a:off x="3392" y="3442"/>
                  <a:ext cx="206" cy="12"/>
                </a:xfrm>
                <a:custGeom>
                  <a:avLst/>
                  <a:gdLst>
                    <a:gd name="T0" fmla="*/ 84 w 86"/>
                    <a:gd name="T1" fmla="*/ 0 h 5"/>
                    <a:gd name="T2" fmla="*/ 3 w 86"/>
                    <a:gd name="T3" fmla="*/ 0 h 5"/>
                    <a:gd name="T4" fmla="*/ 0 w 86"/>
                    <a:gd name="T5" fmla="*/ 2 h 5"/>
                    <a:gd name="T6" fmla="*/ 3 w 86"/>
                    <a:gd name="T7" fmla="*/ 5 h 5"/>
                    <a:gd name="T8" fmla="*/ 84 w 86"/>
                    <a:gd name="T9" fmla="*/ 5 h 5"/>
                    <a:gd name="T10" fmla="*/ 86 w 86"/>
                    <a:gd name="T11" fmla="*/ 2 h 5"/>
                    <a:gd name="T12" fmla="*/ 84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1" name="Freeform 7"/>
                <p:cNvSpPr/>
                <p:nvPr/>
              </p:nvSpPr>
              <p:spPr bwMode="auto">
                <a:xfrm>
                  <a:off x="3392" y="3375"/>
                  <a:ext cx="206" cy="14"/>
                </a:xfrm>
                <a:custGeom>
                  <a:avLst/>
                  <a:gdLst>
                    <a:gd name="T0" fmla="*/ 84 w 86"/>
                    <a:gd name="T1" fmla="*/ 0 h 6"/>
                    <a:gd name="T2" fmla="*/ 3 w 86"/>
                    <a:gd name="T3" fmla="*/ 0 h 6"/>
                    <a:gd name="T4" fmla="*/ 0 w 86"/>
                    <a:gd name="T5" fmla="*/ 3 h 6"/>
                    <a:gd name="T6" fmla="*/ 3 w 86"/>
                    <a:gd name="T7" fmla="*/ 6 h 6"/>
                    <a:gd name="T8" fmla="*/ 84 w 86"/>
                    <a:gd name="T9" fmla="*/ 6 h 6"/>
                    <a:gd name="T10" fmla="*/ 86 w 86"/>
                    <a:gd name="T11" fmla="*/ 3 h 6"/>
                    <a:gd name="T12" fmla="*/ 84 w 8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6" h="6">
                      <a:moveTo>
                        <a:pt x="84" y="0"/>
                      </a:moveTo>
                      <a:cubicBezTo>
                        <a:pt x="3" y="0"/>
                        <a:pt x="3" y="0"/>
                        <a:pt x="3" y="0"/>
                      </a:cubicBezTo>
                      <a:cubicBezTo>
                        <a:pt x="1" y="0"/>
                        <a:pt x="0" y="2"/>
                        <a:pt x="0" y="3"/>
                      </a:cubicBezTo>
                      <a:cubicBezTo>
                        <a:pt x="0" y="5"/>
                        <a:pt x="1" y="6"/>
                        <a:pt x="3" y="6"/>
                      </a:cubicBezTo>
                      <a:cubicBezTo>
                        <a:pt x="84" y="6"/>
                        <a:pt x="84" y="6"/>
                        <a:pt x="84" y="6"/>
                      </a:cubicBezTo>
                      <a:cubicBezTo>
                        <a:pt x="85" y="6"/>
                        <a:pt x="86" y="5"/>
                        <a:pt x="86" y="3"/>
                      </a:cubicBezTo>
                      <a:cubicBezTo>
                        <a:pt x="86" y="2"/>
                        <a:pt x="85"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2" name="Freeform 8"/>
                <p:cNvSpPr>
                  <a:spLocks noEditPoints="1"/>
                </p:cNvSpPr>
                <p:nvPr/>
              </p:nvSpPr>
              <p:spPr bwMode="auto">
                <a:xfrm>
                  <a:off x="3313" y="3205"/>
                  <a:ext cx="418" cy="470"/>
                </a:xfrm>
                <a:custGeom>
                  <a:avLst/>
                  <a:gdLst>
                    <a:gd name="T0" fmla="*/ 174 w 174"/>
                    <a:gd name="T1" fmla="*/ 25 h 196"/>
                    <a:gd name="T2" fmla="*/ 149 w 174"/>
                    <a:gd name="T3" fmla="*/ 0 h 196"/>
                    <a:gd name="T4" fmla="*/ 25 w 174"/>
                    <a:gd name="T5" fmla="*/ 0 h 196"/>
                    <a:gd name="T6" fmla="*/ 25 w 174"/>
                    <a:gd name="T7" fmla="*/ 0 h 196"/>
                    <a:gd name="T8" fmla="*/ 25 w 174"/>
                    <a:gd name="T9" fmla="*/ 0 h 196"/>
                    <a:gd name="T10" fmla="*/ 0 w 174"/>
                    <a:gd name="T11" fmla="*/ 25 h 196"/>
                    <a:gd name="T12" fmla="*/ 0 w 174"/>
                    <a:gd name="T13" fmla="*/ 169 h 196"/>
                    <a:gd name="T14" fmla="*/ 2 w 174"/>
                    <a:gd name="T15" fmla="*/ 174 h 196"/>
                    <a:gd name="T16" fmla="*/ 22 w 174"/>
                    <a:gd name="T17" fmla="*/ 193 h 196"/>
                    <a:gd name="T18" fmla="*/ 31 w 174"/>
                    <a:gd name="T19" fmla="*/ 193 h 196"/>
                    <a:gd name="T20" fmla="*/ 52 w 174"/>
                    <a:gd name="T21" fmla="*/ 173 h 196"/>
                    <a:gd name="T22" fmla="*/ 73 w 174"/>
                    <a:gd name="T23" fmla="*/ 194 h 196"/>
                    <a:gd name="T24" fmla="*/ 82 w 174"/>
                    <a:gd name="T25" fmla="*/ 194 h 196"/>
                    <a:gd name="T26" fmla="*/ 104 w 174"/>
                    <a:gd name="T27" fmla="*/ 173 h 196"/>
                    <a:gd name="T28" fmla="*/ 125 w 174"/>
                    <a:gd name="T29" fmla="*/ 194 h 196"/>
                    <a:gd name="T30" fmla="*/ 130 w 174"/>
                    <a:gd name="T31" fmla="*/ 196 h 196"/>
                    <a:gd name="T32" fmla="*/ 134 w 174"/>
                    <a:gd name="T33" fmla="*/ 194 h 196"/>
                    <a:gd name="T34" fmla="*/ 153 w 174"/>
                    <a:gd name="T35" fmla="*/ 175 h 196"/>
                    <a:gd name="T36" fmla="*/ 155 w 174"/>
                    <a:gd name="T37" fmla="*/ 170 h 196"/>
                    <a:gd name="T38" fmla="*/ 155 w 174"/>
                    <a:gd name="T39" fmla="*/ 49 h 196"/>
                    <a:gd name="T40" fmla="*/ 174 w 174"/>
                    <a:gd name="T41" fmla="*/ 25 h 196"/>
                    <a:gd name="T42" fmla="*/ 130 w 174"/>
                    <a:gd name="T43" fmla="*/ 180 h 196"/>
                    <a:gd name="T44" fmla="*/ 108 w 174"/>
                    <a:gd name="T45" fmla="*/ 159 h 196"/>
                    <a:gd name="T46" fmla="*/ 99 w 174"/>
                    <a:gd name="T47" fmla="*/ 159 h 196"/>
                    <a:gd name="T48" fmla="*/ 78 w 174"/>
                    <a:gd name="T49" fmla="*/ 180 h 196"/>
                    <a:gd name="T50" fmla="*/ 57 w 174"/>
                    <a:gd name="T51" fmla="*/ 159 h 196"/>
                    <a:gd name="T52" fmla="*/ 47 w 174"/>
                    <a:gd name="T53" fmla="*/ 159 h 196"/>
                    <a:gd name="T54" fmla="*/ 27 w 174"/>
                    <a:gd name="T55" fmla="*/ 179 h 196"/>
                    <a:gd name="T56" fmla="*/ 13 w 174"/>
                    <a:gd name="T57" fmla="*/ 166 h 196"/>
                    <a:gd name="T58" fmla="*/ 13 w 174"/>
                    <a:gd name="T59" fmla="*/ 25 h 196"/>
                    <a:gd name="T60" fmla="*/ 25 w 174"/>
                    <a:gd name="T61" fmla="*/ 14 h 196"/>
                    <a:gd name="T62" fmla="*/ 25 w 174"/>
                    <a:gd name="T63" fmla="*/ 14 h 196"/>
                    <a:gd name="T64" fmla="*/ 25 w 174"/>
                    <a:gd name="T65" fmla="*/ 14 h 196"/>
                    <a:gd name="T66" fmla="*/ 25 w 174"/>
                    <a:gd name="T67" fmla="*/ 14 h 196"/>
                    <a:gd name="T68" fmla="*/ 37 w 174"/>
                    <a:gd name="T69" fmla="*/ 25 h 196"/>
                    <a:gd name="T70" fmla="*/ 25 w 174"/>
                    <a:gd name="T71" fmla="*/ 36 h 196"/>
                    <a:gd name="T72" fmla="*/ 18 w 174"/>
                    <a:gd name="T73" fmla="*/ 43 h 196"/>
                    <a:gd name="T74" fmla="*/ 25 w 174"/>
                    <a:gd name="T75" fmla="*/ 50 h 196"/>
                    <a:gd name="T76" fmla="*/ 142 w 174"/>
                    <a:gd name="T77" fmla="*/ 50 h 196"/>
                    <a:gd name="T78" fmla="*/ 142 w 174"/>
                    <a:gd name="T79" fmla="*/ 168 h 196"/>
                    <a:gd name="T80" fmla="*/ 130 w 174"/>
                    <a:gd name="T81" fmla="*/ 180 h 196"/>
                    <a:gd name="T82" fmla="*/ 149 w 174"/>
                    <a:gd name="T83" fmla="*/ 36 h 196"/>
                    <a:gd name="T84" fmla="*/ 47 w 174"/>
                    <a:gd name="T85" fmla="*/ 36 h 196"/>
                    <a:gd name="T86" fmla="*/ 50 w 174"/>
                    <a:gd name="T87" fmla="*/ 25 h 196"/>
                    <a:gd name="T88" fmla="*/ 47 w 174"/>
                    <a:gd name="T89" fmla="*/ 14 h 196"/>
                    <a:gd name="T90" fmla="*/ 149 w 174"/>
                    <a:gd name="T91" fmla="*/ 14 h 196"/>
                    <a:gd name="T92" fmla="*/ 161 w 174"/>
                    <a:gd name="T93" fmla="*/ 25 h 196"/>
                    <a:gd name="T94" fmla="*/ 149 w 174"/>
                    <a:gd name="T95" fmla="*/ 3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 h="196">
                      <a:moveTo>
                        <a:pt x="174" y="25"/>
                      </a:moveTo>
                      <a:cubicBezTo>
                        <a:pt x="174" y="11"/>
                        <a:pt x="163" y="0"/>
                        <a:pt x="149" y="0"/>
                      </a:cubicBezTo>
                      <a:cubicBezTo>
                        <a:pt x="25" y="0"/>
                        <a:pt x="25" y="0"/>
                        <a:pt x="25" y="0"/>
                      </a:cubicBezTo>
                      <a:cubicBezTo>
                        <a:pt x="25" y="0"/>
                        <a:pt x="25" y="0"/>
                        <a:pt x="25" y="0"/>
                      </a:cubicBezTo>
                      <a:cubicBezTo>
                        <a:pt x="25" y="0"/>
                        <a:pt x="25" y="0"/>
                        <a:pt x="25" y="0"/>
                      </a:cubicBezTo>
                      <a:cubicBezTo>
                        <a:pt x="11" y="0"/>
                        <a:pt x="0" y="11"/>
                        <a:pt x="0" y="25"/>
                      </a:cubicBezTo>
                      <a:cubicBezTo>
                        <a:pt x="0" y="169"/>
                        <a:pt x="0" y="169"/>
                        <a:pt x="0" y="169"/>
                      </a:cubicBezTo>
                      <a:cubicBezTo>
                        <a:pt x="0" y="171"/>
                        <a:pt x="1" y="172"/>
                        <a:pt x="2" y="174"/>
                      </a:cubicBezTo>
                      <a:cubicBezTo>
                        <a:pt x="22" y="193"/>
                        <a:pt x="22" y="193"/>
                        <a:pt x="22" y="193"/>
                      </a:cubicBezTo>
                      <a:cubicBezTo>
                        <a:pt x="25" y="196"/>
                        <a:pt x="29" y="196"/>
                        <a:pt x="31" y="193"/>
                      </a:cubicBezTo>
                      <a:cubicBezTo>
                        <a:pt x="52" y="173"/>
                        <a:pt x="52" y="173"/>
                        <a:pt x="52" y="173"/>
                      </a:cubicBezTo>
                      <a:cubicBezTo>
                        <a:pt x="73" y="194"/>
                        <a:pt x="73" y="194"/>
                        <a:pt x="73" y="194"/>
                      </a:cubicBezTo>
                      <a:cubicBezTo>
                        <a:pt x="76" y="196"/>
                        <a:pt x="80" y="196"/>
                        <a:pt x="82" y="194"/>
                      </a:cubicBezTo>
                      <a:cubicBezTo>
                        <a:pt x="104" y="173"/>
                        <a:pt x="104" y="173"/>
                        <a:pt x="104" y="173"/>
                      </a:cubicBezTo>
                      <a:cubicBezTo>
                        <a:pt x="125" y="194"/>
                        <a:pt x="125" y="194"/>
                        <a:pt x="125" y="194"/>
                      </a:cubicBezTo>
                      <a:cubicBezTo>
                        <a:pt x="126" y="195"/>
                        <a:pt x="128" y="196"/>
                        <a:pt x="130" y="196"/>
                      </a:cubicBezTo>
                      <a:cubicBezTo>
                        <a:pt x="131" y="196"/>
                        <a:pt x="133" y="195"/>
                        <a:pt x="134" y="194"/>
                      </a:cubicBezTo>
                      <a:cubicBezTo>
                        <a:pt x="153" y="175"/>
                        <a:pt x="153" y="175"/>
                        <a:pt x="153" y="175"/>
                      </a:cubicBezTo>
                      <a:cubicBezTo>
                        <a:pt x="155" y="174"/>
                        <a:pt x="155" y="172"/>
                        <a:pt x="155" y="170"/>
                      </a:cubicBezTo>
                      <a:cubicBezTo>
                        <a:pt x="155" y="49"/>
                        <a:pt x="155" y="49"/>
                        <a:pt x="155" y="49"/>
                      </a:cubicBezTo>
                      <a:cubicBezTo>
                        <a:pt x="166" y="46"/>
                        <a:pt x="174" y="36"/>
                        <a:pt x="174" y="25"/>
                      </a:cubicBezTo>
                      <a:close/>
                      <a:moveTo>
                        <a:pt x="130" y="180"/>
                      </a:moveTo>
                      <a:cubicBezTo>
                        <a:pt x="108" y="159"/>
                        <a:pt x="108" y="159"/>
                        <a:pt x="108" y="159"/>
                      </a:cubicBezTo>
                      <a:cubicBezTo>
                        <a:pt x="106" y="157"/>
                        <a:pt x="102" y="157"/>
                        <a:pt x="99" y="159"/>
                      </a:cubicBezTo>
                      <a:cubicBezTo>
                        <a:pt x="78" y="180"/>
                        <a:pt x="78" y="180"/>
                        <a:pt x="78" y="180"/>
                      </a:cubicBezTo>
                      <a:cubicBezTo>
                        <a:pt x="57" y="159"/>
                        <a:pt x="57" y="159"/>
                        <a:pt x="57" y="159"/>
                      </a:cubicBezTo>
                      <a:cubicBezTo>
                        <a:pt x="54" y="157"/>
                        <a:pt x="50" y="157"/>
                        <a:pt x="47" y="159"/>
                      </a:cubicBezTo>
                      <a:cubicBezTo>
                        <a:pt x="27" y="179"/>
                        <a:pt x="27" y="179"/>
                        <a:pt x="27" y="179"/>
                      </a:cubicBezTo>
                      <a:cubicBezTo>
                        <a:pt x="13" y="166"/>
                        <a:pt x="13" y="166"/>
                        <a:pt x="13" y="166"/>
                      </a:cubicBezTo>
                      <a:cubicBezTo>
                        <a:pt x="13" y="25"/>
                        <a:pt x="13" y="25"/>
                        <a:pt x="13" y="25"/>
                      </a:cubicBezTo>
                      <a:cubicBezTo>
                        <a:pt x="13" y="19"/>
                        <a:pt x="18" y="14"/>
                        <a:pt x="25" y="14"/>
                      </a:cubicBezTo>
                      <a:cubicBezTo>
                        <a:pt x="25" y="14"/>
                        <a:pt x="25" y="14"/>
                        <a:pt x="25" y="14"/>
                      </a:cubicBezTo>
                      <a:cubicBezTo>
                        <a:pt x="25" y="14"/>
                        <a:pt x="25" y="14"/>
                        <a:pt x="25" y="14"/>
                      </a:cubicBezTo>
                      <a:cubicBezTo>
                        <a:pt x="25" y="14"/>
                        <a:pt x="25" y="14"/>
                        <a:pt x="25" y="14"/>
                      </a:cubicBezTo>
                      <a:cubicBezTo>
                        <a:pt x="32" y="14"/>
                        <a:pt x="37" y="19"/>
                        <a:pt x="37" y="25"/>
                      </a:cubicBezTo>
                      <a:cubicBezTo>
                        <a:pt x="37" y="31"/>
                        <a:pt x="32" y="36"/>
                        <a:pt x="25" y="36"/>
                      </a:cubicBezTo>
                      <a:cubicBezTo>
                        <a:pt x="21" y="36"/>
                        <a:pt x="18" y="39"/>
                        <a:pt x="18" y="43"/>
                      </a:cubicBezTo>
                      <a:cubicBezTo>
                        <a:pt x="18" y="47"/>
                        <a:pt x="21" y="50"/>
                        <a:pt x="25" y="50"/>
                      </a:cubicBezTo>
                      <a:cubicBezTo>
                        <a:pt x="142" y="50"/>
                        <a:pt x="142" y="50"/>
                        <a:pt x="142" y="50"/>
                      </a:cubicBezTo>
                      <a:cubicBezTo>
                        <a:pt x="142" y="168"/>
                        <a:pt x="142" y="168"/>
                        <a:pt x="142" y="168"/>
                      </a:cubicBezTo>
                      <a:lnTo>
                        <a:pt x="130" y="180"/>
                      </a:lnTo>
                      <a:close/>
                      <a:moveTo>
                        <a:pt x="149" y="36"/>
                      </a:moveTo>
                      <a:cubicBezTo>
                        <a:pt x="47" y="36"/>
                        <a:pt x="47" y="36"/>
                        <a:pt x="47" y="36"/>
                      </a:cubicBezTo>
                      <a:cubicBezTo>
                        <a:pt x="49" y="33"/>
                        <a:pt x="50" y="29"/>
                        <a:pt x="50" y="25"/>
                      </a:cubicBezTo>
                      <a:cubicBezTo>
                        <a:pt x="50" y="21"/>
                        <a:pt x="49" y="17"/>
                        <a:pt x="47" y="14"/>
                      </a:cubicBezTo>
                      <a:cubicBezTo>
                        <a:pt x="149" y="14"/>
                        <a:pt x="149" y="14"/>
                        <a:pt x="149" y="14"/>
                      </a:cubicBezTo>
                      <a:cubicBezTo>
                        <a:pt x="155" y="14"/>
                        <a:pt x="161" y="19"/>
                        <a:pt x="161" y="25"/>
                      </a:cubicBezTo>
                      <a:cubicBezTo>
                        <a:pt x="161" y="31"/>
                        <a:pt x="155" y="36"/>
                        <a:pt x="14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13" name="组合 12"/>
            <p:cNvGrpSpPr/>
            <p:nvPr/>
          </p:nvGrpSpPr>
          <p:grpSpPr>
            <a:xfrm>
              <a:off x="3526104" y="2803349"/>
              <a:ext cx="1271434" cy="1271434"/>
              <a:chOff x="3621344" y="3408398"/>
              <a:chExt cx="1007417" cy="1007417"/>
            </a:xfrm>
          </p:grpSpPr>
          <p:sp>
            <p:nvSpPr>
              <p:cNvPr id="30" name="任意多边形 29"/>
              <p:cNvSpPr/>
              <p:nvPr/>
            </p:nvSpPr>
            <p:spPr>
              <a:xfrm>
                <a:off x="3621344" y="3408398"/>
                <a:ext cx="1007417" cy="1007417"/>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grpSp>
            <p:nvGrpSpPr>
              <p:cNvPr id="31" name="Group 11"/>
              <p:cNvGrpSpPr>
                <a:grpSpLocks noChangeAspect="1"/>
              </p:cNvGrpSpPr>
              <p:nvPr/>
            </p:nvGrpSpPr>
            <p:grpSpPr bwMode="auto">
              <a:xfrm>
                <a:off x="3916411" y="3654075"/>
                <a:ext cx="417282" cy="524392"/>
                <a:chOff x="2398" y="2256"/>
                <a:chExt cx="374" cy="470"/>
              </a:xfrm>
              <a:solidFill>
                <a:schemeClr val="bg1"/>
              </a:solidFill>
            </p:grpSpPr>
            <p:sp>
              <p:nvSpPr>
                <p:cNvPr id="32" name="Freeform 12"/>
                <p:cNvSpPr/>
                <p:nvPr/>
              </p:nvSpPr>
              <p:spPr bwMode="auto">
                <a:xfrm>
                  <a:off x="2478" y="2558"/>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3" name="Freeform 13"/>
                <p:cNvSpPr/>
                <p:nvPr/>
              </p:nvSpPr>
              <p:spPr bwMode="auto">
                <a:xfrm>
                  <a:off x="2478" y="2505"/>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4" name="Freeform 14"/>
                <p:cNvSpPr/>
                <p:nvPr/>
              </p:nvSpPr>
              <p:spPr bwMode="auto">
                <a:xfrm>
                  <a:off x="2478" y="2452"/>
                  <a:ext cx="207" cy="12"/>
                </a:xfrm>
                <a:custGeom>
                  <a:avLst/>
                  <a:gdLst>
                    <a:gd name="T0" fmla="*/ 83 w 86"/>
                    <a:gd name="T1" fmla="*/ 0 h 5"/>
                    <a:gd name="T2" fmla="*/ 2 w 86"/>
                    <a:gd name="T3" fmla="*/ 0 h 5"/>
                    <a:gd name="T4" fmla="*/ 0 w 86"/>
                    <a:gd name="T5" fmla="*/ 3 h 5"/>
                    <a:gd name="T6" fmla="*/ 2 w 86"/>
                    <a:gd name="T7" fmla="*/ 5 h 5"/>
                    <a:gd name="T8" fmla="*/ 83 w 86"/>
                    <a:gd name="T9" fmla="*/ 5 h 5"/>
                    <a:gd name="T10" fmla="*/ 86 w 86"/>
                    <a:gd name="T11" fmla="*/ 3 h 5"/>
                    <a:gd name="T12" fmla="*/ 83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5" name="Freeform 15"/>
                <p:cNvSpPr/>
                <p:nvPr/>
              </p:nvSpPr>
              <p:spPr bwMode="auto">
                <a:xfrm>
                  <a:off x="2478" y="2402"/>
                  <a:ext cx="101" cy="12"/>
                </a:xfrm>
                <a:custGeom>
                  <a:avLst/>
                  <a:gdLst>
                    <a:gd name="T0" fmla="*/ 2 w 42"/>
                    <a:gd name="T1" fmla="*/ 5 h 5"/>
                    <a:gd name="T2" fmla="*/ 39 w 42"/>
                    <a:gd name="T3" fmla="*/ 5 h 5"/>
                    <a:gd name="T4" fmla="*/ 42 w 42"/>
                    <a:gd name="T5" fmla="*/ 2 h 5"/>
                    <a:gd name="T6" fmla="*/ 39 w 42"/>
                    <a:gd name="T7" fmla="*/ 0 h 5"/>
                    <a:gd name="T8" fmla="*/ 2 w 42"/>
                    <a:gd name="T9" fmla="*/ 0 h 5"/>
                    <a:gd name="T10" fmla="*/ 0 w 42"/>
                    <a:gd name="T11" fmla="*/ 2 h 5"/>
                    <a:gd name="T12" fmla="*/ 2 w 4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2" h="5">
                      <a:moveTo>
                        <a:pt x="2" y="5"/>
                      </a:moveTo>
                      <a:cubicBezTo>
                        <a:pt x="39" y="5"/>
                        <a:pt x="39" y="5"/>
                        <a:pt x="39" y="5"/>
                      </a:cubicBezTo>
                      <a:cubicBezTo>
                        <a:pt x="41" y="5"/>
                        <a:pt x="42" y="4"/>
                        <a:pt x="42" y="2"/>
                      </a:cubicBezTo>
                      <a:cubicBezTo>
                        <a:pt x="42" y="1"/>
                        <a:pt x="41" y="0"/>
                        <a:pt x="39" y="0"/>
                      </a:cubicBezTo>
                      <a:cubicBezTo>
                        <a:pt x="2" y="0"/>
                        <a:pt x="2" y="0"/>
                        <a:pt x="2" y="0"/>
                      </a:cubicBezTo>
                      <a:cubicBezTo>
                        <a:pt x="1" y="0"/>
                        <a:pt x="0" y="1"/>
                        <a:pt x="0" y="2"/>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6" name="Freeform 16"/>
                <p:cNvSpPr>
                  <a:spLocks noEditPoints="1"/>
                </p:cNvSpPr>
                <p:nvPr/>
              </p:nvSpPr>
              <p:spPr bwMode="auto">
                <a:xfrm>
                  <a:off x="2398" y="2256"/>
                  <a:ext cx="374" cy="470"/>
                </a:xfrm>
                <a:custGeom>
                  <a:avLst/>
                  <a:gdLst>
                    <a:gd name="T0" fmla="*/ 153 w 155"/>
                    <a:gd name="T1" fmla="*/ 31 h 196"/>
                    <a:gd name="T2" fmla="*/ 125 w 155"/>
                    <a:gd name="T3" fmla="*/ 2 h 196"/>
                    <a:gd name="T4" fmla="*/ 120 w 155"/>
                    <a:gd name="T5" fmla="*/ 0 h 196"/>
                    <a:gd name="T6" fmla="*/ 6 w 155"/>
                    <a:gd name="T7" fmla="*/ 0 h 196"/>
                    <a:gd name="T8" fmla="*/ 0 w 155"/>
                    <a:gd name="T9" fmla="*/ 7 h 196"/>
                    <a:gd name="T10" fmla="*/ 0 w 155"/>
                    <a:gd name="T11" fmla="*/ 169 h 196"/>
                    <a:gd name="T12" fmla="*/ 2 w 155"/>
                    <a:gd name="T13" fmla="*/ 174 h 196"/>
                    <a:gd name="T14" fmla="*/ 22 w 155"/>
                    <a:gd name="T15" fmla="*/ 193 h 196"/>
                    <a:gd name="T16" fmla="*/ 31 w 155"/>
                    <a:gd name="T17" fmla="*/ 193 h 196"/>
                    <a:gd name="T18" fmla="*/ 52 w 155"/>
                    <a:gd name="T19" fmla="*/ 173 h 196"/>
                    <a:gd name="T20" fmla="*/ 73 w 155"/>
                    <a:gd name="T21" fmla="*/ 194 h 196"/>
                    <a:gd name="T22" fmla="*/ 82 w 155"/>
                    <a:gd name="T23" fmla="*/ 194 h 196"/>
                    <a:gd name="T24" fmla="*/ 103 w 155"/>
                    <a:gd name="T25" fmla="*/ 173 h 196"/>
                    <a:gd name="T26" fmla="*/ 125 w 155"/>
                    <a:gd name="T27" fmla="*/ 194 h 196"/>
                    <a:gd name="T28" fmla="*/ 129 w 155"/>
                    <a:gd name="T29" fmla="*/ 196 h 196"/>
                    <a:gd name="T30" fmla="*/ 134 w 155"/>
                    <a:gd name="T31" fmla="*/ 194 h 196"/>
                    <a:gd name="T32" fmla="*/ 153 w 155"/>
                    <a:gd name="T33" fmla="*/ 175 h 196"/>
                    <a:gd name="T34" fmla="*/ 155 w 155"/>
                    <a:gd name="T35" fmla="*/ 170 h 196"/>
                    <a:gd name="T36" fmla="*/ 155 w 155"/>
                    <a:gd name="T37" fmla="*/ 35 h 196"/>
                    <a:gd name="T38" fmla="*/ 153 w 155"/>
                    <a:gd name="T39" fmla="*/ 31 h 196"/>
                    <a:gd name="T40" fmla="*/ 129 w 155"/>
                    <a:gd name="T41" fmla="*/ 180 h 196"/>
                    <a:gd name="T42" fmla="*/ 108 w 155"/>
                    <a:gd name="T43" fmla="*/ 159 h 196"/>
                    <a:gd name="T44" fmla="*/ 99 w 155"/>
                    <a:gd name="T45" fmla="*/ 159 h 196"/>
                    <a:gd name="T46" fmla="*/ 77 w 155"/>
                    <a:gd name="T47" fmla="*/ 180 h 196"/>
                    <a:gd name="T48" fmla="*/ 56 w 155"/>
                    <a:gd name="T49" fmla="*/ 159 h 196"/>
                    <a:gd name="T50" fmla="*/ 52 w 155"/>
                    <a:gd name="T51" fmla="*/ 157 h 196"/>
                    <a:gd name="T52" fmla="*/ 47 w 155"/>
                    <a:gd name="T53" fmla="*/ 159 h 196"/>
                    <a:gd name="T54" fmla="*/ 26 w 155"/>
                    <a:gd name="T55" fmla="*/ 179 h 196"/>
                    <a:gd name="T56" fmla="*/ 13 w 155"/>
                    <a:gd name="T57" fmla="*/ 166 h 196"/>
                    <a:gd name="T58" fmla="*/ 13 w 155"/>
                    <a:gd name="T59" fmla="*/ 14 h 196"/>
                    <a:gd name="T60" fmla="*/ 116 w 155"/>
                    <a:gd name="T61" fmla="*/ 14 h 196"/>
                    <a:gd name="T62" fmla="*/ 116 w 155"/>
                    <a:gd name="T63" fmla="*/ 35 h 196"/>
                    <a:gd name="T64" fmla="*/ 120 w 155"/>
                    <a:gd name="T65" fmla="*/ 39 h 196"/>
                    <a:gd name="T66" fmla="*/ 142 w 155"/>
                    <a:gd name="T67" fmla="*/ 39 h 196"/>
                    <a:gd name="T68" fmla="*/ 142 w 155"/>
                    <a:gd name="T69" fmla="*/ 168 h 196"/>
                    <a:gd name="T70" fmla="*/ 129 w 155"/>
                    <a:gd name="T71" fmla="*/ 18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14" name="组合 13"/>
            <p:cNvGrpSpPr/>
            <p:nvPr/>
          </p:nvGrpSpPr>
          <p:grpSpPr>
            <a:xfrm>
              <a:off x="5452593" y="876860"/>
              <a:ext cx="1271434" cy="1271434"/>
              <a:chOff x="5147792" y="1881950"/>
              <a:chExt cx="1007417" cy="1007417"/>
            </a:xfrm>
          </p:grpSpPr>
          <p:sp>
            <p:nvSpPr>
              <p:cNvPr id="22" name="任意多边形 21"/>
              <p:cNvSpPr/>
              <p:nvPr/>
            </p:nvSpPr>
            <p:spPr>
              <a:xfrm>
                <a:off x="5147792" y="1881950"/>
                <a:ext cx="1007417" cy="1007417"/>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grpSp>
            <p:nvGrpSpPr>
              <p:cNvPr id="23" name="Group 19"/>
              <p:cNvGrpSpPr>
                <a:grpSpLocks noChangeAspect="1"/>
              </p:cNvGrpSpPr>
              <p:nvPr/>
            </p:nvGrpSpPr>
            <p:grpSpPr bwMode="auto">
              <a:xfrm>
                <a:off x="5388004" y="2104695"/>
                <a:ext cx="532201" cy="524391"/>
                <a:chOff x="3869" y="1065"/>
                <a:chExt cx="477" cy="470"/>
              </a:xfrm>
              <a:solidFill>
                <a:schemeClr val="bg1"/>
              </a:solidFill>
            </p:grpSpPr>
            <p:sp>
              <p:nvSpPr>
                <p:cNvPr id="24" name="Freeform 20"/>
                <p:cNvSpPr/>
                <p:nvPr/>
              </p:nvSpPr>
              <p:spPr bwMode="auto">
                <a:xfrm>
                  <a:off x="3936" y="1411"/>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2"/>
                        <a:pt x="0" y="3"/>
                      </a:cubicBezTo>
                      <a:cubicBezTo>
                        <a:pt x="0" y="5"/>
                        <a:pt x="1" y="6"/>
                        <a:pt x="3" y="6"/>
                      </a:cubicBezTo>
                      <a:cubicBezTo>
                        <a:pt x="86" y="6"/>
                        <a:pt x="86" y="6"/>
                        <a:pt x="86" y="6"/>
                      </a:cubicBezTo>
                      <a:cubicBezTo>
                        <a:pt x="87" y="6"/>
                        <a:pt x="88" y="5"/>
                        <a:pt x="88" y="3"/>
                      </a:cubicBezTo>
                      <a:cubicBezTo>
                        <a:pt x="88" y="2"/>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5" name="Freeform 21"/>
                <p:cNvSpPr/>
                <p:nvPr/>
              </p:nvSpPr>
              <p:spPr bwMode="auto">
                <a:xfrm>
                  <a:off x="3936" y="1358"/>
                  <a:ext cx="211" cy="12"/>
                </a:xfrm>
                <a:custGeom>
                  <a:avLst/>
                  <a:gdLst>
                    <a:gd name="T0" fmla="*/ 86 w 88"/>
                    <a:gd name="T1" fmla="*/ 0 h 5"/>
                    <a:gd name="T2" fmla="*/ 3 w 88"/>
                    <a:gd name="T3" fmla="*/ 0 h 5"/>
                    <a:gd name="T4" fmla="*/ 0 w 88"/>
                    <a:gd name="T5" fmla="*/ 3 h 5"/>
                    <a:gd name="T6" fmla="*/ 3 w 88"/>
                    <a:gd name="T7" fmla="*/ 5 h 5"/>
                    <a:gd name="T8" fmla="*/ 86 w 88"/>
                    <a:gd name="T9" fmla="*/ 5 h 5"/>
                    <a:gd name="T10" fmla="*/ 88 w 88"/>
                    <a:gd name="T11" fmla="*/ 3 h 5"/>
                    <a:gd name="T12" fmla="*/ 86 w 8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8" h="5">
                      <a:moveTo>
                        <a:pt x="86" y="0"/>
                      </a:moveTo>
                      <a:cubicBezTo>
                        <a:pt x="3" y="0"/>
                        <a:pt x="3" y="0"/>
                        <a:pt x="3" y="0"/>
                      </a:cubicBezTo>
                      <a:cubicBezTo>
                        <a:pt x="1" y="0"/>
                        <a:pt x="0" y="1"/>
                        <a:pt x="0" y="3"/>
                      </a:cubicBezTo>
                      <a:cubicBezTo>
                        <a:pt x="0" y="4"/>
                        <a:pt x="1" y="5"/>
                        <a:pt x="3" y="5"/>
                      </a:cubicBezTo>
                      <a:cubicBezTo>
                        <a:pt x="86" y="5"/>
                        <a:pt x="86" y="5"/>
                        <a:pt x="86" y="5"/>
                      </a:cubicBezTo>
                      <a:cubicBezTo>
                        <a:pt x="87" y="5"/>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6" name="Freeform 22"/>
                <p:cNvSpPr/>
                <p:nvPr/>
              </p:nvSpPr>
              <p:spPr bwMode="auto">
                <a:xfrm>
                  <a:off x="3936" y="1303"/>
                  <a:ext cx="211" cy="14"/>
                </a:xfrm>
                <a:custGeom>
                  <a:avLst/>
                  <a:gdLst>
                    <a:gd name="T0" fmla="*/ 86 w 88"/>
                    <a:gd name="T1" fmla="*/ 0 h 6"/>
                    <a:gd name="T2" fmla="*/ 3 w 88"/>
                    <a:gd name="T3" fmla="*/ 0 h 6"/>
                    <a:gd name="T4" fmla="*/ 0 w 88"/>
                    <a:gd name="T5" fmla="*/ 3 h 6"/>
                    <a:gd name="T6" fmla="*/ 3 w 88"/>
                    <a:gd name="T7" fmla="*/ 6 h 6"/>
                    <a:gd name="T8" fmla="*/ 86 w 88"/>
                    <a:gd name="T9" fmla="*/ 6 h 6"/>
                    <a:gd name="T10" fmla="*/ 88 w 88"/>
                    <a:gd name="T11" fmla="*/ 3 h 6"/>
                    <a:gd name="T12" fmla="*/ 86 w 8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8" h="6">
                      <a:moveTo>
                        <a:pt x="86" y="0"/>
                      </a:moveTo>
                      <a:cubicBezTo>
                        <a:pt x="3" y="0"/>
                        <a:pt x="3" y="0"/>
                        <a:pt x="3" y="0"/>
                      </a:cubicBezTo>
                      <a:cubicBezTo>
                        <a:pt x="1" y="0"/>
                        <a:pt x="0" y="1"/>
                        <a:pt x="0" y="3"/>
                      </a:cubicBezTo>
                      <a:cubicBezTo>
                        <a:pt x="0" y="4"/>
                        <a:pt x="1" y="6"/>
                        <a:pt x="3" y="6"/>
                      </a:cubicBezTo>
                      <a:cubicBezTo>
                        <a:pt x="86" y="6"/>
                        <a:pt x="86" y="6"/>
                        <a:pt x="86" y="6"/>
                      </a:cubicBezTo>
                      <a:cubicBezTo>
                        <a:pt x="87" y="6"/>
                        <a:pt x="88" y="4"/>
                        <a:pt x="88" y="3"/>
                      </a:cubicBezTo>
                      <a:cubicBezTo>
                        <a:pt x="88" y="1"/>
                        <a:pt x="87"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7" name="Freeform 23"/>
                <p:cNvSpPr/>
                <p:nvPr/>
              </p:nvSpPr>
              <p:spPr bwMode="auto">
                <a:xfrm>
                  <a:off x="3936" y="1250"/>
                  <a:ext cx="103" cy="14"/>
                </a:xfrm>
                <a:custGeom>
                  <a:avLst/>
                  <a:gdLst>
                    <a:gd name="T0" fmla="*/ 3 w 43"/>
                    <a:gd name="T1" fmla="*/ 6 h 6"/>
                    <a:gd name="T2" fmla="*/ 41 w 43"/>
                    <a:gd name="T3" fmla="*/ 6 h 6"/>
                    <a:gd name="T4" fmla="*/ 43 w 43"/>
                    <a:gd name="T5" fmla="*/ 3 h 6"/>
                    <a:gd name="T6" fmla="*/ 41 w 43"/>
                    <a:gd name="T7" fmla="*/ 0 h 6"/>
                    <a:gd name="T8" fmla="*/ 3 w 43"/>
                    <a:gd name="T9" fmla="*/ 0 h 6"/>
                    <a:gd name="T10" fmla="*/ 0 w 43"/>
                    <a:gd name="T11" fmla="*/ 3 h 6"/>
                    <a:gd name="T12" fmla="*/ 3 w 4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3" h="6">
                      <a:moveTo>
                        <a:pt x="3" y="6"/>
                      </a:moveTo>
                      <a:cubicBezTo>
                        <a:pt x="41" y="6"/>
                        <a:pt x="41" y="6"/>
                        <a:pt x="41" y="6"/>
                      </a:cubicBezTo>
                      <a:cubicBezTo>
                        <a:pt x="42" y="6"/>
                        <a:pt x="43" y="4"/>
                        <a:pt x="43" y="3"/>
                      </a:cubicBezTo>
                      <a:cubicBezTo>
                        <a:pt x="43" y="1"/>
                        <a:pt x="42" y="0"/>
                        <a:pt x="41" y="0"/>
                      </a:cubicBezTo>
                      <a:cubicBezTo>
                        <a:pt x="3" y="0"/>
                        <a:pt x="3" y="0"/>
                        <a:pt x="3" y="0"/>
                      </a:cubicBezTo>
                      <a:cubicBezTo>
                        <a:pt x="1" y="0"/>
                        <a:pt x="0" y="1"/>
                        <a:pt x="0" y="3"/>
                      </a:cubicBezTo>
                      <a:cubicBezTo>
                        <a:pt x="0" y="4"/>
                        <a:pt x="1"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8" name="Freeform 24"/>
                <p:cNvSpPr>
                  <a:spLocks noEditPoints="1"/>
                </p:cNvSpPr>
                <p:nvPr/>
              </p:nvSpPr>
              <p:spPr bwMode="auto">
                <a:xfrm>
                  <a:off x="3869" y="1065"/>
                  <a:ext cx="345" cy="470"/>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9" name="Freeform 25"/>
                <p:cNvSpPr>
                  <a:spLocks noEditPoints="1"/>
                </p:cNvSpPr>
                <p:nvPr/>
              </p:nvSpPr>
              <p:spPr bwMode="auto">
                <a:xfrm>
                  <a:off x="4252" y="1087"/>
                  <a:ext cx="94" cy="444"/>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15" name="组合 14"/>
            <p:cNvGrpSpPr/>
            <p:nvPr/>
          </p:nvGrpSpPr>
          <p:grpSpPr>
            <a:xfrm>
              <a:off x="7379080" y="2803349"/>
              <a:ext cx="1271434" cy="1271434"/>
              <a:chOff x="6674239" y="3408398"/>
              <a:chExt cx="1007417" cy="1007417"/>
            </a:xfrm>
          </p:grpSpPr>
          <p:sp>
            <p:nvSpPr>
              <p:cNvPr id="16" name="任意多边形 15"/>
              <p:cNvSpPr/>
              <p:nvPr/>
            </p:nvSpPr>
            <p:spPr>
              <a:xfrm>
                <a:off x="6674239" y="3408398"/>
                <a:ext cx="1007417" cy="1007417"/>
              </a:xfrm>
              <a:custGeom>
                <a:avLst/>
                <a:gdLst>
                  <a:gd name="connsiteX0" fmla="*/ 0 w 1007417"/>
                  <a:gd name="connsiteY0" fmla="*/ 503709 h 1007417"/>
                  <a:gd name="connsiteX1" fmla="*/ 503709 w 1007417"/>
                  <a:gd name="connsiteY1" fmla="*/ 0 h 1007417"/>
                  <a:gd name="connsiteX2" fmla="*/ 1007418 w 1007417"/>
                  <a:gd name="connsiteY2" fmla="*/ 503709 h 1007417"/>
                  <a:gd name="connsiteX3" fmla="*/ 503709 w 1007417"/>
                  <a:gd name="connsiteY3" fmla="*/ 1007418 h 1007417"/>
                  <a:gd name="connsiteX4" fmla="*/ 0 w 1007417"/>
                  <a:gd name="connsiteY4" fmla="*/ 503709 h 1007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417" h="1007417">
                    <a:moveTo>
                      <a:pt x="0" y="503709"/>
                    </a:moveTo>
                    <a:cubicBezTo>
                      <a:pt x="0" y="225518"/>
                      <a:pt x="225518" y="0"/>
                      <a:pt x="503709" y="0"/>
                    </a:cubicBezTo>
                    <a:cubicBezTo>
                      <a:pt x="781900" y="0"/>
                      <a:pt x="1007418" y="225518"/>
                      <a:pt x="1007418" y="503709"/>
                    </a:cubicBezTo>
                    <a:cubicBezTo>
                      <a:pt x="1007418" y="781900"/>
                      <a:pt x="781900" y="1007418"/>
                      <a:pt x="503709" y="1007418"/>
                    </a:cubicBezTo>
                    <a:cubicBezTo>
                      <a:pt x="225518" y="1007418"/>
                      <a:pt x="0" y="781900"/>
                      <a:pt x="0" y="5037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1"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endParaRPr>
              </a:p>
            </p:txBody>
          </p:sp>
          <p:grpSp>
            <p:nvGrpSpPr>
              <p:cNvPr id="17" name="Group 28"/>
              <p:cNvGrpSpPr>
                <a:grpSpLocks noChangeAspect="1"/>
              </p:cNvGrpSpPr>
              <p:nvPr/>
            </p:nvGrpSpPr>
            <p:grpSpPr bwMode="auto">
              <a:xfrm>
                <a:off x="6969306" y="3649352"/>
                <a:ext cx="417282" cy="525508"/>
                <a:chOff x="4401" y="2266"/>
                <a:chExt cx="374" cy="471"/>
              </a:xfrm>
              <a:solidFill>
                <a:schemeClr val="bg1"/>
              </a:solidFill>
            </p:grpSpPr>
            <p:sp>
              <p:nvSpPr>
                <p:cNvPr id="18" name="Freeform 29"/>
                <p:cNvSpPr/>
                <p:nvPr/>
              </p:nvSpPr>
              <p:spPr bwMode="auto">
                <a:xfrm>
                  <a:off x="4538" y="2390"/>
                  <a:ext cx="85" cy="108"/>
                </a:xfrm>
                <a:custGeom>
                  <a:avLst/>
                  <a:gdLst>
                    <a:gd name="T0" fmla="*/ 0 w 35"/>
                    <a:gd name="T1" fmla="*/ 26 h 45"/>
                    <a:gd name="T2" fmla="*/ 3 w 35"/>
                    <a:gd name="T3" fmla="*/ 29 h 45"/>
                    <a:gd name="T4" fmla="*/ 3 w 35"/>
                    <a:gd name="T5" fmla="*/ 29 h 45"/>
                    <a:gd name="T6" fmla="*/ 17 w 35"/>
                    <a:gd name="T7" fmla="*/ 45 h 45"/>
                    <a:gd name="T8" fmla="*/ 32 w 35"/>
                    <a:gd name="T9" fmla="*/ 29 h 45"/>
                    <a:gd name="T10" fmla="*/ 32 w 35"/>
                    <a:gd name="T11" fmla="*/ 29 h 45"/>
                    <a:gd name="T12" fmla="*/ 35 w 35"/>
                    <a:gd name="T13" fmla="*/ 26 h 45"/>
                    <a:gd name="T14" fmla="*/ 33 w 35"/>
                    <a:gd name="T15" fmla="*/ 23 h 45"/>
                    <a:gd name="T16" fmla="*/ 34 w 35"/>
                    <a:gd name="T17" fmla="*/ 17 h 45"/>
                    <a:gd name="T18" fmla="*/ 17 w 35"/>
                    <a:gd name="T19" fmla="*/ 0 h 45"/>
                    <a:gd name="T20" fmla="*/ 1 w 35"/>
                    <a:gd name="T21" fmla="*/ 17 h 45"/>
                    <a:gd name="T22" fmla="*/ 2 w 35"/>
                    <a:gd name="T23" fmla="*/ 23 h 45"/>
                    <a:gd name="T24" fmla="*/ 0 w 35"/>
                    <a:gd name="T25"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5">
                      <a:moveTo>
                        <a:pt x="0" y="26"/>
                      </a:moveTo>
                      <a:cubicBezTo>
                        <a:pt x="0" y="28"/>
                        <a:pt x="1" y="29"/>
                        <a:pt x="3" y="29"/>
                      </a:cubicBezTo>
                      <a:cubicBezTo>
                        <a:pt x="3" y="29"/>
                        <a:pt x="3" y="29"/>
                        <a:pt x="3" y="29"/>
                      </a:cubicBezTo>
                      <a:cubicBezTo>
                        <a:pt x="3" y="37"/>
                        <a:pt x="10" y="45"/>
                        <a:pt x="17" y="45"/>
                      </a:cubicBezTo>
                      <a:cubicBezTo>
                        <a:pt x="25" y="45"/>
                        <a:pt x="31" y="37"/>
                        <a:pt x="32" y="29"/>
                      </a:cubicBezTo>
                      <a:cubicBezTo>
                        <a:pt x="32" y="29"/>
                        <a:pt x="32" y="29"/>
                        <a:pt x="32" y="29"/>
                      </a:cubicBezTo>
                      <a:cubicBezTo>
                        <a:pt x="33" y="29"/>
                        <a:pt x="35" y="28"/>
                        <a:pt x="35" y="26"/>
                      </a:cubicBezTo>
                      <a:cubicBezTo>
                        <a:pt x="35" y="25"/>
                        <a:pt x="34" y="24"/>
                        <a:pt x="33" y="23"/>
                      </a:cubicBezTo>
                      <a:cubicBezTo>
                        <a:pt x="34" y="21"/>
                        <a:pt x="34" y="19"/>
                        <a:pt x="34" y="17"/>
                      </a:cubicBezTo>
                      <a:cubicBezTo>
                        <a:pt x="34" y="8"/>
                        <a:pt x="26" y="0"/>
                        <a:pt x="17" y="0"/>
                      </a:cubicBezTo>
                      <a:cubicBezTo>
                        <a:pt x="8" y="0"/>
                        <a:pt x="1" y="8"/>
                        <a:pt x="1" y="17"/>
                      </a:cubicBezTo>
                      <a:cubicBezTo>
                        <a:pt x="1" y="19"/>
                        <a:pt x="1" y="21"/>
                        <a:pt x="2" y="23"/>
                      </a:cubicBezTo>
                      <a:cubicBezTo>
                        <a:pt x="1" y="24"/>
                        <a:pt x="0" y="25"/>
                        <a:pt x="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9" name="Freeform 30"/>
                <p:cNvSpPr/>
                <p:nvPr/>
              </p:nvSpPr>
              <p:spPr bwMode="auto">
                <a:xfrm>
                  <a:off x="4490" y="2512"/>
                  <a:ext cx="178" cy="53"/>
                </a:xfrm>
                <a:custGeom>
                  <a:avLst/>
                  <a:gdLst>
                    <a:gd name="T0" fmla="*/ 2 w 74"/>
                    <a:gd name="T1" fmla="*/ 22 h 22"/>
                    <a:gd name="T2" fmla="*/ 73 w 74"/>
                    <a:gd name="T3" fmla="*/ 22 h 22"/>
                    <a:gd name="T4" fmla="*/ 74 w 74"/>
                    <a:gd name="T5" fmla="*/ 21 h 22"/>
                    <a:gd name="T6" fmla="*/ 74 w 74"/>
                    <a:gd name="T7" fmla="*/ 15 h 22"/>
                    <a:gd name="T8" fmla="*/ 74 w 74"/>
                    <a:gd name="T9" fmla="*/ 14 h 22"/>
                    <a:gd name="T10" fmla="*/ 50 w 74"/>
                    <a:gd name="T11" fmla="*/ 0 h 22"/>
                    <a:gd name="T12" fmla="*/ 49 w 74"/>
                    <a:gd name="T13" fmla="*/ 0 h 22"/>
                    <a:gd name="T14" fmla="*/ 48 w 74"/>
                    <a:gd name="T15" fmla="*/ 0 h 22"/>
                    <a:gd name="T16" fmla="*/ 47 w 74"/>
                    <a:gd name="T17" fmla="*/ 0 h 22"/>
                    <a:gd name="T18" fmla="*/ 37 w 74"/>
                    <a:gd name="T19" fmla="*/ 3 h 22"/>
                    <a:gd name="T20" fmla="*/ 27 w 74"/>
                    <a:gd name="T21" fmla="*/ 0 h 22"/>
                    <a:gd name="T22" fmla="*/ 26 w 74"/>
                    <a:gd name="T23" fmla="*/ 0 h 22"/>
                    <a:gd name="T24" fmla="*/ 26 w 74"/>
                    <a:gd name="T25" fmla="*/ 0 h 22"/>
                    <a:gd name="T26" fmla="*/ 25 w 74"/>
                    <a:gd name="T27" fmla="*/ 0 h 22"/>
                    <a:gd name="T28" fmla="*/ 1 w 74"/>
                    <a:gd name="T29" fmla="*/ 14 h 22"/>
                    <a:gd name="T30" fmla="*/ 0 w 74"/>
                    <a:gd name="T31" fmla="*/ 15 h 22"/>
                    <a:gd name="T32" fmla="*/ 0 w 74"/>
                    <a:gd name="T33" fmla="*/ 21 h 22"/>
                    <a:gd name="T34" fmla="*/ 2 w 74"/>
                    <a:gd name="T3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22">
                      <a:moveTo>
                        <a:pt x="2" y="22"/>
                      </a:moveTo>
                      <a:cubicBezTo>
                        <a:pt x="73" y="22"/>
                        <a:pt x="73" y="22"/>
                        <a:pt x="73" y="22"/>
                      </a:cubicBezTo>
                      <a:cubicBezTo>
                        <a:pt x="73" y="22"/>
                        <a:pt x="74" y="21"/>
                        <a:pt x="74" y="21"/>
                      </a:cubicBezTo>
                      <a:cubicBezTo>
                        <a:pt x="74" y="15"/>
                        <a:pt x="74" y="15"/>
                        <a:pt x="74" y="15"/>
                      </a:cubicBezTo>
                      <a:cubicBezTo>
                        <a:pt x="74" y="15"/>
                        <a:pt x="74" y="14"/>
                        <a:pt x="74" y="14"/>
                      </a:cubicBezTo>
                      <a:cubicBezTo>
                        <a:pt x="67" y="7"/>
                        <a:pt x="59" y="3"/>
                        <a:pt x="50" y="0"/>
                      </a:cubicBezTo>
                      <a:cubicBezTo>
                        <a:pt x="49" y="0"/>
                        <a:pt x="49" y="0"/>
                        <a:pt x="49" y="0"/>
                      </a:cubicBezTo>
                      <a:cubicBezTo>
                        <a:pt x="48" y="0"/>
                        <a:pt x="48" y="0"/>
                        <a:pt x="48" y="0"/>
                      </a:cubicBezTo>
                      <a:cubicBezTo>
                        <a:pt x="48" y="0"/>
                        <a:pt x="48" y="0"/>
                        <a:pt x="47" y="0"/>
                      </a:cubicBezTo>
                      <a:cubicBezTo>
                        <a:pt x="45" y="2"/>
                        <a:pt x="41" y="3"/>
                        <a:pt x="37" y="3"/>
                      </a:cubicBezTo>
                      <a:cubicBezTo>
                        <a:pt x="34" y="3"/>
                        <a:pt x="30" y="2"/>
                        <a:pt x="27" y="0"/>
                      </a:cubicBezTo>
                      <a:cubicBezTo>
                        <a:pt x="27" y="0"/>
                        <a:pt x="27" y="0"/>
                        <a:pt x="26" y="0"/>
                      </a:cubicBezTo>
                      <a:cubicBezTo>
                        <a:pt x="26" y="0"/>
                        <a:pt x="26" y="0"/>
                        <a:pt x="26" y="0"/>
                      </a:cubicBezTo>
                      <a:cubicBezTo>
                        <a:pt x="26" y="0"/>
                        <a:pt x="26" y="0"/>
                        <a:pt x="25" y="0"/>
                      </a:cubicBezTo>
                      <a:cubicBezTo>
                        <a:pt x="16" y="2"/>
                        <a:pt x="8" y="7"/>
                        <a:pt x="1" y="14"/>
                      </a:cubicBezTo>
                      <a:cubicBezTo>
                        <a:pt x="1" y="14"/>
                        <a:pt x="0" y="15"/>
                        <a:pt x="0" y="15"/>
                      </a:cubicBezTo>
                      <a:cubicBezTo>
                        <a:pt x="0" y="21"/>
                        <a:pt x="0" y="21"/>
                        <a:pt x="0" y="21"/>
                      </a:cubicBezTo>
                      <a:cubicBezTo>
                        <a:pt x="0" y="21"/>
                        <a:pt x="1" y="22"/>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0" name="Freeform 31"/>
                <p:cNvSpPr/>
                <p:nvPr/>
              </p:nvSpPr>
              <p:spPr bwMode="auto">
                <a:xfrm>
                  <a:off x="4476" y="2613"/>
                  <a:ext cx="207" cy="12"/>
                </a:xfrm>
                <a:custGeom>
                  <a:avLst/>
                  <a:gdLst>
                    <a:gd name="T0" fmla="*/ 84 w 86"/>
                    <a:gd name="T1" fmla="*/ 0 h 5"/>
                    <a:gd name="T2" fmla="*/ 3 w 86"/>
                    <a:gd name="T3" fmla="*/ 0 h 5"/>
                    <a:gd name="T4" fmla="*/ 0 w 86"/>
                    <a:gd name="T5" fmla="*/ 2 h 5"/>
                    <a:gd name="T6" fmla="*/ 3 w 86"/>
                    <a:gd name="T7" fmla="*/ 5 h 5"/>
                    <a:gd name="T8" fmla="*/ 84 w 86"/>
                    <a:gd name="T9" fmla="*/ 5 h 5"/>
                    <a:gd name="T10" fmla="*/ 86 w 86"/>
                    <a:gd name="T11" fmla="*/ 2 h 5"/>
                    <a:gd name="T12" fmla="*/ 84 w 8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1" name="Freeform 32"/>
                <p:cNvSpPr>
                  <a:spLocks noEditPoints="1"/>
                </p:cNvSpPr>
                <p:nvPr/>
              </p:nvSpPr>
              <p:spPr bwMode="auto">
                <a:xfrm>
                  <a:off x="4401" y="2266"/>
                  <a:ext cx="374" cy="471"/>
                </a:xfrm>
                <a:custGeom>
                  <a:avLst/>
                  <a:gdLst>
                    <a:gd name="T0" fmla="*/ 153 w 155"/>
                    <a:gd name="T1" fmla="*/ 31 h 197"/>
                    <a:gd name="T2" fmla="*/ 124 w 155"/>
                    <a:gd name="T3" fmla="*/ 2 h 197"/>
                    <a:gd name="T4" fmla="*/ 120 w 155"/>
                    <a:gd name="T5" fmla="*/ 0 h 197"/>
                    <a:gd name="T6" fmla="*/ 6 w 155"/>
                    <a:gd name="T7" fmla="*/ 0 h 197"/>
                    <a:gd name="T8" fmla="*/ 0 w 155"/>
                    <a:gd name="T9" fmla="*/ 7 h 197"/>
                    <a:gd name="T10" fmla="*/ 0 w 155"/>
                    <a:gd name="T11" fmla="*/ 190 h 197"/>
                    <a:gd name="T12" fmla="*/ 6 w 155"/>
                    <a:gd name="T13" fmla="*/ 197 h 197"/>
                    <a:gd name="T14" fmla="*/ 148 w 155"/>
                    <a:gd name="T15" fmla="*/ 197 h 197"/>
                    <a:gd name="T16" fmla="*/ 155 w 155"/>
                    <a:gd name="T17" fmla="*/ 190 h 197"/>
                    <a:gd name="T18" fmla="*/ 155 w 155"/>
                    <a:gd name="T19" fmla="*/ 35 h 197"/>
                    <a:gd name="T20" fmla="*/ 153 w 155"/>
                    <a:gd name="T21" fmla="*/ 31 h 197"/>
                    <a:gd name="T22" fmla="*/ 13 w 155"/>
                    <a:gd name="T23" fmla="*/ 183 h 197"/>
                    <a:gd name="T24" fmla="*/ 13 w 155"/>
                    <a:gd name="T25" fmla="*/ 14 h 197"/>
                    <a:gd name="T26" fmla="*/ 116 w 155"/>
                    <a:gd name="T27" fmla="*/ 14 h 197"/>
                    <a:gd name="T28" fmla="*/ 116 w 155"/>
                    <a:gd name="T29" fmla="*/ 35 h 197"/>
                    <a:gd name="T30" fmla="*/ 120 w 155"/>
                    <a:gd name="T31" fmla="*/ 39 h 197"/>
                    <a:gd name="T32" fmla="*/ 142 w 155"/>
                    <a:gd name="T33" fmla="*/ 39 h 197"/>
                    <a:gd name="T34" fmla="*/ 142 w 155"/>
                    <a:gd name="T35" fmla="*/ 183 h 197"/>
                    <a:gd name="T36" fmla="*/ 13 w 155"/>
                    <a:gd name="T37" fmla="*/ 18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97">
                      <a:moveTo>
                        <a:pt x="153" y="31"/>
                      </a:moveTo>
                      <a:cubicBezTo>
                        <a:pt x="124" y="2"/>
                        <a:pt x="124" y="2"/>
                        <a:pt x="124" y="2"/>
                      </a:cubicBezTo>
                      <a:cubicBezTo>
                        <a:pt x="123" y="1"/>
                        <a:pt x="121" y="0"/>
                        <a:pt x="120" y="0"/>
                      </a:cubicBezTo>
                      <a:cubicBezTo>
                        <a:pt x="6" y="0"/>
                        <a:pt x="6" y="0"/>
                        <a:pt x="6" y="0"/>
                      </a:cubicBezTo>
                      <a:cubicBezTo>
                        <a:pt x="3" y="0"/>
                        <a:pt x="0" y="3"/>
                        <a:pt x="0" y="7"/>
                      </a:cubicBezTo>
                      <a:cubicBezTo>
                        <a:pt x="0" y="190"/>
                        <a:pt x="0" y="190"/>
                        <a:pt x="0" y="190"/>
                      </a:cubicBezTo>
                      <a:cubicBezTo>
                        <a:pt x="0" y="194"/>
                        <a:pt x="3" y="197"/>
                        <a:pt x="6" y="197"/>
                      </a:cubicBezTo>
                      <a:cubicBezTo>
                        <a:pt x="148" y="197"/>
                        <a:pt x="148" y="197"/>
                        <a:pt x="148" y="197"/>
                      </a:cubicBezTo>
                      <a:cubicBezTo>
                        <a:pt x="152" y="197"/>
                        <a:pt x="155" y="194"/>
                        <a:pt x="155" y="190"/>
                      </a:cubicBezTo>
                      <a:cubicBezTo>
                        <a:pt x="155" y="35"/>
                        <a:pt x="155" y="35"/>
                        <a:pt x="155" y="35"/>
                      </a:cubicBezTo>
                      <a:cubicBezTo>
                        <a:pt x="155" y="34"/>
                        <a:pt x="154" y="32"/>
                        <a:pt x="153" y="31"/>
                      </a:cubicBezTo>
                      <a:close/>
                      <a:moveTo>
                        <a:pt x="13" y="183"/>
                      </a:move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83"/>
                        <a:pt x="142" y="183"/>
                        <a:pt x="142" y="183"/>
                      </a:cubicBezTo>
                      <a:lnTo>
                        <a:pt x="13"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sp>
        <p:nvSpPr>
          <p:cNvPr id="6" name="任意多边形 5"/>
          <p:cNvSpPr/>
          <p:nvPr/>
        </p:nvSpPr>
        <p:spPr>
          <a:xfrm>
            <a:off x="1220471" y="3040847"/>
            <a:ext cx="1545937" cy="1545937"/>
          </a:xfrm>
          <a:custGeom>
            <a:avLst/>
            <a:gdLst>
              <a:gd name="connsiteX0" fmla="*/ 0 w 1439167"/>
              <a:gd name="connsiteY0" fmla="*/ 719584 h 1439167"/>
              <a:gd name="connsiteX1" fmla="*/ 719584 w 1439167"/>
              <a:gd name="connsiteY1" fmla="*/ 0 h 1439167"/>
              <a:gd name="connsiteX2" fmla="*/ 1439168 w 1439167"/>
              <a:gd name="connsiteY2" fmla="*/ 719584 h 1439167"/>
              <a:gd name="connsiteX3" fmla="*/ 719584 w 1439167"/>
              <a:gd name="connsiteY3" fmla="*/ 1439168 h 1439167"/>
              <a:gd name="connsiteX4" fmla="*/ 0 w 1439167"/>
              <a:gd name="connsiteY4" fmla="*/ 719584 h 1439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167" h="1439167">
                <a:moveTo>
                  <a:pt x="0" y="719584"/>
                </a:moveTo>
                <a:cubicBezTo>
                  <a:pt x="0" y="322169"/>
                  <a:pt x="322169" y="0"/>
                  <a:pt x="719584" y="0"/>
                </a:cubicBezTo>
                <a:cubicBezTo>
                  <a:pt x="1116999" y="0"/>
                  <a:pt x="1439168" y="322169"/>
                  <a:pt x="1439168" y="719584"/>
                </a:cubicBezTo>
                <a:cubicBezTo>
                  <a:pt x="1439168" y="1116999"/>
                  <a:pt x="1116999" y="1439168"/>
                  <a:pt x="719584" y="1439168"/>
                </a:cubicBezTo>
                <a:cubicBezTo>
                  <a:pt x="322169" y="1439168"/>
                  <a:pt x="0" y="1116999"/>
                  <a:pt x="0" y="71958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mn-cs"/>
              </a:rPr>
              <a:t>生信分析</a:t>
            </a:r>
          </a:p>
        </p:txBody>
      </p:sp>
      <p:sp>
        <p:nvSpPr>
          <p:cNvPr id="2" name="圆角矩形 1"/>
          <p:cNvSpPr/>
          <p:nvPr/>
        </p:nvSpPr>
        <p:spPr>
          <a:xfrm>
            <a:off x="4104640" y="1844675"/>
            <a:ext cx="4745355" cy="3931285"/>
          </a:xfrm>
          <a:prstGeom prst="roundRect">
            <a:avLst>
              <a:gd name="adj" fmla="val 5616"/>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48" name="等腰三角形 47"/>
          <p:cNvSpPr>
            <a:spLocks noChangeArrowheads="1"/>
          </p:cNvSpPr>
          <p:nvPr/>
        </p:nvSpPr>
        <p:spPr bwMode="auto">
          <a:xfrm rot="5400000">
            <a:off x="-53049" y="209721"/>
            <a:ext cx="774879" cy="668780"/>
          </a:xfrm>
          <a:prstGeom prst="triangle">
            <a:avLst>
              <a:gd name="adj" fmla="val 50000"/>
            </a:avLst>
          </a:prstGeom>
          <a:solidFill>
            <a:schemeClr val="accent1"/>
          </a:solidFill>
          <a:ln>
            <a:noFill/>
          </a:ln>
        </p:spPr>
        <p:txBody>
          <a:bodyPr lIns="121917" tIns="60959" rIns="121917" bIns="60959" anchor="ct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240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7" name="矩形 46"/>
          <p:cNvSpPr>
            <a:spLocks noChangeArrowheads="1"/>
          </p:cNvSpPr>
          <p:nvPr/>
        </p:nvSpPr>
        <p:spPr bwMode="auto">
          <a:xfrm>
            <a:off x="634918" y="237124"/>
            <a:ext cx="2708428" cy="6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9" rIns="121917" bIns="6095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5825"/>
                </a:solidFill>
                <a:effectLst/>
                <a:uLnTx/>
                <a:uFillTx/>
                <a:latin typeface="Arial" panose="020B0604020202020204" pitchFamily="34" charset="0"/>
                <a:ea typeface="微软雅黑" panose="020B0503020204020204" charset="-122"/>
                <a:cs typeface="+mn-cs"/>
                <a:sym typeface="Calibri" panose="020F0502020204030204" charset="0"/>
              </a:rPr>
              <a:t>具体研究方法</a:t>
            </a:r>
          </a:p>
        </p:txBody>
      </p:sp>
      <p:sp>
        <p:nvSpPr>
          <p:cNvPr id="3" name="文本框 2"/>
          <p:cNvSpPr txBox="1"/>
          <p:nvPr/>
        </p:nvSpPr>
        <p:spPr>
          <a:xfrm>
            <a:off x="4495165" y="1903095"/>
            <a:ext cx="3048000" cy="914400"/>
          </a:xfrm>
          <a:prstGeom prst="rect">
            <a:avLst/>
          </a:prstGeom>
          <a:noFill/>
        </p:spPr>
        <p:txBody>
          <a:bodyPr wrap="square" rtlCol="0">
            <a:noAutofit/>
          </a:bodyPr>
          <a:lstStyle/>
          <a:p>
            <a:pPr algn="l">
              <a:lnSpc>
                <a:spcPct val="130000"/>
              </a:lnSpc>
            </a:pPr>
            <a:endParaRPr lang="en-US" altLang="zh-CN" sz="1600" dirty="0">
              <a:latin typeface="Arial" panose="020B0604020202020204" pitchFamily="34" charset="0"/>
              <a:ea typeface="微软雅黑" panose="020B0503020204020204" charset="-122"/>
            </a:endParaRPr>
          </a:p>
        </p:txBody>
      </p:sp>
      <p:sp>
        <p:nvSpPr>
          <p:cNvPr id="4" name="文本框 3"/>
          <p:cNvSpPr txBox="1"/>
          <p:nvPr/>
        </p:nvSpPr>
        <p:spPr>
          <a:xfrm>
            <a:off x="4104640" y="1828800"/>
            <a:ext cx="4748530" cy="6977380"/>
          </a:xfrm>
          <a:prstGeom prst="rect">
            <a:avLst/>
          </a:prstGeom>
          <a:noFill/>
        </p:spPr>
        <p:txBody>
          <a:bodyPr wrap="square" rtlCol="0">
            <a:noAutofit/>
          </a:bodyPr>
          <a:lstStyle/>
          <a:p>
            <a:pPr algn="l">
              <a:lnSpc>
                <a:spcPct val="130000"/>
              </a:lnSpc>
            </a:pPr>
            <a:r>
              <a:rPr lang="en-US" altLang="zh-CN" sz="1600" dirty="0">
                <a:latin typeface="Arial" panose="020B0604020202020204" pitchFamily="34" charset="0"/>
                <a:ea typeface="微软雅黑" panose="020B0503020204020204" charset="-122"/>
              </a:rPr>
              <a:t>1.</a:t>
            </a:r>
            <a:r>
              <a:rPr lang="zh-CN" altLang="en-US" sz="1600" dirty="0">
                <a:latin typeface="Arial" panose="020B0604020202020204" pitchFamily="34" charset="0"/>
                <a:ea typeface="微软雅黑" panose="020B0503020204020204" charset="-122"/>
              </a:rPr>
              <a:t>利用</a:t>
            </a:r>
            <a:r>
              <a:rPr lang="en-US" altLang="zh-CN" sz="1600" dirty="0">
                <a:latin typeface="Arial" panose="020B0604020202020204" pitchFamily="34" charset="0"/>
                <a:ea typeface="微软雅黑" panose="020B0503020204020204" charset="-122"/>
              </a:rPr>
              <a:t>BLAST </a:t>
            </a:r>
            <a:r>
              <a:rPr lang="zh-CN" altLang="en-US" sz="1600" dirty="0">
                <a:latin typeface="Arial" panose="020B0604020202020204" pitchFamily="34" charset="0"/>
                <a:ea typeface="微软雅黑" panose="020B0503020204020204" charset="-122"/>
              </a:rPr>
              <a:t>进行序列比对和同源序列搜索，</a:t>
            </a:r>
            <a:r>
              <a:rPr lang="zh-CN" altLang="en-US" sz="1600" dirty="0">
                <a:ea typeface="微软雅黑" panose="020B0503020204020204" charset="-122"/>
                <a:sym typeface="+mn-ea"/>
              </a:rPr>
              <a:t>与拟南芥</a:t>
            </a:r>
            <a:r>
              <a:rPr lang="en-US" altLang="zh-CN" sz="1600" dirty="0">
                <a:ea typeface="微软雅黑" panose="020B0503020204020204" charset="-122"/>
                <a:sym typeface="+mn-ea"/>
              </a:rPr>
              <a:t>dof'</a:t>
            </a:r>
            <a:r>
              <a:rPr lang="zh-CN" altLang="en-US" sz="1600" dirty="0">
                <a:ea typeface="微软雅黑" panose="020B0503020204020204" charset="-122"/>
                <a:sym typeface="+mn-ea"/>
              </a:rPr>
              <a:t>家族进行进化树构建</a:t>
            </a:r>
            <a:endParaRPr lang="zh-CN" altLang="en-US" sz="1600" dirty="0">
              <a:latin typeface="Arial" panose="020B0604020202020204" pitchFamily="34" charset="0"/>
              <a:ea typeface="微软雅黑" panose="020B0503020204020204" charset="-122"/>
            </a:endParaRPr>
          </a:p>
          <a:p>
            <a:pPr algn="l">
              <a:lnSpc>
                <a:spcPct val="130000"/>
              </a:lnSpc>
            </a:pPr>
            <a:r>
              <a:rPr lang="en-US" altLang="zh-CN" sz="1600" dirty="0">
                <a:latin typeface="Arial" panose="020B0604020202020204" pitchFamily="34" charset="0"/>
                <a:ea typeface="微软雅黑" panose="020B0503020204020204" charset="-122"/>
              </a:rPr>
              <a:t>2.</a:t>
            </a:r>
            <a:r>
              <a:rPr lang="zh-CN" altLang="en-US" sz="1600" dirty="0">
                <a:latin typeface="Arial" panose="020B0604020202020204" pitchFamily="34" charset="0"/>
                <a:ea typeface="微软雅黑" panose="020B0503020204020204" charset="-122"/>
              </a:rPr>
              <a:t>利用</a:t>
            </a:r>
            <a:r>
              <a:rPr lang="en-US" altLang="zh-CN" sz="1600" dirty="0">
                <a:latin typeface="Arial" panose="020B0604020202020204" pitchFamily="34" charset="0"/>
                <a:ea typeface="微软雅黑" panose="020B0503020204020204" charset="-122"/>
              </a:rPr>
              <a:t>ProtParam </a:t>
            </a:r>
            <a:r>
              <a:rPr lang="zh-CN" altLang="en-US" sz="1600" dirty="0">
                <a:latin typeface="Arial" panose="020B0604020202020204" pitchFamily="34" charset="0"/>
                <a:ea typeface="微软雅黑" panose="020B0503020204020204" charset="-122"/>
              </a:rPr>
              <a:t>分析蛋白质的物理和化学性质</a:t>
            </a:r>
          </a:p>
          <a:p>
            <a:pPr algn="l">
              <a:lnSpc>
                <a:spcPct val="130000"/>
              </a:lnSpc>
            </a:pPr>
            <a:r>
              <a:rPr lang="en-US" altLang="zh-CN" sz="1600" dirty="0">
                <a:latin typeface="Arial" panose="020B0604020202020204" pitchFamily="34" charset="0"/>
                <a:ea typeface="微软雅黑" panose="020B0503020204020204" charset="-122"/>
              </a:rPr>
              <a:t>3.</a:t>
            </a:r>
            <a:r>
              <a:rPr lang="zh-CN" altLang="en-US" sz="1600" dirty="0">
                <a:latin typeface="Arial" panose="020B0604020202020204" pitchFamily="34" charset="0"/>
                <a:ea typeface="微软雅黑" panose="020B0503020204020204" charset="-122"/>
              </a:rPr>
              <a:t>利用</a:t>
            </a:r>
            <a:r>
              <a:rPr lang="en-US" altLang="zh-CN" sz="1600" dirty="0">
                <a:latin typeface="Arial" panose="020B0604020202020204" pitchFamily="34" charset="0"/>
                <a:ea typeface="微软雅黑" panose="020B0503020204020204" charset="-122"/>
              </a:rPr>
              <a:t>ProtScale </a:t>
            </a:r>
            <a:r>
              <a:rPr lang="zh-CN" altLang="en-US" sz="1600" dirty="0">
                <a:latin typeface="Arial" panose="020B0604020202020204" pitchFamily="34" charset="0"/>
                <a:ea typeface="微软雅黑" panose="020B0503020204020204" charset="-122"/>
              </a:rPr>
              <a:t>分析蛋白质的亲水性和疏水性</a:t>
            </a:r>
          </a:p>
          <a:p>
            <a:pPr algn="l">
              <a:lnSpc>
                <a:spcPct val="130000"/>
              </a:lnSpc>
            </a:pPr>
            <a:r>
              <a:rPr lang="en-US" altLang="zh-CN" sz="1600" dirty="0">
                <a:latin typeface="Arial" panose="020B0604020202020204" pitchFamily="34" charset="0"/>
                <a:ea typeface="微软雅黑" panose="020B0503020204020204" charset="-122"/>
              </a:rPr>
              <a:t>4.</a:t>
            </a:r>
            <a:r>
              <a:rPr lang="zh-CN" altLang="en-US" sz="1600" dirty="0">
                <a:latin typeface="Arial" panose="020B0604020202020204" pitchFamily="34" charset="0"/>
                <a:ea typeface="微软雅黑" panose="020B0503020204020204" charset="-122"/>
              </a:rPr>
              <a:t>利用</a:t>
            </a:r>
            <a:r>
              <a:rPr lang="en-US" altLang="zh-CN" sz="1600" dirty="0">
                <a:latin typeface="Arial" panose="020B0604020202020204" pitchFamily="34" charset="0"/>
                <a:ea typeface="微软雅黑" panose="020B0503020204020204" charset="-122"/>
              </a:rPr>
              <a:t>TMHMM Server v.2.0 </a:t>
            </a:r>
            <a:r>
              <a:rPr lang="zh-CN" altLang="en-US" sz="1600" dirty="0">
                <a:latin typeface="Arial" panose="020B0604020202020204" pitchFamily="34" charset="0"/>
                <a:ea typeface="微软雅黑" panose="020B0503020204020204" charset="-122"/>
              </a:rPr>
              <a:t>解析蛋白跨膜区域</a:t>
            </a:r>
          </a:p>
          <a:p>
            <a:pPr algn="l">
              <a:lnSpc>
                <a:spcPct val="130000"/>
              </a:lnSpc>
            </a:pPr>
            <a:r>
              <a:rPr lang="en-US" altLang="zh-CN" sz="1600" dirty="0">
                <a:latin typeface="Arial" panose="020B0604020202020204" pitchFamily="34" charset="0"/>
                <a:ea typeface="微软雅黑" panose="020B0503020204020204" charset="-122"/>
              </a:rPr>
              <a:t>5.</a:t>
            </a:r>
            <a:r>
              <a:rPr lang="zh-CN" altLang="en-US" sz="1600" dirty="0">
                <a:latin typeface="Arial" panose="020B0604020202020204" pitchFamily="34" charset="0"/>
                <a:ea typeface="微软雅黑" panose="020B0503020204020204" charset="-122"/>
              </a:rPr>
              <a:t>利用</a:t>
            </a:r>
            <a:r>
              <a:rPr lang="en-US" altLang="zh-CN" sz="1600" dirty="0">
                <a:latin typeface="Arial" panose="020B0604020202020204" pitchFamily="34" charset="0"/>
                <a:ea typeface="微软雅黑" panose="020B0503020204020204" charset="-122"/>
              </a:rPr>
              <a:t>SignalP3.0 Server</a:t>
            </a:r>
            <a:r>
              <a:rPr lang="zh-CN" altLang="en-US" sz="1600" dirty="0">
                <a:latin typeface="Arial" panose="020B0604020202020204" pitchFamily="34" charset="0"/>
                <a:ea typeface="微软雅黑" panose="020B0503020204020204" charset="-122"/>
              </a:rPr>
              <a:t>分析蛋白质信号肽</a:t>
            </a:r>
          </a:p>
          <a:p>
            <a:pPr algn="l">
              <a:lnSpc>
                <a:spcPct val="130000"/>
              </a:lnSpc>
            </a:pPr>
            <a:r>
              <a:rPr lang="en-US" altLang="zh-CN" sz="1600" dirty="0">
                <a:latin typeface="Arial" panose="020B0604020202020204" pitchFamily="34" charset="0"/>
                <a:ea typeface="微软雅黑" panose="020B0503020204020204" charset="-122"/>
              </a:rPr>
              <a:t>6.</a:t>
            </a:r>
            <a:r>
              <a:rPr lang="zh-CN" altLang="en-US" sz="1600" dirty="0">
                <a:latin typeface="Arial" panose="020B0604020202020204" pitchFamily="34" charset="0"/>
                <a:ea typeface="微软雅黑" panose="020B0503020204020204" charset="-122"/>
              </a:rPr>
              <a:t>利用</a:t>
            </a:r>
            <a:r>
              <a:rPr lang="en-US" altLang="zh-CN" sz="1600" dirty="0">
                <a:latin typeface="Arial" panose="020B0604020202020204" pitchFamily="34" charset="0"/>
                <a:ea typeface="微软雅黑" panose="020B0503020204020204" charset="-122"/>
              </a:rPr>
              <a:t>WoLF PSORT</a:t>
            </a:r>
            <a:r>
              <a:rPr lang="zh-CN" altLang="en-US" sz="1600" dirty="0">
                <a:latin typeface="Arial" panose="020B0604020202020204" pitchFamily="34" charset="0"/>
                <a:ea typeface="微软雅黑" panose="020B0503020204020204" charset="-122"/>
              </a:rPr>
              <a:t>分析蛋白质的亚细胞定位方式</a:t>
            </a:r>
          </a:p>
          <a:p>
            <a:pPr algn="l">
              <a:lnSpc>
                <a:spcPct val="130000"/>
              </a:lnSpc>
            </a:pPr>
            <a:r>
              <a:rPr lang="en-US" altLang="zh-CN" sz="1600" dirty="0">
                <a:latin typeface="Arial" panose="020B0604020202020204" pitchFamily="34" charset="0"/>
                <a:ea typeface="微软雅黑" panose="020B0503020204020204" charset="-122"/>
              </a:rPr>
              <a:t>7.</a:t>
            </a:r>
            <a:r>
              <a:rPr lang="zh-CN" altLang="en-US" sz="1600" dirty="0">
                <a:latin typeface="Arial" panose="020B0604020202020204" pitchFamily="34" charset="0"/>
                <a:ea typeface="微软雅黑" panose="020B0503020204020204" charset="-122"/>
              </a:rPr>
              <a:t>利用</a:t>
            </a:r>
            <a:r>
              <a:rPr lang="en-US" altLang="zh-CN" sz="1600" dirty="0">
                <a:latin typeface="Arial" panose="020B0604020202020204" pitchFamily="34" charset="0"/>
                <a:ea typeface="微软雅黑" panose="020B0503020204020204" charset="-122"/>
              </a:rPr>
              <a:t>NCBI </a:t>
            </a:r>
            <a:r>
              <a:rPr lang="zh-CN" altLang="en-US" sz="1600" dirty="0">
                <a:latin typeface="Arial" panose="020B0604020202020204" pitchFamily="34" charset="0"/>
                <a:ea typeface="微软雅黑" panose="020B0503020204020204" charset="-122"/>
              </a:rPr>
              <a:t>分析蛋白质的保守结构域</a:t>
            </a:r>
          </a:p>
          <a:p>
            <a:pPr algn="l">
              <a:lnSpc>
                <a:spcPct val="130000"/>
              </a:lnSpc>
            </a:pPr>
            <a:r>
              <a:rPr lang="en-US" altLang="zh-CN" sz="1600" dirty="0">
                <a:latin typeface="Arial" panose="020B0604020202020204" pitchFamily="34" charset="0"/>
                <a:ea typeface="微软雅黑" panose="020B0503020204020204" charset="-122"/>
              </a:rPr>
              <a:t>8.</a:t>
            </a:r>
            <a:r>
              <a:rPr lang="zh-CN" altLang="en-US" sz="1600" dirty="0">
                <a:latin typeface="Arial" panose="020B0604020202020204" pitchFamily="34" charset="0"/>
                <a:ea typeface="微软雅黑" panose="020B0503020204020204" charset="-122"/>
              </a:rPr>
              <a:t>利用</a:t>
            </a:r>
            <a:r>
              <a:rPr lang="en-US" altLang="zh-CN" sz="1600" dirty="0">
                <a:latin typeface="Arial" panose="020B0604020202020204" pitchFamily="34" charset="0"/>
                <a:ea typeface="微软雅黑" panose="020B0503020204020204" charset="-122"/>
              </a:rPr>
              <a:t>Expasy </a:t>
            </a:r>
            <a:r>
              <a:rPr lang="zh-CN" altLang="en-US" sz="1600" dirty="0">
                <a:latin typeface="Arial" panose="020B0604020202020204" pitchFamily="34" charset="0"/>
                <a:ea typeface="微软雅黑" panose="020B0503020204020204" charset="-122"/>
              </a:rPr>
              <a:t>分析蛋白质的二级结构</a:t>
            </a:r>
          </a:p>
          <a:p>
            <a:pPr algn="l">
              <a:lnSpc>
                <a:spcPct val="130000"/>
              </a:lnSpc>
            </a:pPr>
            <a:r>
              <a:rPr lang="en-US" altLang="zh-CN" sz="1600" dirty="0">
                <a:latin typeface="Arial" panose="020B0604020202020204" pitchFamily="34" charset="0"/>
                <a:ea typeface="微软雅黑" panose="020B0503020204020204" charset="-122"/>
              </a:rPr>
              <a:t>9.</a:t>
            </a:r>
            <a:r>
              <a:rPr lang="zh-CN" altLang="en-US" sz="1600" dirty="0">
                <a:latin typeface="Arial" panose="020B0604020202020204" pitchFamily="34" charset="0"/>
                <a:ea typeface="微软雅黑" panose="020B0503020204020204" charset="-122"/>
              </a:rPr>
              <a:t>利用 </a:t>
            </a:r>
            <a:r>
              <a:rPr lang="en-US" altLang="zh-CN" sz="1600" dirty="0">
                <a:latin typeface="Arial" panose="020B0604020202020204" pitchFamily="34" charset="0"/>
                <a:ea typeface="微软雅黑" panose="020B0503020204020204" charset="-122"/>
              </a:rPr>
              <a:t>SWISS-MODEL </a:t>
            </a:r>
            <a:r>
              <a:rPr lang="zh-CN" altLang="en-US" sz="1600" dirty="0">
                <a:latin typeface="Arial" panose="020B0604020202020204" pitchFamily="34" charset="0"/>
                <a:ea typeface="微软雅黑" panose="020B0503020204020204" charset="-122"/>
              </a:rPr>
              <a:t>分析蛋白质的三维结构</a:t>
            </a:r>
          </a:p>
          <a:p>
            <a:pPr algn="l">
              <a:lnSpc>
                <a:spcPct val="130000"/>
              </a:lnSpc>
            </a:pPr>
            <a:r>
              <a:rPr lang="en-US" altLang="zh-CN" sz="1600" dirty="0">
                <a:latin typeface="Arial" panose="020B0604020202020204" pitchFamily="34" charset="0"/>
                <a:ea typeface="微软雅黑" panose="020B0503020204020204" charset="-122"/>
              </a:rPr>
              <a:t>10.</a:t>
            </a:r>
            <a:r>
              <a:rPr lang="zh-CN" altLang="en-US" sz="1600" dirty="0">
                <a:latin typeface="Arial" panose="020B0604020202020204" pitchFamily="34" charset="0"/>
                <a:ea typeface="微软雅黑" panose="020B0503020204020204" charset="-122"/>
              </a:rPr>
              <a:t>利用</a:t>
            </a:r>
            <a:r>
              <a:rPr lang="en-US" altLang="zh-CN" sz="1600" dirty="0">
                <a:latin typeface="Arial" panose="020B0604020202020204" pitchFamily="34" charset="0"/>
                <a:ea typeface="微软雅黑" panose="020B0503020204020204" charset="-122"/>
              </a:rPr>
              <a:t>MAGA 7.0</a:t>
            </a:r>
            <a:r>
              <a:rPr lang="zh-CN" altLang="en-US" sz="1600" dirty="0">
                <a:latin typeface="Arial" panose="020B0604020202020204" pitchFamily="34" charset="0"/>
                <a:ea typeface="微软雅黑" panose="020B0503020204020204" charset="-122"/>
              </a:rPr>
              <a:t>中的邻接法对具有高相似度的氨基酸序列进行系统进化树构建</a:t>
            </a:r>
          </a:p>
        </p:txBody>
      </p:sp>
      <p:grpSp>
        <p:nvGrpSpPr>
          <p:cNvPr id="5" name="组合 4"/>
          <p:cNvGrpSpPr/>
          <p:nvPr/>
        </p:nvGrpSpPr>
        <p:grpSpPr>
          <a:xfrm>
            <a:off x="5208905" y="34925"/>
            <a:ext cx="3829685" cy="762071"/>
            <a:chOff x="3869685" y="487965"/>
            <a:chExt cx="5546211" cy="1364026"/>
          </a:xfrm>
        </p:grpSpPr>
        <p:grpSp>
          <p:nvGrpSpPr>
            <p:cNvPr id="43" name="组合 42"/>
            <p:cNvGrpSpPr/>
            <p:nvPr/>
          </p:nvGrpSpPr>
          <p:grpSpPr>
            <a:xfrm>
              <a:off x="3869685" y="487965"/>
              <a:ext cx="5546211" cy="1272119"/>
              <a:chOff x="6063406" y="1596380"/>
              <a:chExt cx="7135551" cy="1636665"/>
            </a:xfrm>
          </p:grpSpPr>
          <p:pic>
            <p:nvPicPr>
              <p:cNvPr id="44" name="图片 4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63406" y="1596380"/>
                <a:ext cx="1636661" cy="1636665"/>
              </a:xfrm>
              <a:prstGeom prst="rect">
                <a:avLst/>
              </a:prstGeom>
            </p:spPr>
          </p:pic>
          <p:pic>
            <p:nvPicPr>
              <p:cNvPr id="45" name="图片 44"/>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7593475" y="1615726"/>
                <a:ext cx="5605482" cy="1159757"/>
              </a:xfrm>
              <a:prstGeom prst="rect">
                <a:avLst/>
              </a:prstGeom>
            </p:spPr>
          </p:pic>
        </p:grpSp>
        <p:sp>
          <p:nvSpPr>
            <p:cNvPr id="46" name="矩形 45"/>
            <p:cNvSpPr/>
            <p:nvPr>
              <p:custDataLst>
                <p:tags r:id="rId1"/>
              </p:custDataLst>
            </p:nvPr>
          </p:nvSpPr>
          <p:spPr>
            <a:xfrm>
              <a:off x="5206006" y="1399631"/>
              <a:ext cx="4162723" cy="452360"/>
            </a:xfrm>
            <a:prstGeom prst="rect">
              <a:avLst/>
            </a:prstGeom>
          </p:spPr>
          <p:txBody>
            <a:bodyPr wrap="square">
              <a:spAutoFit/>
            </a:bodyPr>
            <a:lstStyle/>
            <a:p>
              <a:pPr lvl="0" algn="dist" fontAlgn="auto">
                <a:defRPr/>
              </a:pPr>
              <a:r>
                <a:rPr lang="en-US" altLang="zh-CN" sz="1050" b="1" dirty="0">
                  <a:solidFill>
                    <a:prstClr val="black"/>
                  </a:solidFill>
                  <a:latin typeface="Calibri" panose="020F0502020204030204"/>
                  <a:ea typeface="宋体" panose="02010600030101010101" pitchFamily="2" charset="-122"/>
                </a:rPr>
                <a:t>CHINESE ACADEMY OF AGRICULTURAL SCIENCES</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梯形 34"/>
          <p:cNvSpPr/>
          <p:nvPr/>
        </p:nvSpPr>
        <p:spPr>
          <a:xfrm rot="16200000">
            <a:off x="5584649" y="518762"/>
            <a:ext cx="1718803" cy="5399903"/>
          </a:xfrm>
          <a:prstGeom prst="trapezoid">
            <a:avLst>
              <a:gd name="adj" fmla="val 16935"/>
            </a:avLst>
          </a:prstGeom>
          <a:solidFill>
            <a:srgbClr val="0058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825"/>
              </a:solidFill>
              <a:effectLst/>
              <a:uLnTx/>
              <a:uFillTx/>
              <a:latin typeface="Arial" panose="020B0604020202020204"/>
              <a:ea typeface="微软雅黑" panose="020B0503020204020204" charset="-122"/>
              <a:cs typeface="+mn-cs"/>
            </a:endParaRPr>
          </a:p>
        </p:txBody>
      </p:sp>
      <p:sp>
        <p:nvSpPr>
          <p:cNvPr id="37" name="梯形 36"/>
          <p:cNvSpPr/>
          <p:nvPr/>
        </p:nvSpPr>
        <p:spPr>
          <a:xfrm rot="5400000">
            <a:off x="998730" y="1334853"/>
            <a:ext cx="1758050" cy="3755509"/>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27" name="文本框 2"/>
          <p:cNvSpPr txBox="1"/>
          <p:nvPr/>
        </p:nvSpPr>
        <p:spPr>
          <a:xfrm>
            <a:off x="2796809" y="2774374"/>
            <a:ext cx="864870" cy="899160"/>
          </a:xfrm>
          <a:prstGeom prst="rect">
            <a:avLst/>
          </a:prstGeom>
          <a:noFill/>
        </p:spPr>
        <p:txBody>
          <a:bodyPr wrap="none" lIns="68580" tIns="34290" rIns="68580" bIns="34290"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Part</a:t>
            </a:r>
            <a:r>
              <a:rPr kumimoji="0" lang="en-US" altLang="zh-CN"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4</a:t>
            </a:r>
            <a:endParaRPr kumimoji="0" lang="zh-CN" altLang="en-US" sz="5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29" name="矩形 28"/>
          <p:cNvSpPr/>
          <p:nvPr/>
        </p:nvSpPr>
        <p:spPr>
          <a:xfrm>
            <a:off x="4229099" y="2876554"/>
            <a:ext cx="3337560" cy="622300"/>
          </a:xfrm>
          <a:prstGeom prst="rect">
            <a:avLst/>
          </a:prstGeom>
        </p:spPr>
        <p:txBody>
          <a:bodyPr wrap="none" lIns="68580" tIns="34290" rIns="68580" bIns="3429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实验结果与分析</a:t>
            </a:r>
          </a:p>
        </p:txBody>
      </p:sp>
      <p:grpSp>
        <p:nvGrpSpPr>
          <p:cNvPr id="15" name="组合 14"/>
          <p:cNvGrpSpPr/>
          <p:nvPr/>
        </p:nvGrpSpPr>
        <p:grpSpPr>
          <a:xfrm>
            <a:off x="348576" y="1900970"/>
            <a:ext cx="2327114" cy="2327114"/>
            <a:chOff x="464768" y="1391626"/>
            <a:chExt cx="3102819" cy="3102819"/>
          </a:xfrm>
        </p:grpSpPr>
        <p:sp>
          <p:nvSpPr>
            <p:cNvPr id="16" name="椭圆 15"/>
            <p:cNvSpPr/>
            <p:nvPr/>
          </p:nvSpPr>
          <p:spPr>
            <a:xfrm>
              <a:off x="464768" y="1391626"/>
              <a:ext cx="3102819" cy="3102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00" y="1435558"/>
              <a:ext cx="3014957" cy="301495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148.2024462468582,&quot;width&quot;:5549.647218872657}"/>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3F3F3F"/>
      </a:dk2>
      <a:lt2>
        <a:srgbClr val="E3DED1"/>
      </a:lt2>
      <a:accent1>
        <a:srgbClr val="005825"/>
      </a:accent1>
      <a:accent2>
        <a:srgbClr val="7F7F7F"/>
      </a:accent2>
      <a:accent3>
        <a:srgbClr val="414456"/>
      </a:accent3>
      <a:accent4>
        <a:srgbClr val="444455"/>
      </a:accent4>
      <a:accent5>
        <a:srgbClr val="444455"/>
      </a:accent5>
      <a:accent6>
        <a:srgbClr val="7F7F7F"/>
      </a:accent6>
      <a:hlink>
        <a:srgbClr val="002060"/>
      </a:hlink>
      <a:folHlink>
        <a:srgbClr val="B26B02"/>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oAutofit/>
      </a:bodyPr>
      <a:lstStyle>
        <a:defPPr algn="l">
          <a:lnSpc>
            <a:spcPct val="130000"/>
          </a:lnSpc>
          <a:defRPr lang="en-US" altLang="zh-CN" sz="1600" dirty="0" smtClean="0">
            <a:latin typeface="Arial" panose="020B0604020202020204" pitchFamily="34" charset="0"/>
            <a:ea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2430</Words>
  <Application>Microsoft Office PowerPoint</Application>
  <PresentationFormat>全屏显示(4:3)</PresentationFormat>
  <Paragraphs>107</Paragraphs>
  <Slides>25</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quote-cjk-patch</vt:lpstr>
      <vt:lpstr>华文新魏</vt:lpstr>
      <vt:lpstr>楷体</vt:lpstr>
      <vt:lpstr>宋体</vt:lpstr>
      <vt:lpstr>微软雅黑</vt:lpstr>
      <vt:lpstr>幼圆</vt:lpstr>
      <vt:lpstr>Arial</vt:lpstr>
      <vt:lpstr>Arial Black</vt:lpstr>
      <vt:lpstr>Calibri</vt:lpstr>
      <vt:lpstr>Times New Roman</vt:lpstr>
      <vt:lpstr>Wingdings 2</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Hong</cp:lastModifiedBy>
  <cp:revision>8</cp:revision>
  <dcterms:created xsi:type="dcterms:W3CDTF">2026-05-14T08:21:00Z</dcterms:created>
  <dcterms:modified xsi:type="dcterms:W3CDTF">2026-05-17T01:46:55Z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2452A750AD5147C1A21E251811565A3B_12</vt:lpwstr>
  </property>
</Properties>
</file>