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486" r:id="rId2"/>
    <p:sldId id="487" r:id="rId3"/>
    <p:sldId id="488" r:id="rId4"/>
    <p:sldId id="489" r:id="rId5"/>
    <p:sldId id="490" r:id="rId6"/>
    <p:sldId id="495" r:id="rId7"/>
    <p:sldId id="494" r:id="rId8"/>
    <p:sldId id="498" r:id="rId9"/>
    <p:sldId id="532" r:id="rId10"/>
    <p:sldId id="525" r:id="rId11"/>
    <p:sldId id="526" r:id="rId12"/>
    <p:sldId id="502" r:id="rId13"/>
    <p:sldId id="527" r:id="rId14"/>
    <p:sldId id="528" r:id="rId15"/>
    <p:sldId id="529" r:id="rId16"/>
    <p:sldId id="533" r:id="rId17"/>
    <p:sldId id="530" r:id="rId18"/>
    <p:sldId id="531" r:id="rId19"/>
    <p:sldId id="508" r:id="rId20"/>
    <p:sldId id="509" r:id="rId21"/>
    <p:sldId id="510" r:id="rId22"/>
    <p:sldId id="511" r:id="rId23"/>
    <p:sldId id="513" r:id="rId24"/>
    <p:sldId id="515" r:id="rId25"/>
    <p:sldId id="523" r:id="rId26"/>
    <p:sldId id="520" r:id="rId27"/>
    <p:sldId id="521"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snapToGrid="0">
      <p:cViewPr varScale="1">
        <p:scale>
          <a:sx n="89" d="100"/>
          <a:sy n="89" d="100"/>
        </p:scale>
        <p:origin x="13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52BC7-C473-4E58-A560-CEDD51E5A4DA}" type="datetimeFigureOut">
              <a:rPr lang="zh-CN" altLang="en-US" smtClean="0"/>
              <a:t>2026/5/17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B0594-ECAC-46D7-9C30-20D8D22A44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10849147" y="6382534"/>
            <a:ext cx="1093711" cy="369332"/>
          </a:xfrm>
          <a:prstGeom prst="rect">
            <a:avLst/>
          </a:prstGeom>
        </p:spPr>
        <p:txBody>
          <a:bodyPr lIns="91440" tIns="45720" rIns="91440" bIns="45720"/>
          <a:lstStyle/>
          <a:p>
            <a:pPr algn="ct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a:solidFill>
                  <a:schemeClr val="tx1">
                    <a:lumMod val="65000"/>
                    <a:lumOff val="35000"/>
                  </a:schemeClr>
                </a:solidFill>
              </a:rPr>
              <a:t>‹#›</a:t>
            </a:fld>
            <a:r>
              <a:rPr lang="zh-CN" altLang="en-US" sz="1600" dirty="0">
                <a:solidFill>
                  <a:schemeClr val="tx1">
                    <a:lumMod val="65000"/>
                    <a:lumOff val="35000"/>
                  </a:schemeClr>
                </a:solidFill>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页</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矩形 2"/>
          <p:cNvSpPr/>
          <p:nvPr userDrawn="1"/>
        </p:nvSpPr>
        <p:spPr>
          <a:xfrm>
            <a:off x="10330283" y="6529705"/>
            <a:ext cx="1033515" cy="296876"/>
          </a:xfrm>
          <a:prstGeom prst="rect">
            <a:avLst/>
          </a:prstGeom>
        </p:spPr>
        <p:txBody>
          <a:bodyPr wrap="square">
            <a:spAutoFit/>
          </a:bodyPr>
          <a:lstStyle/>
          <a:p>
            <a:pPr defTabSz="12192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p>
          <a:p>
            <a:pPr defTabSz="12192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素材下载：</a:t>
            </a:r>
            <a:r>
              <a:rPr lang="en-US" altLang="zh-CN" sz="135" dirty="0">
                <a:solidFill>
                  <a:prstClr val="white"/>
                </a:solidFill>
                <a:latin typeface="Calibri" panose="020F0502020204030204"/>
                <a:ea typeface="宋体" panose="02010600030101010101" pitchFamily="2" charset="-122"/>
              </a:rPr>
              <a:t>www.1ppt.com/sucai/</a:t>
            </a:r>
          </a:p>
          <a:p>
            <a:pPr defTabSz="12192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图表下载：</a:t>
            </a:r>
            <a:r>
              <a:rPr lang="en-US" altLang="zh-CN" sz="135" dirty="0">
                <a:solidFill>
                  <a:prstClr val="white"/>
                </a:solidFill>
                <a:latin typeface="Calibri" panose="020F0502020204030204"/>
                <a:ea typeface="宋体" panose="02010600030101010101" pitchFamily="2" charset="-122"/>
              </a:rPr>
              <a:t>www.1ppt.com/tubiao/      </a:t>
            </a:r>
          </a:p>
          <a:p>
            <a:pPr defTabSz="1219200"/>
            <a:r>
              <a:rPr lang="zh-CN" altLang="en-US" sz="135" dirty="0">
                <a:solidFill>
                  <a:prstClr val="white"/>
                </a:solidFill>
                <a:latin typeface="Calibri" panose="020F0502020204030204"/>
                <a:ea typeface="宋体" panose="02010600030101010101" pitchFamily="2" charset="-122"/>
              </a:rPr>
              <a:t>优秀</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p>
          <a:p>
            <a:pPr defTabSz="1219200"/>
            <a:r>
              <a:rPr lang="en-US" altLang="zh-CN" sz="135" dirty="0">
                <a:solidFill>
                  <a:prstClr val="white"/>
                </a:solidFill>
                <a:latin typeface="Calibri" panose="020F0502020204030204"/>
                <a:ea typeface="宋体" panose="02010600030101010101" pitchFamily="2" charset="-122"/>
              </a:rPr>
              <a:t>Word</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www.1ppt.com/word/              Excel</a:t>
            </a:r>
            <a:r>
              <a:rPr lang="zh-CN" altLang="en-US" sz="135" dirty="0">
                <a:solidFill>
                  <a:prstClr val="white"/>
                </a:solidFill>
                <a:latin typeface="Calibri" panose="020F0502020204030204"/>
                <a:ea typeface="宋体" panose="02010600030101010101" pitchFamily="2" charset="-122"/>
              </a:rPr>
              <a:t>教程：</a:t>
            </a:r>
            <a:r>
              <a:rPr lang="en-US" altLang="zh-CN" sz="135" dirty="0">
                <a:solidFill>
                  <a:prstClr val="white"/>
                </a:solidFill>
                <a:latin typeface="Calibri" panose="020F0502020204030204"/>
                <a:ea typeface="宋体" panose="02010600030101010101" pitchFamily="2" charset="-122"/>
              </a:rPr>
              <a:t>www.1ppt.com/excel/  </a:t>
            </a:r>
          </a:p>
          <a:p>
            <a:pPr defTabSz="1219200"/>
            <a:r>
              <a:rPr lang="zh-CN" altLang="en-US" sz="135" dirty="0">
                <a:solidFill>
                  <a:prstClr val="white"/>
                </a:solidFill>
                <a:latin typeface="Calibri" panose="020F0502020204030204"/>
                <a:ea typeface="宋体" panose="02010600030101010101" pitchFamily="2" charset="-122"/>
              </a:rPr>
              <a:t>资料下载：</a:t>
            </a:r>
            <a:r>
              <a:rPr lang="en-US" altLang="zh-CN" sz="135" dirty="0">
                <a:solidFill>
                  <a:prstClr val="white"/>
                </a:solidFill>
                <a:latin typeface="Calibri" panose="020F0502020204030204"/>
                <a:ea typeface="宋体" panose="02010600030101010101" pitchFamily="2" charset="-122"/>
              </a:rPr>
              <a:t>www.1ppt.com/ziliao/                PPT</a:t>
            </a:r>
            <a:r>
              <a:rPr lang="zh-CN" altLang="en-US" sz="135" dirty="0">
                <a:solidFill>
                  <a:prstClr val="white"/>
                </a:solidFill>
                <a:latin typeface="Calibri" panose="020F0502020204030204"/>
                <a:ea typeface="宋体" panose="02010600030101010101" pitchFamily="2" charset="-122"/>
              </a:rPr>
              <a:t>课件下载：</a:t>
            </a:r>
            <a:r>
              <a:rPr lang="en-US" altLang="zh-CN" sz="135" dirty="0">
                <a:solidFill>
                  <a:prstClr val="white"/>
                </a:solidFill>
                <a:latin typeface="Calibri" panose="020F0502020204030204"/>
                <a:ea typeface="宋体" panose="02010600030101010101" pitchFamily="2" charset="-122"/>
              </a:rPr>
              <a:t>www.1ppt.com/kejian/ </a:t>
            </a:r>
          </a:p>
          <a:p>
            <a:pPr defTabSz="1219200"/>
            <a:r>
              <a:rPr lang="zh-CN" altLang="en-US" sz="135" dirty="0">
                <a:solidFill>
                  <a:prstClr val="white"/>
                </a:solidFill>
                <a:latin typeface="Calibri" panose="020F0502020204030204"/>
                <a:ea typeface="宋体" panose="02010600030101010101" pitchFamily="2" charset="-122"/>
              </a:rPr>
              <a:t>范文下载：</a:t>
            </a:r>
            <a:r>
              <a:rPr lang="en-US" altLang="zh-CN" sz="135" dirty="0">
                <a:solidFill>
                  <a:prstClr val="white"/>
                </a:solidFill>
                <a:latin typeface="Calibri" panose="020F0502020204030204"/>
                <a:ea typeface="宋体" panose="02010600030101010101" pitchFamily="2" charset="-122"/>
              </a:rPr>
              <a:t>www.1ppt.com/fanwen/             </a:t>
            </a:r>
            <a:r>
              <a:rPr lang="zh-CN" altLang="en-US" sz="135" dirty="0">
                <a:solidFill>
                  <a:prstClr val="white"/>
                </a:solidFill>
                <a:latin typeface="Calibri" panose="020F0502020204030204"/>
                <a:ea typeface="宋体" panose="02010600030101010101" pitchFamily="2" charset="-122"/>
              </a:rPr>
              <a:t>试卷下载：</a:t>
            </a:r>
            <a:r>
              <a:rPr lang="en-US" altLang="zh-CN" sz="135" dirty="0">
                <a:solidFill>
                  <a:prstClr val="white"/>
                </a:solidFill>
                <a:latin typeface="Calibri" panose="020F0502020204030204"/>
                <a:ea typeface="宋体" panose="02010600030101010101" pitchFamily="2" charset="-122"/>
              </a:rPr>
              <a:t>www.1ppt.com/shiti/  </a:t>
            </a:r>
          </a:p>
          <a:p>
            <a:pPr defTabSz="1219200"/>
            <a:r>
              <a:rPr lang="zh-CN" altLang="en-US" sz="135" dirty="0">
                <a:solidFill>
                  <a:prstClr val="white"/>
                </a:solidFill>
                <a:latin typeface="Calibri" panose="020F0502020204030204"/>
                <a:ea typeface="宋体" panose="02010600030101010101" pitchFamily="2" charset="-122"/>
              </a:rPr>
              <a:t>教案下载：</a:t>
            </a:r>
            <a:r>
              <a:rPr lang="en-US" altLang="zh-CN" sz="135" dirty="0">
                <a:solidFill>
                  <a:prstClr val="white"/>
                </a:solidFill>
                <a:latin typeface="Calibri" panose="020F0502020204030204"/>
                <a:ea typeface="宋体" panose="02010600030101010101" pitchFamily="2" charset="-122"/>
              </a:rPr>
              <a:t>www.1ppt.com/jiaoan/        </a:t>
            </a:r>
          </a:p>
          <a:p>
            <a:pPr defTabSz="1219200"/>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p>
          <a:p>
            <a:pPr defTabSz="1219200"/>
            <a:r>
              <a:rPr lang="en-US" altLang="zh-CN" sz="135" dirty="0">
                <a:solidFill>
                  <a:prstClr val="white"/>
                </a:solidFill>
                <a:latin typeface="Calibri" panose="020F0502020204030204"/>
                <a:ea typeface="宋体" panose="02010600030101010101" pitchFamily="2" charset="-122"/>
              </a:rPr>
              <a:t> </a:t>
            </a:r>
            <a:endParaRPr lang="zh-CN" altLang="en-US" sz="135"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6870" indent="-356870"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6870" indent="-35687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slideLayout" Target="../slideLayouts/slideLayout2.xml"/><Relationship Id="rId18" Type="http://schemas.openxmlformats.org/officeDocument/2006/relationships/image" Target="../media/image26.png"/><Relationship Id="rId3" Type="http://schemas.openxmlformats.org/officeDocument/2006/relationships/tags" Target="../tags/tag27.xml"/><Relationship Id="rId21" Type="http://schemas.openxmlformats.org/officeDocument/2006/relationships/image" Target="../media/image29.svg"/><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image" Target="../media/image12.png"/><Relationship Id="rId2" Type="http://schemas.openxmlformats.org/officeDocument/2006/relationships/tags" Target="../tags/tag26.xml"/><Relationship Id="rId16" Type="http://schemas.openxmlformats.org/officeDocument/2006/relationships/image" Target="../media/image11.png"/><Relationship Id="rId20" Type="http://schemas.openxmlformats.org/officeDocument/2006/relationships/image" Target="../media/image28.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image" Target="../media/image32.png"/><Relationship Id="rId5" Type="http://schemas.openxmlformats.org/officeDocument/2006/relationships/tags" Target="../tags/tag29.xml"/><Relationship Id="rId15" Type="http://schemas.openxmlformats.org/officeDocument/2006/relationships/image" Target="../media/image10.png"/><Relationship Id="rId23" Type="http://schemas.openxmlformats.org/officeDocument/2006/relationships/image" Target="../media/image31.svg"/><Relationship Id="rId10" Type="http://schemas.openxmlformats.org/officeDocument/2006/relationships/tags" Target="../tags/tag34.xml"/><Relationship Id="rId19" Type="http://schemas.openxmlformats.org/officeDocument/2006/relationships/image" Target="../media/image27.sv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notesSlide" Target="../notesSlides/notesSlide15.xml"/><Relationship Id="rId22"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12.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1.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10.png"/><Relationship Id="rId5" Type="http://schemas.openxmlformats.org/officeDocument/2006/relationships/tags" Target="../tags/tag41.xml"/><Relationship Id="rId10" Type="http://schemas.openxmlformats.org/officeDocument/2006/relationships/notesSlide" Target="../notesSlides/notesSlide16.xml"/><Relationship Id="rId4" Type="http://schemas.openxmlformats.org/officeDocument/2006/relationships/tags" Target="../tags/tag40.xml"/><Relationship Id="rId9" Type="http://schemas.openxmlformats.org/officeDocument/2006/relationships/slideLayout" Target="../slideLayouts/slideLayout2.xml"/><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8.xml"/><Relationship Id="rId7"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2.png"/><Relationship Id="rId5" Type="http://schemas.openxmlformats.org/officeDocument/2006/relationships/tags" Target="../tags/tag10.xml"/><Relationship Id="rId10" Type="http://schemas.openxmlformats.org/officeDocument/2006/relationships/image" Target="../media/image11.png"/><Relationship Id="rId4" Type="http://schemas.openxmlformats.org/officeDocument/2006/relationships/tags" Target="../tags/tag9.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11.png"/><Relationship Id="rId2" Type="http://schemas.openxmlformats.org/officeDocument/2006/relationships/tags" Target="../tags/tag13.xml"/><Relationship Id="rId16" Type="http://schemas.openxmlformats.org/officeDocument/2006/relationships/image" Target="../media/image10.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notesSlide" Target="../notesSlides/notesSlide7.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115" y="406703"/>
            <a:ext cx="6044593" cy="6044593"/>
          </a:xfrm>
          <a:prstGeom prst="rect">
            <a:avLst/>
          </a:prstGeom>
        </p:spPr>
      </p:pic>
      <p:sp>
        <p:nvSpPr>
          <p:cNvPr id="20" name="TextBox 5"/>
          <p:cNvSpPr txBox="1"/>
          <p:nvPr/>
        </p:nvSpPr>
        <p:spPr>
          <a:xfrm>
            <a:off x="3390108" y="5451278"/>
            <a:ext cx="1845945" cy="378460"/>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1865" b="1" dirty="0">
                <a:solidFill>
                  <a:srgbClr val="005825"/>
                </a:solidFill>
                <a:latin typeface="Times New Roman" panose="02020603050405020304" pitchFamily="18" charset="0"/>
                <a:ea typeface="微软雅黑" panose="020B0503020204020204" pitchFamily="34" charset="-122"/>
                <a:cs typeface="Times New Roman" panose="02020603050405020304" pitchFamily="18" charset="0"/>
              </a:rPr>
              <a:t>Date</a:t>
            </a:r>
            <a:r>
              <a:rPr kumimoji="0" lang="zh-CN" altLang="en-US" sz="1865"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865"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2026.5.17</a:t>
            </a:r>
          </a:p>
        </p:txBody>
      </p:sp>
      <p:sp>
        <p:nvSpPr>
          <p:cNvPr id="22" name="矩形 21"/>
          <p:cNvSpPr/>
          <p:nvPr/>
        </p:nvSpPr>
        <p:spPr>
          <a:xfrm>
            <a:off x="3390108" y="4424227"/>
            <a:ext cx="4210050" cy="954405"/>
          </a:xfrm>
          <a:prstGeom prst="rect">
            <a:avLst/>
          </a:prstGeom>
        </p:spPr>
        <p:txBody>
          <a:bodyPr wrap="none" lIns="91440" tIns="45720" rIns="91440" bIns="45720">
            <a:spAutoFit/>
          </a:bodyPr>
          <a:lstStyle/>
          <a:p>
            <a:pPr marR="0" lvl="0" indent="0" algn="l" defTabSz="457200" rtl="0" fontAlgn="auto">
              <a:lnSpc>
                <a:spcPct val="150000"/>
              </a:lnSpc>
              <a:spcBef>
                <a:spcPts val="0"/>
              </a:spcBef>
              <a:spcAft>
                <a:spcPts val="0"/>
              </a:spcAft>
              <a:buClrTx/>
              <a:buSzTx/>
              <a:buFontTx/>
              <a:buNone/>
              <a:defRPr/>
            </a:pPr>
            <a:r>
              <a:rPr kumimoji="1" lang="en-US" altLang="zh-CN" sz="1865" b="1" dirty="0">
                <a:solidFill>
                  <a:srgbClr val="005825"/>
                </a:solidFill>
                <a:latin typeface="Times New Roman" panose="02020603050405020304" pitchFamily="18" charset="0"/>
                <a:ea typeface="微软雅黑" panose="020B0503020204020204" pitchFamily="34" charset="-122"/>
                <a:cs typeface="Times New Roman" panose="02020603050405020304" pitchFamily="18" charset="0"/>
              </a:rPr>
              <a:t>R</a:t>
            </a:r>
            <a:r>
              <a:rPr kumimoji="1" lang="en-US" altLang="zh-CN" sz="1865" b="1" i="0" u="none" strike="noStrike" kern="1200" cap="none" spc="0" normalizeH="0" baseline="0" noProof="0" dirty="0" err="1">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eporter</a:t>
            </a:r>
            <a:r>
              <a:rPr kumimoji="1" lang="zh-CN" altLang="en-US" sz="1865"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：韩佳凝</a:t>
            </a:r>
          </a:p>
          <a:p>
            <a:pPr marR="0" lvl="0" indent="0" algn="l" defTabSz="457200" rtl="0" fontAlgn="auto">
              <a:lnSpc>
                <a:spcPct val="150000"/>
              </a:lnSpc>
              <a:spcBef>
                <a:spcPts val="0"/>
              </a:spcBef>
              <a:spcAft>
                <a:spcPts val="0"/>
              </a:spcAft>
              <a:buClrTx/>
              <a:buSzTx/>
              <a:buFontTx/>
              <a:buNone/>
              <a:defRPr/>
            </a:pPr>
            <a:r>
              <a:rPr kumimoji="1" lang="en-US" altLang="zh-CN" sz="1865"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Group member:</a:t>
            </a:r>
            <a:r>
              <a:rPr kumimoji="1" lang="zh-CN" altLang="en-US" sz="1865"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韩佳</a:t>
            </a:r>
            <a:r>
              <a:rPr kumimoji="1" lang="zh-CN" altLang="en-US" sz="18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凝、薛媛、赵宏芳</a:t>
            </a:r>
          </a:p>
        </p:txBody>
      </p:sp>
      <p:cxnSp>
        <p:nvCxnSpPr>
          <p:cNvPr id="24" name="直接连接符 23"/>
          <p:cNvCxnSpPr/>
          <p:nvPr/>
        </p:nvCxnSpPr>
        <p:spPr>
          <a:xfrm flipH="1">
            <a:off x="3390108" y="4166691"/>
            <a:ext cx="7550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noEditPoints="1"/>
          </p:cNvSpPr>
          <p:nvPr/>
        </p:nvSpPr>
        <p:spPr bwMode="auto">
          <a:xfrm>
            <a:off x="1" y="1552169"/>
            <a:ext cx="2387969" cy="3826419"/>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rgbClr val="005825"/>
          </a:solidFill>
          <a:ln w="5" cap="flat">
            <a:solidFill>
              <a:srgbClr val="005825"/>
            </a:solidFill>
            <a:prstDash val="solid"/>
            <a:miter lim="800000"/>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 name="Freeform 6"/>
          <p:cNvSpPr>
            <a:spLocks noEditPoints="1"/>
          </p:cNvSpPr>
          <p:nvPr/>
        </p:nvSpPr>
        <p:spPr bwMode="auto">
          <a:xfrm>
            <a:off x="2296560" y="2937549"/>
            <a:ext cx="182819" cy="2259004"/>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rgbClr val="005825"/>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372002" y="940545"/>
            <a:ext cx="5546211" cy="1433636"/>
            <a:chOff x="3869685" y="487965"/>
            <a:chExt cx="5546211" cy="1433636"/>
          </a:xfrm>
        </p:grpSpPr>
        <p:grpSp>
          <p:nvGrpSpPr>
            <p:cNvPr id="17" name="组合 16"/>
            <p:cNvGrpSpPr/>
            <p:nvPr/>
          </p:nvGrpSpPr>
          <p:grpSpPr>
            <a:xfrm>
              <a:off x="3869685" y="487965"/>
              <a:ext cx="5546211" cy="1272119"/>
              <a:chOff x="6063406" y="1596380"/>
              <a:chExt cx="7135551" cy="1636665"/>
            </a:xfrm>
          </p:grpSpPr>
          <p:pic>
            <p:nvPicPr>
              <p:cNvPr id="3" name="图片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 name="图片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521970"/>
            </a:xfrm>
            <a:prstGeom prst="rect">
              <a:avLst/>
            </a:prstGeom>
          </p:spPr>
          <p:txBody>
            <a:bodyPr wrap="square">
              <a:spAutoFit/>
            </a:bodyPr>
            <a:lstStyle/>
            <a:p>
              <a:pPr lvl="0" algn="ctr">
                <a:defRPr/>
              </a:pPr>
              <a:r>
                <a:rPr lang="en-US" altLang="zh-CN" sz="1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6" name="文本框 5"/>
          <p:cNvSpPr txBox="1"/>
          <p:nvPr/>
        </p:nvSpPr>
        <p:spPr>
          <a:xfrm>
            <a:off x="2941955" y="2122170"/>
            <a:ext cx="8519160" cy="1617345"/>
          </a:xfrm>
          <a:prstGeom prst="rect">
            <a:avLst/>
          </a:prstGeom>
          <a:noFill/>
        </p:spPr>
        <p:txBody>
          <a:bodyPr wrap="square" rtlCol="0">
            <a:noAutofit/>
          </a:bodyPr>
          <a:lstStyle/>
          <a:p>
            <a:pPr algn="ctr">
              <a:lnSpc>
                <a:spcPct val="130000"/>
              </a:lnSpc>
            </a:pPr>
            <a:r>
              <a:rPr lang="zh-CN" altLang="en-US" sz="3200" b="1" dirty="0">
                <a:latin typeface="黑体" panose="02010609060101010101" charset="-122"/>
                <a:ea typeface="黑体" panose="02010609060101010101" charset="-122"/>
                <a:cs typeface="黑体" panose="02010609060101010101" charset="-122"/>
              </a:rPr>
              <a:t>草地早熟禾基因的进化保守性</a:t>
            </a:r>
          </a:p>
          <a:p>
            <a:pPr algn="ctr">
              <a:lnSpc>
                <a:spcPct val="130000"/>
              </a:lnSpc>
            </a:pPr>
            <a:r>
              <a:rPr lang="zh-CN" altLang="en-US" sz="3200" b="1" dirty="0">
                <a:latin typeface="黑体" panose="02010609060101010101" charset="-122"/>
                <a:ea typeface="黑体" panose="02010609060101010101" charset="-122"/>
                <a:cs typeface="黑体" panose="02010609060101010101" charset="-122"/>
              </a:rPr>
              <a:t>与抗旱功能的系统解析</a:t>
            </a:r>
          </a:p>
          <a:p>
            <a:pPr algn="ctr">
              <a:lnSpc>
                <a:spcPct val="130000"/>
              </a:lnSpc>
            </a:pPr>
            <a:r>
              <a:rPr lang="en-US" altLang="zh-CN" sz="1600" b="1" dirty="0">
                <a:latin typeface="Times New Roman" panose="02020603050405020304" pitchFamily="18" charset="0"/>
                <a:ea typeface="黑体" panose="02010609060101010101" charset="-122"/>
                <a:cs typeface="Times New Roman" panose="02020603050405020304" pitchFamily="18" charset="0"/>
              </a:rPr>
              <a:t>Systematic analysis of evolutionary conservation and drought resistance function of Poa pratensis genes</a:t>
            </a:r>
            <a:r>
              <a:rPr lang="zh-CN" altLang="en-US" sz="1600" b="1" dirty="0">
                <a:latin typeface="Times New Roman" panose="02020603050405020304" pitchFamily="18" charset="0"/>
                <a:ea typeface="黑体" panose="02010609060101010101" charset="-122"/>
                <a:cs typeface="Times New Roman" panose="02020603050405020304" pitchFamily="18" charset="0"/>
              </a:rPr>
              <a:t>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64993" y="1843123"/>
            <a:ext cx="5586883" cy="4050035"/>
            <a:chOff x="5818000" y="1843122"/>
            <a:chExt cx="5586883" cy="4050035"/>
          </a:xfrm>
        </p:grpSpPr>
        <p:sp>
          <p:nvSpPr>
            <p:cNvPr id="2" name="圆角矩形 1"/>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31"/>
            <p:cNvSpPr txBox="1"/>
            <p:nvPr/>
          </p:nvSpPr>
          <p:spPr>
            <a:xfrm>
              <a:off x="6089669" y="2597848"/>
              <a:ext cx="5053952" cy="2330450"/>
            </a:xfrm>
            <a:prstGeom prst="rect">
              <a:avLst/>
            </a:prstGeom>
            <a:noFill/>
          </p:spPr>
          <p:txBody>
            <a:bodyPr wrap="square" rtlCol="0">
              <a:sp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PpZAT12</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定位于胞核，具有转录激活活性。</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PpZAT12</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基因在转基因水稻中的过表达增强了水稻的抗旱性。</a:t>
              </a:r>
            </a:p>
          </p:txBody>
        </p:sp>
      </p:grpSp>
      <p:sp>
        <p:nvSpPr>
          <p:cNvPr id="47" name="矩形 46"/>
          <p:cNvSpPr>
            <a:spLocks noChangeArrowheads="1"/>
          </p:cNvSpPr>
          <p:nvPr/>
        </p:nvSpPr>
        <p:spPr bwMode="auto">
          <a:xfrm>
            <a:off x="634918" y="237124"/>
            <a:ext cx="197358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PpZAT12</a:t>
            </a:r>
          </a:p>
        </p:txBody>
      </p:sp>
      <p:sp>
        <p:nvSpPr>
          <p:cNvPr id="48"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49" name="组合 48"/>
          <p:cNvGrpSpPr/>
          <p:nvPr/>
        </p:nvGrpSpPr>
        <p:grpSpPr>
          <a:xfrm>
            <a:off x="7765063" y="23712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59" name="图片 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6" name="图片 5"/>
          <p:cNvPicPr>
            <a:picLocks noChangeAspect="1"/>
          </p:cNvPicPr>
          <p:nvPr/>
        </p:nvPicPr>
        <p:blipFill>
          <a:blip r:embed="rId6"/>
          <a:stretch>
            <a:fillRect/>
          </a:stretch>
        </p:blipFill>
        <p:spPr>
          <a:xfrm>
            <a:off x="360045" y="1843405"/>
            <a:ext cx="4968875" cy="3838575"/>
          </a:xfrm>
          <a:prstGeom prst="rect">
            <a:avLst/>
          </a:prstGeom>
        </p:spPr>
      </p:pic>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64993" y="1843123"/>
            <a:ext cx="5586883" cy="4050035"/>
            <a:chOff x="5818000" y="1843122"/>
            <a:chExt cx="5586883" cy="4050035"/>
          </a:xfrm>
        </p:grpSpPr>
        <p:sp>
          <p:nvSpPr>
            <p:cNvPr id="2" name="圆角矩形 1"/>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31"/>
            <p:cNvSpPr txBox="1"/>
            <p:nvPr/>
          </p:nvSpPr>
          <p:spPr>
            <a:xfrm>
              <a:off x="6089669" y="2423223"/>
              <a:ext cx="5053952" cy="2889885"/>
            </a:xfrm>
            <a:prstGeom prst="rect">
              <a:avLst/>
            </a:prstGeom>
            <a:noFill/>
          </p:spPr>
          <p:txBody>
            <a:bodyPr wrap="square" rtlCol="0">
              <a:sp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RT-qPCR</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分析表明，渗透胁迫下</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PpZAT12</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高表达株系中</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OsSAMS2</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和</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OsABAT</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的转录水平高于野生型，提高了植物的抗旱性。</a:t>
              </a:r>
            </a:p>
          </p:txBody>
        </p:sp>
      </p:grpSp>
      <p:sp>
        <p:nvSpPr>
          <p:cNvPr id="47" name="矩形 46"/>
          <p:cNvSpPr>
            <a:spLocks noChangeArrowheads="1"/>
          </p:cNvSpPr>
          <p:nvPr/>
        </p:nvSpPr>
        <p:spPr bwMode="auto">
          <a:xfrm>
            <a:off x="634918" y="237124"/>
            <a:ext cx="2680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mn-cs"/>
                <a:sym typeface="Calibri" panose="020F0502020204030204" pitchFamily="34" charset="0"/>
              </a:rPr>
              <a:t>通路富集分析</a:t>
            </a:r>
          </a:p>
        </p:txBody>
      </p:sp>
      <p:sp>
        <p:nvSpPr>
          <p:cNvPr id="48"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49" name="组合 48"/>
          <p:cNvGrpSpPr/>
          <p:nvPr/>
        </p:nvGrpSpPr>
        <p:grpSpPr>
          <a:xfrm>
            <a:off x="7765063" y="23712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59" name="图片 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3" name="图片 2"/>
          <p:cNvPicPr>
            <a:picLocks noChangeAspect="1"/>
          </p:cNvPicPr>
          <p:nvPr/>
        </p:nvPicPr>
        <p:blipFill>
          <a:blip r:embed="rId6"/>
          <a:stretch>
            <a:fillRect/>
          </a:stretch>
        </p:blipFill>
        <p:spPr>
          <a:xfrm>
            <a:off x="668655" y="1073785"/>
            <a:ext cx="4733925" cy="5038725"/>
          </a:xfrm>
          <a:prstGeom prst="rect">
            <a:avLst/>
          </a:prstGeom>
        </p:spPr>
      </p:pic>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164101" cy="1200329"/>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Part</a:t>
            </a:r>
            <a:r>
              <a:rPr kumimoji="0" lang="en-US" altLang="zh-CN"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3</a:t>
            </a:r>
            <a:endParaRPr kumimoji="0" lang="zh-CN" altLang="en-US"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5631812" y="2692405"/>
            <a:ext cx="6368415" cy="82994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4800" b="1"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PpZAT12</a:t>
            </a:r>
            <a:r>
              <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序列特征分析</a:t>
            </a:r>
          </a:p>
        </p:txBody>
      </p:sp>
      <p:grpSp>
        <p:nvGrpSpPr>
          <p:cNvPr id="15" name="组合 14"/>
          <p:cNvGrpSpPr/>
          <p:nvPr/>
        </p:nvGrpSpPr>
        <p:grpSpPr>
          <a:xfrm>
            <a:off x="464768" y="1391626"/>
            <a:ext cx="3102819" cy="3102819"/>
            <a:chOff x="464768" y="1391626"/>
            <a:chExt cx="3102819" cy="3102819"/>
          </a:xfrm>
        </p:grpSpPr>
        <p:sp>
          <p:nvSpPr>
            <p:cNvPr id="16" name="椭圆 15"/>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64993" y="1843123"/>
            <a:ext cx="5586883" cy="4050035"/>
            <a:chOff x="5818000" y="1843122"/>
            <a:chExt cx="5586883" cy="4050035"/>
          </a:xfrm>
        </p:grpSpPr>
        <p:sp>
          <p:nvSpPr>
            <p:cNvPr id="3" name="圆角矩形 2"/>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6" name="文本框 31"/>
            <p:cNvSpPr txBox="1"/>
            <p:nvPr/>
          </p:nvSpPr>
          <p:spPr>
            <a:xfrm>
              <a:off x="6061205" y="2261587"/>
              <a:ext cx="5082540" cy="3236595"/>
            </a:xfrm>
            <a:prstGeom prst="rect">
              <a:avLst/>
            </a:prstGeom>
            <a:noFill/>
          </p:spPr>
          <p:txBody>
            <a:bodyPr wrap="square" rtlCol="0">
              <a:noAutofit/>
            </a:bodyPr>
            <a:lstStyle/>
            <a:p>
              <a:pPr marL="0" marR="0" lvl="0" indent="457200" algn="l" defTabSz="4572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转录因子要调控基因表达，必须进入细胞核接触 </a:t>
              </a: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DNA。</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核定位的特征，保证了它能直接结合靶基因的调控序列，行使转录激活 / 抑制功能。只有在细胞核内，转录因子才能协同其他蛋白，启动完整的抗旱基因表达程序，调控植物的干旱响应。</a:t>
              </a:r>
            </a:p>
          </p:txBody>
        </p:sp>
      </p:grpSp>
      <p:sp>
        <p:nvSpPr>
          <p:cNvPr id="47" name="矩形 46"/>
          <p:cNvSpPr>
            <a:spLocks noChangeArrowheads="1"/>
          </p:cNvSpPr>
          <p:nvPr/>
        </p:nvSpPr>
        <p:spPr bwMode="auto">
          <a:xfrm>
            <a:off x="635000" y="527685"/>
            <a:ext cx="680974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b="1" noProof="0" dirty="0">
                <a:ln>
                  <a:noFill/>
                </a:ln>
                <a:solidFill>
                  <a:srgbClr val="005825"/>
                </a:solidFill>
                <a:effectLst/>
                <a:uLnTx/>
                <a:uFillTx/>
                <a:latin typeface="Arial" panose="020B0604020202020204" pitchFamily="34" charset="0"/>
                <a:sym typeface="Calibri" panose="020F0502020204030204" pitchFamily="34" charset="0"/>
              </a:rPr>
              <a:t>1.</a:t>
            </a:r>
            <a:r>
              <a:rPr lang="zh-CN" altLang="en-US" b="1" noProof="0" dirty="0">
                <a:ln>
                  <a:noFill/>
                </a:ln>
                <a:solidFill>
                  <a:srgbClr val="005825"/>
                </a:solidFill>
                <a:effectLst/>
                <a:uLnTx/>
                <a:uFillTx/>
                <a:latin typeface="Arial" panose="020B0604020202020204" pitchFamily="34" charset="0"/>
                <a:sym typeface="Calibri" panose="020F0502020204030204" pitchFamily="34" charset="0"/>
              </a:rPr>
              <a:t>定位于细胞核</a:t>
            </a:r>
            <a:endParaRPr kumimoji="0" lang="en-US" altLang="zh-CN"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endParaRPr>
          </a:p>
        </p:txBody>
      </p:sp>
      <p:grpSp>
        <p:nvGrpSpPr>
          <p:cNvPr id="49" name="组合 48"/>
          <p:cNvGrpSpPr/>
          <p:nvPr/>
        </p:nvGrpSpPr>
        <p:grpSpPr>
          <a:xfrm>
            <a:off x="7765063" y="23712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9" name="图片 5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1963714404" name="图片 1"/>
          <p:cNvPicPr>
            <a:picLocks noChangeAspect="1"/>
          </p:cNvPicPr>
          <p:nvPr/>
        </p:nvPicPr>
        <p:blipFill>
          <a:blip r:embed="rId5"/>
          <a:stretch>
            <a:fillRect/>
          </a:stretch>
        </p:blipFill>
        <p:spPr>
          <a:xfrm>
            <a:off x="257810" y="1992630"/>
            <a:ext cx="5274310" cy="3750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64993" y="1843123"/>
            <a:ext cx="5586883" cy="4050035"/>
            <a:chOff x="5818000" y="1843122"/>
            <a:chExt cx="5586883" cy="4050035"/>
          </a:xfrm>
        </p:grpSpPr>
        <p:sp>
          <p:nvSpPr>
            <p:cNvPr id="2" name="圆角矩形 1"/>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6" name="文本框 31"/>
            <p:cNvSpPr txBox="1"/>
            <p:nvPr/>
          </p:nvSpPr>
          <p:spPr>
            <a:xfrm>
              <a:off x="6089780" y="1865982"/>
              <a:ext cx="5053965" cy="3126105"/>
            </a:xfrm>
            <a:prstGeom prst="rect">
              <a:avLst/>
            </a:prstGeom>
            <a:noFill/>
          </p:spPr>
          <p:txBody>
            <a:bodyPr wrap="square" rtlCol="0">
              <a:no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具有 </a:t>
              </a: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ATP </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结合与水解活性，可催化 </a:t>
              </a: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ATP </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水解释放能量，为干旱胁迫下 </a:t>
              </a: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DNA </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修复、抗氧化等抗旱过程提供动力。功能注释显示该蛋白参与 </a:t>
              </a: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DNA </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双链断裂修复、端粒维持与细胞周期调控，能减轻干旱诱导的氧化损伤，维持基因组稳定性与细胞稳态，多途径支撑植物抗旱响应。</a:t>
              </a: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蛋白是如何参与</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DNA</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双链断裂修复的？</a:t>
              </a:r>
            </a:p>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端粒维持在抗旱过程中起到什么作用？</a:t>
              </a:r>
            </a:p>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该蛋白具体是如何减轻干旱诱导的氧化损伤的？</a:t>
              </a: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7" name="矩形 46"/>
          <p:cNvSpPr>
            <a:spLocks noChangeArrowheads="1"/>
          </p:cNvSpPr>
          <p:nvPr/>
        </p:nvSpPr>
        <p:spPr bwMode="auto">
          <a:xfrm>
            <a:off x="634918" y="237124"/>
            <a:ext cx="220726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2.</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功能注释</a:t>
            </a:r>
          </a:p>
        </p:txBody>
      </p:sp>
      <p:grpSp>
        <p:nvGrpSpPr>
          <p:cNvPr id="49" name="组合 48"/>
          <p:cNvGrpSpPr/>
          <p:nvPr/>
        </p:nvGrpSpPr>
        <p:grpSpPr>
          <a:xfrm>
            <a:off x="7765063" y="23712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9" name="图片 5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324154809" name="图片 1"/>
          <p:cNvPicPr>
            <a:picLocks noChangeAspect="1"/>
          </p:cNvPicPr>
          <p:nvPr/>
        </p:nvPicPr>
        <p:blipFill>
          <a:blip r:embed="rId5"/>
          <a:stretch>
            <a:fillRect/>
          </a:stretch>
        </p:blipFill>
        <p:spPr>
          <a:xfrm>
            <a:off x="187960" y="931228"/>
            <a:ext cx="5274310" cy="2605405"/>
          </a:xfrm>
          <a:prstGeom prst="rect">
            <a:avLst/>
          </a:prstGeom>
        </p:spPr>
      </p:pic>
      <p:pic>
        <p:nvPicPr>
          <p:cNvPr id="399650238" name="图片 1"/>
          <p:cNvPicPr>
            <a:picLocks noChangeAspect="1"/>
          </p:cNvPicPr>
          <p:nvPr/>
        </p:nvPicPr>
        <p:blipFill>
          <a:blip r:embed="rId6"/>
          <a:stretch>
            <a:fillRect/>
          </a:stretch>
        </p:blipFill>
        <p:spPr>
          <a:xfrm>
            <a:off x="187960" y="3618865"/>
            <a:ext cx="5274310" cy="2505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64993" y="1843123"/>
            <a:ext cx="5586883" cy="4569806"/>
            <a:chOff x="5818000" y="1843122"/>
            <a:chExt cx="5586883" cy="4569806"/>
          </a:xfrm>
        </p:grpSpPr>
        <p:sp>
          <p:nvSpPr>
            <p:cNvPr id="5" name="圆角矩形 4"/>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文本框 31"/>
            <p:cNvSpPr txBox="1"/>
            <p:nvPr/>
          </p:nvSpPr>
          <p:spPr>
            <a:xfrm>
              <a:off x="6089669" y="1843468"/>
              <a:ext cx="5053952" cy="4569460"/>
            </a:xfrm>
            <a:prstGeom prst="rect">
              <a:avLst/>
            </a:prstGeom>
            <a:noFill/>
          </p:spPr>
          <p:txBody>
            <a:bodyPr wrap="square" rtlCol="0">
              <a:sp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该蛋白为亲水性蛋白，具备较强吸水保水能力，能够维持细胞含水量与正常形态，缓解干旱条件下植株失水胁迫，稳定胞内生理活动，进而提升植物抗旱能力，故推测其参与植物抗旱调控过程</a:t>
              </a: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a:spLocks noChangeArrowheads="1"/>
          </p:cNvSpPr>
          <p:nvPr/>
        </p:nvSpPr>
        <p:spPr bwMode="auto">
          <a:xfrm>
            <a:off x="634918" y="237124"/>
            <a:ext cx="180086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3.</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亲水性</a:t>
            </a:r>
          </a:p>
        </p:txBody>
      </p:sp>
      <p:grpSp>
        <p:nvGrpSpPr>
          <p:cNvPr id="8" name="组合 7"/>
          <p:cNvGrpSpPr/>
          <p:nvPr/>
        </p:nvGrpSpPr>
        <p:grpSpPr>
          <a:xfrm>
            <a:off x="7765063" y="237124"/>
            <a:ext cx="4120681" cy="945149"/>
            <a:chOff x="3869685" y="487965"/>
            <a:chExt cx="5546211" cy="1272119"/>
          </a:xfrm>
        </p:grpSpPr>
        <p:grpSp>
          <p:nvGrpSpPr>
            <p:cNvPr id="9" name="组合 8"/>
            <p:cNvGrpSpPr/>
            <p:nvPr/>
          </p:nvGrpSpPr>
          <p:grpSpPr>
            <a:xfrm>
              <a:off x="3869685" y="487965"/>
              <a:ext cx="5546211" cy="1272119"/>
              <a:chOff x="6063406" y="1596380"/>
              <a:chExt cx="7135551" cy="1636665"/>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2" name="矩形 11"/>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13" name="图片 1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613903273" name="图片 1"/>
          <p:cNvPicPr>
            <a:picLocks noChangeAspect="1"/>
          </p:cNvPicPr>
          <p:nvPr/>
        </p:nvPicPr>
        <p:blipFill>
          <a:blip r:embed="rId5"/>
          <a:stretch>
            <a:fillRect/>
          </a:stretch>
        </p:blipFill>
        <p:spPr>
          <a:xfrm>
            <a:off x="257810" y="1182370"/>
            <a:ext cx="5274310" cy="2431415"/>
          </a:xfrm>
          <a:prstGeom prst="rect">
            <a:avLst/>
          </a:prstGeom>
        </p:spPr>
      </p:pic>
      <p:pic>
        <p:nvPicPr>
          <p:cNvPr id="317365692" name="图片 1"/>
          <p:cNvPicPr>
            <a:picLocks noChangeAspect="1"/>
          </p:cNvPicPr>
          <p:nvPr/>
        </p:nvPicPr>
        <p:blipFill>
          <a:blip r:embed="rId6"/>
          <a:stretch>
            <a:fillRect/>
          </a:stretch>
        </p:blipFill>
        <p:spPr>
          <a:xfrm>
            <a:off x="368300" y="3783965"/>
            <a:ext cx="5089525" cy="1836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12840" y="1182370"/>
            <a:ext cx="5414645" cy="6350635"/>
            <a:chOff x="5818000" y="1182212"/>
            <a:chExt cx="5586883" cy="6349430"/>
          </a:xfrm>
        </p:grpSpPr>
        <p:sp>
          <p:nvSpPr>
            <p:cNvPr id="5" name="圆角矩形 4"/>
            <p:cNvSpPr/>
            <p:nvPr/>
          </p:nvSpPr>
          <p:spPr>
            <a:xfrm>
              <a:off x="5818000" y="1182847"/>
              <a:ext cx="5586883" cy="5152682"/>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文本框 31"/>
            <p:cNvSpPr txBox="1"/>
            <p:nvPr/>
          </p:nvSpPr>
          <p:spPr>
            <a:xfrm>
              <a:off x="6089908" y="1182212"/>
              <a:ext cx="5054206" cy="6349430"/>
            </a:xfrm>
            <a:prstGeom prst="rect">
              <a:avLst/>
            </a:prstGeom>
            <a:noFill/>
          </p:spPr>
          <p:txBody>
            <a:bodyPr wrap="square" rtlCol="0">
              <a:no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横坐标为氨基酸位置，纵坐标为疏水评分（正值疏水，负值亲水）。图中绝大部分区域的评分为负值，表明该蛋白整体呈亲水性；仅在40-60位附近出现少量正峰，可能对应短暂的疏水区或跨膜螺旋。总体</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GRAVY</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为-0.432，与其作为核内转录因子的功能相符。</a:t>
              </a:r>
            </a:p>
          </p:txBody>
        </p:sp>
      </p:grpSp>
      <p:sp>
        <p:nvSpPr>
          <p:cNvPr id="7" name="矩形 6"/>
          <p:cNvSpPr>
            <a:spLocks noChangeArrowheads="1"/>
          </p:cNvSpPr>
          <p:nvPr/>
        </p:nvSpPr>
        <p:spPr bwMode="auto">
          <a:xfrm>
            <a:off x="634918" y="237124"/>
            <a:ext cx="180086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3.</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亲水性</a:t>
            </a:r>
          </a:p>
        </p:txBody>
      </p:sp>
      <p:grpSp>
        <p:nvGrpSpPr>
          <p:cNvPr id="8" name="组合 7"/>
          <p:cNvGrpSpPr/>
          <p:nvPr/>
        </p:nvGrpSpPr>
        <p:grpSpPr>
          <a:xfrm>
            <a:off x="7765063" y="237124"/>
            <a:ext cx="4120681" cy="945149"/>
            <a:chOff x="3869685" y="487965"/>
            <a:chExt cx="5546211" cy="1272119"/>
          </a:xfrm>
        </p:grpSpPr>
        <p:grpSp>
          <p:nvGrpSpPr>
            <p:cNvPr id="9" name="组合 8"/>
            <p:cNvGrpSpPr/>
            <p:nvPr/>
          </p:nvGrpSpPr>
          <p:grpSpPr>
            <a:xfrm>
              <a:off x="3869685" y="487965"/>
              <a:ext cx="5546211" cy="1272119"/>
              <a:chOff x="6063406" y="1596380"/>
              <a:chExt cx="7135551" cy="1636665"/>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2" name="矩形 11"/>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13" name="图片 1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2" name="图片 1"/>
          <p:cNvPicPr>
            <a:picLocks noChangeAspect="1"/>
          </p:cNvPicPr>
          <p:nvPr/>
        </p:nvPicPr>
        <p:blipFill>
          <a:blip r:embed="rId5"/>
          <a:stretch>
            <a:fillRect/>
          </a:stretch>
        </p:blipFill>
        <p:spPr>
          <a:xfrm>
            <a:off x="485140" y="1182370"/>
            <a:ext cx="5353050" cy="4486910"/>
          </a:xfrm>
          <a:prstGeom prst="rect">
            <a:avLst/>
          </a:prstGeom>
        </p:spPr>
      </p:pic>
      <p:sp>
        <p:nvSpPr>
          <p:cNvPr id="4" name="文本框 3"/>
          <p:cNvSpPr txBox="1"/>
          <p:nvPr/>
        </p:nvSpPr>
        <p:spPr>
          <a:xfrm>
            <a:off x="1337310" y="5765800"/>
            <a:ext cx="3648710" cy="370840"/>
          </a:xfrm>
          <a:prstGeom prst="rect">
            <a:avLst/>
          </a:prstGeom>
          <a:noFill/>
        </p:spPr>
        <p:txBody>
          <a:bodyPr wrap="none" rtlCol="0">
            <a:spAutoFit/>
          </a:bodyPr>
          <a:lstStyle/>
          <a:p>
            <a:pPr algn="l">
              <a:lnSpc>
                <a:spcPct val="130000"/>
              </a:lnSpc>
            </a:pPr>
            <a:r>
              <a:rPr lang="en-US" altLang="zh-CN" sz="1400" dirty="0">
                <a:latin typeface="Arial" panose="020B0604020202020204" pitchFamily="34" charset="0"/>
                <a:ea typeface="微软雅黑" panose="020B0503020204020204" pitchFamily="34" charset="-122"/>
              </a:rPr>
              <a:t>PpZAT12</a:t>
            </a:r>
            <a:r>
              <a:rPr lang="zh-CN" altLang="en-US" sz="1400" dirty="0">
                <a:latin typeface="Arial" panose="020B0604020202020204" pitchFamily="34" charset="0"/>
                <a:ea typeface="微软雅黑" panose="020B0503020204020204" pitchFamily="34" charset="-122"/>
              </a:rPr>
              <a:t>蛋白的亲疏水性分析（</a:t>
            </a:r>
            <a:r>
              <a:rPr lang="en-US" altLang="zh-CN" sz="1400" dirty="0">
                <a:latin typeface="Arial" panose="020B0604020202020204" pitchFamily="34" charset="0"/>
                <a:ea typeface="微软雅黑" panose="020B0503020204020204" pitchFamily="34" charset="-122"/>
              </a:rPr>
              <a:t>ProtScale）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64993" y="1767904"/>
            <a:ext cx="5586883" cy="4569460"/>
            <a:chOff x="5818000" y="1767903"/>
            <a:chExt cx="5586883" cy="4569460"/>
          </a:xfrm>
        </p:grpSpPr>
        <p:sp>
          <p:nvSpPr>
            <p:cNvPr id="3" name="圆角矩形 2"/>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6" name="文本框 31"/>
            <p:cNvSpPr txBox="1"/>
            <p:nvPr/>
          </p:nvSpPr>
          <p:spPr>
            <a:xfrm>
              <a:off x="6007754" y="1767903"/>
              <a:ext cx="5053952" cy="4569460"/>
            </a:xfrm>
            <a:prstGeom prst="rect">
              <a:avLst/>
            </a:prstGeom>
            <a:noFill/>
          </p:spPr>
          <p:txBody>
            <a:bodyPr wrap="square" rtlCol="0">
              <a:sp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该蛋白同时具备 </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DNA </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修复相关的核心结构域与多段蛋白互作区，说明其在干旱胁迫下可能通过 “修复 </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DNA </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损伤 + 维持蛋白功能” 双重途径发挥作用，是植物抗旱响应网络中潜在的关键调控因子。</a:t>
              </a:r>
            </a:p>
            <a:p>
              <a:pPr marL="0" marR="0" lvl="0" indent="457200" algn="just" defTabSz="457200" rtl="0" eaLnBrk="1" fontAlgn="auto" latinLnBrk="0" hangingPunct="1">
                <a:lnSpc>
                  <a:spcPct val="13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7" name="矩形 46"/>
          <p:cNvSpPr>
            <a:spLocks noChangeArrowheads="1"/>
          </p:cNvSpPr>
          <p:nvPr/>
        </p:nvSpPr>
        <p:spPr bwMode="auto">
          <a:xfrm>
            <a:off x="634918" y="237124"/>
            <a:ext cx="514286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4.</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保守结构域（</a:t>
            </a: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Domains）</a:t>
            </a:r>
          </a:p>
        </p:txBody>
      </p:sp>
      <p:grpSp>
        <p:nvGrpSpPr>
          <p:cNvPr id="49" name="组合 48"/>
          <p:cNvGrpSpPr/>
          <p:nvPr/>
        </p:nvGrpSpPr>
        <p:grpSpPr>
          <a:xfrm>
            <a:off x="7765063" y="23712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9" name="图片 5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1160008792" name="图片 1"/>
          <p:cNvPicPr>
            <a:picLocks noChangeAspect="1"/>
          </p:cNvPicPr>
          <p:nvPr/>
        </p:nvPicPr>
        <p:blipFill>
          <a:blip r:embed="rId5"/>
          <a:stretch>
            <a:fillRect/>
          </a:stretch>
        </p:blipFill>
        <p:spPr>
          <a:xfrm>
            <a:off x="635000" y="1767840"/>
            <a:ext cx="4403090" cy="3601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a:spLocks noChangeArrowheads="1"/>
          </p:cNvSpPr>
          <p:nvPr/>
        </p:nvSpPr>
        <p:spPr bwMode="auto">
          <a:xfrm>
            <a:off x="634918" y="248554"/>
            <a:ext cx="464566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5.</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全局比对，验证保守性</a:t>
            </a:r>
          </a:p>
        </p:txBody>
      </p:sp>
      <p:grpSp>
        <p:nvGrpSpPr>
          <p:cNvPr id="49" name="组合 48"/>
          <p:cNvGrpSpPr/>
          <p:nvPr/>
        </p:nvGrpSpPr>
        <p:grpSpPr>
          <a:xfrm>
            <a:off x="7765063" y="24855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9" name="图片 5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48556"/>
            <a:ext cx="2508706" cy="368154"/>
          </a:xfrm>
          <a:prstGeom prst="rect">
            <a:avLst/>
          </a:prstGeom>
        </p:spPr>
      </p:pic>
      <p:grpSp>
        <p:nvGrpSpPr>
          <p:cNvPr id="5" name="组合 4"/>
          <p:cNvGrpSpPr/>
          <p:nvPr/>
        </p:nvGrpSpPr>
        <p:grpSpPr>
          <a:xfrm>
            <a:off x="805180" y="3080839"/>
            <a:ext cx="10561320" cy="2968625"/>
            <a:chOff x="5818000" y="1766436"/>
            <a:chExt cx="5586883" cy="4154908"/>
          </a:xfrm>
        </p:grpSpPr>
        <p:sp>
          <p:nvSpPr>
            <p:cNvPr id="6" name="圆角矩形 5"/>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文本框 31"/>
            <p:cNvSpPr txBox="1"/>
            <p:nvPr/>
          </p:nvSpPr>
          <p:spPr>
            <a:xfrm>
              <a:off x="6038275" y="1766436"/>
              <a:ext cx="5053952" cy="4154908"/>
            </a:xfrm>
            <a:prstGeom prst="rect">
              <a:avLst/>
            </a:prstGeom>
            <a:noFill/>
          </p:spPr>
          <p:txBody>
            <a:bodyPr wrap="square" rtlCol="0">
              <a:sp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序列比对结果显示，目标蛋白与拟南芥抗旱相关离子转运蛋白 </a:t>
              </a: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CHX17（Q9SUQ7）</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的关键结构域高度保守，序列同源性良好。已有研究表明，拟南芥 </a:t>
              </a: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CHX </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家族蛋白参与离子稳态调控与渗透胁迫应答，是典型的抗旱相关蛋白。二者跨膜 / 功能区的保守性，为该蛋白通过调控离子稳态参与抗旱胁迫应答提供了分子层面的同源功能预测依据，也为后续功能验证提供了理论基础。</a:t>
              </a:r>
            </a:p>
          </p:txBody>
        </p:sp>
      </p:grpSp>
      <p:grpSp>
        <p:nvGrpSpPr>
          <p:cNvPr id="9" name="组合 8"/>
          <p:cNvGrpSpPr/>
          <p:nvPr/>
        </p:nvGrpSpPr>
        <p:grpSpPr>
          <a:xfrm>
            <a:off x="7765063" y="259984"/>
            <a:ext cx="4120681" cy="945149"/>
            <a:chOff x="3869685" y="487965"/>
            <a:chExt cx="5546211" cy="1272119"/>
          </a:xfrm>
        </p:grpSpPr>
        <p:grpSp>
          <p:nvGrpSpPr>
            <p:cNvPr id="10" name="组合 9"/>
            <p:cNvGrpSpPr/>
            <p:nvPr/>
          </p:nvGrpSpPr>
          <p:grpSpPr>
            <a:xfrm>
              <a:off x="3869685" y="487965"/>
              <a:ext cx="5546211" cy="1272119"/>
              <a:chOff x="6063406" y="1596380"/>
              <a:chExt cx="7135551" cy="1636665"/>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3" name="矩形 12"/>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14" name="图片 1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59986"/>
            <a:ext cx="2508706" cy="368154"/>
          </a:xfrm>
          <a:prstGeom prst="rect">
            <a:avLst/>
          </a:prstGeom>
        </p:spPr>
      </p:pic>
      <p:pic>
        <p:nvPicPr>
          <p:cNvPr id="1838971817" name="图片 1"/>
          <p:cNvPicPr>
            <a:picLocks noChangeAspect="1"/>
          </p:cNvPicPr>
          <p:nvPr/>
        </p:nvPicPr>
        <p:blipFill>
          <a:blip r:embed="rId5"/>
          <a:stretch>
            <a:fillRect/>
          </a:stretch>
        </p:blipFill>
        <p:spPr>
          <a:xfrm>
            <a:off x="995045" y="1390015"/>
            <a:ext cx="6005830" cy="139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5825"/>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文本框 2"/>
          <p:cNvSpPr txBox="1"/>
          <p:nvPr/>
        </p:nvSpPr>
        <p:spPr>
          <a:xfrm>
            <a:off x="3729079" y="2556165"/>
            <a:ext cx="1164101" cy="1200329"/>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Part</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矩形 28"/>
          <p:cNvSpPr/>
          <p:nvPr/>
        </p:nvSpPr>
        <p:spPr>
          <a:xfrm>
            <a:off x="5099048" y="2355855"/>
            <a:ext cx="6978015" cy="1568450"/>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4800" b="1" noProof="0" dirty="0">
                <a:ln>
                  <a:noFill/>
                </a:ln>
                <a:solidFill>
                  <a:prstClr val="white"/>
                </a:solidFill>
                <a:effectLst/>
                <a:uLnTx/>
                <a:uFillTx/>
                <a:latin typeface="Times New Roman" panose="02020603050405020304" pitchFamily="18" charset="0"/>
                <a:ea typeface="微软雅黑" panose="020B0503020204020204" pitchFamily="34" charset="-122"/>
                <a:sym typeface="+mn-ea"/>
              </a:rPr>
              <a:t>PpZAT12</a:t>
            </a:r>
            <a:r>
              <a:rPr lang="zh-CN" altLang="en-US" sz="4800" b="1" noProof="0" dirty="0">
                <a:ln>
                  <a:noFill/>
                </a:ln>
                <a:solidFill>
                  <a:prstClr val="white"/>
                </a:solidFill>
                <a:effectLst/>
                <a:uLnTx/>
                <a:uFillTx/>
                <a:latin typeface="Times New Roman" panose="02020603050405020304" pitchFamily="18" charset="0"/>
                <a:ea typeface="微软雅黑" panose="020B0503020204020204" pitchFamily="34" charset="-122"/>
                <a:sym typeface="+mn-ea"/>
              </a:rPr>
              <a:t>蛋白序列同源搜</a:t>
            </a:r>
          </a:p>
          <a:p>
            <a:pPr marL="0" marR="0" lvl="0" indent="0" algn="l" defTabSz="457200" rtl="0" eaLnBrk="1" fontAlgn="auto" latinLnBrk="0" hangingPunct="1">
              <a:lnSpc>
                <a:spcPct val="100000"/>
              </a:lnSpc>
              <a:spcBef>
                <a:spcPts val="0"/>
              </a:spcBef>
              <a:spcAft>
                <a:spcPts val="0"/>
              </a:spcAft>
              <a:buClrTx/>
              <a:buSzTx/>
              <a:buFontTx/>
              <a:buNone/>
              <a:defRPr/>
            </a:pPr>
            <a:r>
              <a:rPr lang="zh-CN" altLang="en-US" sz="4800" b="1" noProof="0" dirty="0">
                <a:ln>
                  <a:noFill/>
                </a:ln>
                <a:solidFill>
                  <a:prstClr val="white"/>
                </a:solidFill>
                <a:effectLst/>
                <a:uLnTx/>
                <a:uFillTx/>
                <a:latin typeface="Times New Roman" panose="02020603050405020304" pitchFamily="18" charset="0"/>
                <a:ea typeface="微软雅黑" panose="020B0503020204020204" pitchFamily="34" charset="-122"/>
                <a:sym typeface="+mn-ea"/>
              </a:rPr>
              <a:t>索与进化序列分析</a:t>
            </a:r>
            <a:endParaRPr kumimoji="0" lang="zh-CN" altLang="en-US" sz="4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mn-cs"/>
              <a:sym typeface="+mn-ea"/>
            </a:endParaRPr>
          </a:p>
        </p:txBody>
      </p:sp>
      <p:grpSp>
        <p:nvGrpSpPr>
          <p:cNvPr id="15" name="组合 14"/>
          <p:cNvGrpSpPr/>
          <p:nvPr/>
        </p:nvGrpSpPr>
        <p:grpSpPr>
          <a:xfrm>
            <a:off x="464768" y="1391626"/>
            <a:ext cx="3102819" cy="3102819"/>
            <a:chOff x="464768" y="1391626"/>
            <a:chExt cx="3102819" cy="3102819"/>
          </a:xfrm>
        </p:grpSpPr>
        <p:sp>
          <p:nvSpPr>
            <p:cNvPr id="16" name="椭圆 15"/>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4188" y="622441"/>
            <a:ext cx="1528413" cy="1528413"/>
            <a:chOff x="1602769" y="143838"/>
            <a:chExt cx="1331936" cy="1331936"/>
          </a:xfrm>
        </p:grpSpPr>
        <p:sp>
          <p:nvSpPr>
            <p:cNvPr id="4" name="椭圆 3"/>
            <p:cNvSpPr/>
            <p:nvPr/>
          </p:nvSpPr>
          <p:spPr>
            <a:xfrm>
              <a:off x="1602769" y="143838"/>
              <a:ext cx="1331936" cy="1331936"/>
            </a:xfrm>
            <a:prstGeom prst="ellipse">
              <a:avLst/>
            </a:prstGeom>
            <a:ln w="165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6" name="TextBox 145"/>
            <p:cNvSpPr txBox="1"/>
            <p:nvPr/>
          </p:nvSpPr>
          <p:spPr>
            <a:xfrm>
              <a:off x="1679041" y="396413"/>
              <a:ext cx="1189310" cy="5632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目录</a:t>
              </a:r>
            </a:p>
          </p:txBody>
        </p:sp>
        <p:sp>
          <p:nvSpPr>
            <p:cNvPr id="147" name="TextBox 146"/>
            <p:cNvSpPr txBox="1"/>
            <p:nvPr/>
          </p:nvSpPr>
          <p:spPr>
            <a:xfrm>
              <a:off x="1638153" y="937949"/>
              <a:ext cx="1263808" cy="2761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CONTENTS</a:t>
              </a:r>
              <a:endParaRPr kumimoji="0" lang="zh-CN" altLang="en-US" sz="1465"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9" name="Freeform 5"/>
          <p:cNvSpPr/>
          <p:nvPr/>
        </p:nvSpPr>
        <p:spPr bwMode="auto">
          <a:xfrm>
            <a:off x="3177" y="3276346"/>
            <a:ext cx="12188825" cy="1446568"/>
          </a:xfrm>
          <a:custGeom>
            <a:avLst/>
            <a:gdLst>
              <a:gd name="T0" fmla="*/ 0 w 2601"/>
              <a:gd name="T1" fmla="*/ 139 h 306"/>
              <a:gd name="T2" fmla="*/ 647 w 2601"/>
              <a:gd name="T3" fmla="*/ 304 h 306"/>
              <a:gd name="T4" fmla="*/ 1863 w 2601"/>
              <a:gd name="T5" fmla="*/ 11 h 306"/>
              <a:gd name="T6" fmla="*/ 2601 w 2601"/>
              <a:gd name="T7" fmla="*/ 259 h 306"/>
            </a:gdLst>
            <a:ahLst/>
            <a:cxnLst>
              <a:cxn ang="0">
                <a:pos x="T0" y="T1"/>
              </a:cxn>
              <a:cxn ang="0">
                <a:pos x="T2" y="T3"/>
              </a:cxn>
              <a:cxn ang="0">
                <a:pos x="T4" y="T5"/>
              </a:cxn>
              <a:cxn ang="0">
                <a:pos x="T6" y="T7"/>
              </a:cxn>
            </a:cxnLst>
            <a:rect l="0" t="0" r="r" b="b"/>
            <a:pathLst>
              <a:path w="2601" h="306">
                <a:moveTo>
                  <a:pt x="0" y="139"/>
                </a:moveTo>
                <a:cubicBezTo>
                  <a:pt x="0" y="139"/>
                  <a:pt x="179" y="301"/>
                  <a:pt x="647" y="304"/>
                </a:cubicBezTo>
                <a:cubicBezTo>
                  <a:pt x="1090" y="306"/>
                  <a:pt x="1474" y="0"/>
                  <a:pt x="1863" y="11"/>
                </a:cubicBezTo>
                <a:cubicBezTo>
                  <a:pt x="2253" y="21"/>
                  <a:pt x="2601" y="259"/>
                  <a:pt x="2601" y="259"/>
                </a:cubicBezTo>
              </a:path>
            </a:pathLst>
          </a:custGeom>
          <a:noFill/>
          <a:ln w="2222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4" name="矩形 30"/>
          <p:cNvSpPr>
            <a:spLocks noChangeArrowheads="1"/>
          </p:cNvSpPr>
          <p:nvPr/>
        </p:nvSpPr>
        <p:spPr bwMode="auto">
          <a:xfrm>
            <a:off x="1072692" y="5169542"/>
            <a:ext cx="958085" cy="73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研究背景</a:t>
            </a:r>
          </a:p>
        </p:txBody>
      </p:sp>
      <p:sp>
        <p:nvSpPr>
          <p:cNvPr id="45" name="矩形 68"/>
          <p:cNvSpPr>
            <a:spLocks noChangeArrowheads="1"/>
          </p:cNvSpPr>
          <p:nvPr/>
        </p:nvSpPr>
        <p:spPr bwMode="auto">
          <a:xfrm>
            <a:off x="6950656" y="2173741"/>
            <a:ext cx="2092243" cy="73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lang="zh-CN" altLang="en-US" sz="2000" b="1" noProof="0" dirty="0">
                <a:ln>
                  <a:noFill/>
                </a:ln>
                <a:solidFill>
                  <a:srgbClr val="005825"/>
                </a:solidFill>
                <a:effectLst/>
                <a:uLnTx/>
                <a:uFillTx/>
                <a:sym typeface="+mn-ea"/>
              </a:rPr>
              <a:t>同源搜索与进化序列分析</a:t>
            </a:r>
            <a:endPar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6" name="矩形 64"/>
          <p:cNvSpPr>
            <a:spLocks noChangeArrowheads="1"/>
          </p:cNvSpPr>
          <p:nvPr/>
        </p:nvSpPr>
        <p:spPr bwMode="auto">
          <a:xfrm>
            <a:off x="2692604" y="3412751"/>
            <a:ext cx="2068801"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差异表达分析</a:t>
            </a:r>
          </a:p>
        </p:txBody>
      </p:sp>
      <p:sp>
        <p:nvSpPr>
          <p:cNvPr id="47" name="矩形 66"/>
          <p:cNvSpPr>
            <a:spLocks noChangeArrowheads="1"/>
          </p:cNvSpPr>
          <p:nvPr/>
        </p:nvSpPr>
        <p:spPr bwMode="auto">
          <a:xfrm>
            <a:off x="4504554" y="4635269"/>
            <a:ext cx="2700245"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序列特征分析</a:t>
            </a:r>
          </a:p>
        </p:txBody>
      </p:sp>
      <p:grpSp>
        <p:nvGrpSpPr>
          <p:cNvPr id="48" name="组合 47"/>
          <p:cNvGrpSpPr/>
          <p:nvPr/>
        </p:nvGrpSpPr>
        <p:grpSpPr>
          <a:xfrm>
            <a:off x="1088011" y="3935030"/>
            <a:ext cx="999564" cy="1001764"/>
            <a:chOff x="3437020" y="1033173"/>
            <a:chExt cx="863676" cy="865577"/>
          </a:xfrm>
        </p:grpSpPr>
        <p:sp>
          <p:nvSpPr>
            <p:cNvPr id="49" name="椭圆 18"/>
            <p:cNvSpPr>
              <a:spLocks noChangeArrowheads="1"/>
            </p:cNvSpPr>
            <p:nvPr/>
          </p:nvSpPr>
          <p:spPr bwMode="auto">
            <a:xfrm>
              <a:off x="3437020" y="1033173"/>
              <a:ext cx="863676" cy="865577"/>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50" name="图片 49"/>
            <p:cNvPicPr>
              <a:picLocks noChangeAspect="1"/>
            </p:cNvPicPr>
            <p:nvPr/>
          </p:nvPicPr>
          <p:blipFill>
            <a:blip r:embed="rId4" cstate="screen">
              <a:biLevel thresh="25000"/>
            </a:blip>
            <a:stretch>
              <a:fillRect/>
            </a:stretch>
          </p:blipFill>
          <p:spPr>
            <a:xfrm>
              <a:off x="3587275" y="1169757"/>
              <a:ext cx="552644" cy="566109"/>
            </a:xfrm>
            <a:prstGeom prst="rect">
              <a:avLst/>
            </a:prstGeom>
          </p:spPr>
        </p:pic>
      </p:grpSp>
      <p:sp>
        <p:nvSpPr>
          <p:cNvPr id="51" name="矩形 68"/>
          <p:cNvSpPr>
            <a:spLocks noChangeArrowheads="1"/>
          </p:cNvSpPr>
          <p:nvPr/>
        </p:nvSpPr>
        <p:spPr bwMode="auto">
          <a:xfrm>
            <a:off x="9040449" y="4400354"/>
            <a:ext cx="2651547"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下一步计划</a:t>
            </a:r>
          </a:p>
        </p:txBody>
      </p:sp>
      <p:grpSp>
        <p:nvGrpSpPr>
          <p:cNvPr id="52" name="组合 51"/>
          <p:cNvGrpSpPr/>
          <p:nvPr/>
        </p:nvGrpSpPr>
        <p:grpSpPr>
          <a:xfrm>
            <a:off x="3240691" y="4102325"/>
            <a:ext cx="999564" cy="1001764"/>
            <a:chOff x="3437020" y="2074814"/>
            <a:chExt cx="863676" cy="865577"/>
          </a:xfrm>
        </p:grpSpPr>
        <p:sp>
          <p:nvSpPr>
            <p:cNvPr id="53" name="椭圆 19"/>
            <p:cNvSpPr>
              <a:spLocks noChangeArrowheads="1"/>
            </p:cNvSpPr>
            <p:nvPr/>
          </p:nvSpPr>
          <p:spPr bwMode="auto">
            <a:xfrm>
              <a:off x="3437020" y="2074814"/>
              <a:ext cx="863676" cy="865577"/>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54" name="图片 53"/>
            <p:cNvPicPr>
              <a:picLocks noChangeAspect="1"/>
            </p:cNvPicPr>
            <p:nvPr/>
          </p:nvPicPr>
          <p:blipFill>
            <a:blip r:embed="rId5" cstate="screen">
              <a:biLevel thresh="25000"/>
            </a:blip>
            <a:stretch>
              <a:fillRect/>
            </a:stretch>
          </p:blipFill>
          <p:spPr>
            <a:xfrm>
              <a:off x="3596360" y="2243692"/>
              <a:ext cx="553608" cy="567096"/>
            </a:xfrm>
            <a:prstGeom prst="rect">
              <a:avLst/>
            </a:prstGeom>
          </p:spPr>
        </p:pic>
      </p:grpSp>
      <p:grpSp>
        <p:nvGrpSpPr>
          <p:cNvPr id="55" name="组合 54"/>
          <p:cNvGrpSpPr/>
          <p:nvPr/>
        </p:nvGrpSpPr>
        <p:grpSpPr>
          <a:xfrm>
            <a:off x="5316873" y="3396826"/>
            <a:ext cx="999564" cy="999925"/>
            <a:chOff x="3437020" y="3157655"/>
            <a:chExt cx="863676" cy="863988"/>
          </a:xfrm>
        </p:grpSpPr>
        <p:sp>
          <p:nvSpPr>
            <p:cNvPr id="56" name="椭圆 20"/>
            <p:cNvSpPr>
              <a:spLocks noChangeArrowheads="1"/>
            </p:cNvSpPr>
            <p:nvPr/>
          </p:nvSpPr>
          <p:spPr bwMode="auto">
            <a:xfrm>
              <a:off x="3437020" y="3157655"/>
              <a:ext cx="863676" cy="863988"/>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57" name="组合 56"/>
            <p:cNvGrpSpPr/>
            <p:nvPr/>
          </p:nvGrpSpPr>
          <p:grpSpPr>
            <a:xfrm>
              <a:off x="3603965" y="3301680"/>
              <a:ext cx="519264" cy="531742"/>
              <a:chOff x="9901114" y="2870043"/>
              <a:chExt cx="1094967" cy="1121279"/>
            </a:xfrm>
          </p:grpSpPr>
          <p:sp>
            <p:nvSpPr>
              <p:cNvPr id="58"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9"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2" name="Freeform 9"/>
              <p:cNvSpPr>
                <a:spLocks noEditPoints="1"/>
              </p:cNvSpPr>
              <p:nvPr/>
            </p:nvSpPr>
            <p:spPr bwMode="auto">
              <a:xfrm>
                <a:off x="9901114" y="2953851"/>
                <a:ext cx="1094967" cy="1037471"/>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63" name="组合 62"/>
          <p:cNvGrpSpPr/>
          <p:nvPr/>
        </p:nvGrpSpPr>
        <p:grpSpPr>
          <a:xfrm>
            <a:off x="7529563" y="2909594"/>
            <a:ext cx="999564" cy="1001763"/>
            <a:chOff x="3437020" y="4201727"/>
            <a:chExt cx="863676" cy="865576"/>
          </a:xfrm>
        </p:grpSpPr>
        <p:sp>
          <p:nvSpPr>
            <p:cNvPr id="64" name="椭圆 21"/>
            <p:cNvSpPr>
              <a:spLocks noChangeArrowheads="1"/>
            </p:cNvSpPr>
            <p:nvPr/>
          </p:nvSpPr>
          <p:spPr bwMode="auto">
            <a:xfrm>
              <a:off x="3437020" y="4201727"/>
              <a:ext cx="863676" cy="865576"/>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5" name="Group 4"/>
            <p:cNvGrpSpPr>
              <a:grpSpLocks noChangeAspect="1"/>
            </p:cNvGrpSpPr>
            <p:nvPr/>
          </p:nvGrpSpPr>
          <p:grpSpPr bwMode="auto">
            <a:xfrm>
              <a:off x="3626902" y="4339091"/>
              <a:ext cx="476560" cy="578496"/>
              <a:chOff x="2694" y="1931"/>
              <a:chExt cx="374" cy="454"/>
            </a:xfrm>
            <a:solidFill>
              <a:schemeClr val="bg1"/>
            </a:solidFill>
          </p:grpSpPr>
          <p:sp>
            <p:nvSpPr>
              <p:cNvPr id="66"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7"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1"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2"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73" name="组合 72"/>
          <p:cNvGrpSpPr/>
          <p:nvPr/>
        </p:nvGrpSpPr>
        <p:grpSpPr>
          <a:xfrm>
            <a:off x="9858482" y="3141856"/>
            <a:ext cx="999564" cy="1001763"/>
            <a:chOff x="3437020" y="5246272"/>
            <a:chExt cx="863676" cy="865576"/>
          </a:xfrm>
        </p:grpSpPr>
        <p:sp>
          <p:nvSpPr>
            <p:cNvPr id="74" name="椭圆 21"/>
            <p:cNvSpPr>
              <a:spLocks noChangeArrowheads="1"/>
            </p:cNvSpPr>
            <p:nvPr/>
          </p:nvSpPr>
          <p:spPr bwMode="auto">
            <a:xfrm>
              <a:off x="3437020" y="5246272"/>
              <a:ext cx="863676" cy="865576"/>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5" name="Freeform 9"/>
            <p:cNvSpPr>
              <a:spLocks noEditPoints="1"/>
            </p:cNvSpPr>
            <p:nvPr/>
          </p:nvSpPr>
          <p:spPr bwMode="auto">
            <a:xfrm>
              <a:off x="3564624" y="5446833"/>
              <a:ext cx="605440" cy="464249"/>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76" name="组合 75"/>
          <p:cNvGrpSpPr/>
          <p:nvPr/>
        </p:nvGrpSpPr>
        <p:grpSpPr>
          <a:xfrm>
            <a:off x="7345212" y="294906"/>
            <a:ext cx="4485942" cy="1112686"/>
            <a:chOff x="3869685" y="487965"/>
            <a:chExt cx="5546211" cy="1375673"/>
          </a:xfrm>
        </p:grpSpPr>
        <p:grpSp>
          <p:nvGrpSpPr>
            <p:cNvPr id="77" name="组合 76"/>
            <p:cNvGrpSpPr/>
            <p:nvPr/>
          </p:nvGrpSpPr>
          <p:grpSpPr>
            <a:xfrm>
              <a:off x="3869685" y="487965"/>
              <a:ext cx="5546211" cy="1272119"/>
              <a:chOff x="6063406" y="1596380"/>
              <a:chExt cx="7135551" cy="1636665"/>
            </a:xfrm>
          </p:grpSpPr>
          <p:pic>
            <p:nvPicPr>
              <p:cNvPr id="79" name="图片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80" name="图片 7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78" name="矩形 77"/>
            <p:cNvSpPr/>
            <p:nvPr/>
          </p:nvSpPr>
          <p:spPr>
            <a:xfrm>
              <a:off x="5206007" y="1332136"/>
              <a:ext cx="4162723" cy="531502"/>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8118" y="6241331"/>
            <a:ext cx="2903036" cy="426022"/>
          </a:xfrm>
          <a:prstGeom prst="rect">
            <a:avLst/>
          </a:prstGeom>
        </p:spPr>
      </p:pic>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rrowheads="1"/>
          </p:cNvSpPr>
          <p:nvPr/>
        </p:nvSpPr>
        <p:spPr bwMode="auto">
          <a:xfrm>
            <a:off x="634918" y="237124"/>
            <a:ext cx="70497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cs typeface="Times New Roman" panose="02020603050405020304" pitchFamily="18" charset="0"/>
                <a:sym typeface="Calibri" panose="020F0502020204030204" pitchFamily="34" charset="0"/>
              </a:rPr>
              <a:t>同源蛋白鉴定：</a:t>
            </a:r>
            <a:r>
              <a:rPr kumimoji="0" lang="en-US" altLang="zh-CN" sz="3200" b="1" i="0" u="none" strike="noStrike" kern="1200" cap="none" spc="0" normalizeH="0" baseline="0" noProof="0" dirty="0">
                <a:ln>
                  <a:noFill/>
                </a:ln>
                <a:solidFill>
                  <a:srgbClr val="005825"/>
                </a:solidFill>
                <a:effectLst/>
                <a:uLnTx/>
                <a:uFillTx/>
                <a:latin typeface="Times New Roman" panose="02020603050405020304" pitchFamily="18" charset="0"/>
                <a:cs typeface="Times New Roman" panose="02020603050405020304" pitchFamily="18" charset="0"/>
                <a:sym typeface="Calibri" panose="020F0502020204030204" pitchFamily="34" charset="0"/>
              </a:rPr>
              <a:t>C2H2 </a:t>
            </a: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cs typeface="Times New Roman" panose="02020603050405020304" pitchFamily="18" charset="0"/>
                <a:sym typeface="Calibri" panose="020F0502020204030204" pitchFamily="34" charset="0"/>
              </a:rPr>
              <a:t>型锌指转录因子</a:t>
            </a:r>
          </a:p>
        </p:txBody>
      </p:sp>
      <p:sp>
        <p:nvSpPr>
          <p:cNvPr id="23" name="等腰三角形 22"/>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微软雅黑" panose="020B0503020204020204" pitchFamily="34" charset="-122"/>
            </a:endParaRPr>
          </a:p>
        </p:txBody>
      </p:sp>
      <p:grpSp>
        <p:nvGrpSpPr>
          <p:cNvPr id="27" name="组合 26"/>
          <p:cNvGrpSpPr/>
          <p:nvPr/>
        </p:nvGrpSpPr>
        <p:grpSpPr>
          <a:xfrm>
            <a:off x="7765063" y="237124"/>
            <a:ext cx="4120681" cy="945149"/>
            <a:chOff x="3869685" y="487965"/>
            <a:chExt cx="5546211" cy="1272119"/>
          </a:xfrm>
        </p:grpSpPr>
        <p:grpSp>
          <p:nvGrpSpPr>
            <p:cNvPr id="28" name="组合 27"/>
            <p:cNvGrpSpPr/>
            <p:nvPr/>
          </p:nvGrpSpPr>
          <p:grpSpPr>
            <a:xfrm>
              <a:off x="3869685" y="487965"/>
              <a:ext cx="5546211" cy="1272119"/>
              <a:chOff x="6063406" y="1596380"/>
              <a:chExt cx="7135551" cy="1636665"/>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29" name="矩形 28"/>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37" name="图片 36"/>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grpSp>
        <p:nvGrpSpPr>
          <p:cNvPr id="18" name="组合 17"/>
          <p:cNvGrpSpPr/>
          <p:nvPr/>
        </p:nvGrpSpPr>
        <p:grpSpPr>
          <a:xfrm>
            <a:off x="6460490" y="1296035"/>
            <a:ext cx="5389880" cy="3300730"/>
            <a:chOff x="5818000" y="1927702"/>
            <a:chExt cx="5586883" cy="4272241"/>
          </a:xfrm>
        </p:grpSpPr>
        <p:sp>
          <p:nvSpPr>
            <p:cNvPr id="19" name="圆角矩形 18"/>
            <p:cNvSpPr/>
            <p:nvPr/>
          </p:nvSpPr>
          <p:spPr>
            <a:xfrm>
              <a:off x="5818000" y="2002147"/>
              <a:ext cx="5586883" cy="4197796"/>
            </a:xfrm>
            <a:prstGeom prst="roundRect">
              <a:avLst>
                <a:gd name="adj" fmla="val 77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31"/>
            <p:cNvSpPr txBox="1"/>
            <p:nvPr/>
          </p:nvSpPr>
          <p:spPr>
            <a:xfrm>
              <a:off x="6089670" y="1927702"/>
              <a:ext cx="5053952" cy="410845"/>
            </a:xfrm>
            <a:prstGeom prst="rect">
              <a:avLst/>
            </a:prstGeom>
            <a:noFill/>
          </p:spPr>
          <p:txBody>
            <a:bodyPr wrap="square" rtlCol="0">
              <a:spAutoFit/>
            </a:bodyPr>
            <a:lstStyle/>
            <a:p>
              <a:pPr marL="0" marR="0" lvl="0" indent="457200" algn="l" defTabSz="457200" rtl="0" eaLnBrk="1" fontAlgn="auto" latinLnBrk="0" hangingPunct="1">
                <a:lnSpc>
                  <a:spcPct val="13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5" name="AutoShape 4"/>
          <p:cNvSpPr/>
          <p:nvPr/>
        </p:nvSpPr>
        <p:spPr>
          <a:xfrm>
            <a:off x="668655" y="1217295"/>
            <a:ext cx="5334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BLASTP 序列比对结果表明，PpZAT12</a:t>
            </a:r>
            <a:r>
              <a:rPr lang="zh-CN" altLang="en-US"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蛋白序列</a:t>
            </a:r>
            <a:r>
              <a:rPr lang="en-US"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与多种植物中已知的 C2H2 型锌指蛋白表现出显著的序列相似性，暗示其功能上的保守性。</a:t>
            </a:r>
          </a:p>
        </p:txBody>
      </p:sp>
      <p:pic>
        <p:nvPicPr>
          <p:cNvPr id="21" name="Picture 17"/>
          <p:cNvPicPr>
            <a:picLocks noChangeAspect="1"/>
          </p:cNvPicPr>
          <p:nvPr/>
        </p:nvPicPr>
        <p:blipFill>
          <a:blip r:embed="rId6"/>
          <a:srcRect t="18422" b="18422"/>
          <a:stretch>
            <a:fillRect/>
          </a:stretch>
        </p:blipFill>
        <p:spPr>
          <a:xfrm>
            <a:off x="668655" y="2490470"/>
            <a:ext cx="5334000" cy="3674745"/>
          </a:xfrm>
          <a:prstGeom prst="roundRect">
            <a:avLst>
              <a:gd name="adj" fmla="val 6666"/>
            </a:avLst>
          </a:prstGeom>
          <a:noFill/>
          <a:ln w="381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24" name="文本框 23"/>
          <p:cNvSpPr txBox="1"/>
          <p:nvPr/>
        </p:nvSpPr>
        <p:spPr>
          <a:xfrm>
            <a:off x="6460490" y="1494790"/>
            <a:ext cx="5390515" cy="2314575"/>
          </a:xfrm>
          <a:prstGeom prst="rect">
            <a:avLst/>
          </a:prstGeom>
          <a:noFill/>
        </p:spPr>
        <p:txBody>
          <a:bodyPr wrap="square" rtlCol="0">
            <a:noAutofit/>
          </a:bodyPr>
          <a:lstStyle/>
          <a:p>
            <a:pPr marL="285750" indent="-285750" algn="l">
              <a:lnSpc>
                <a:spcPct val="130000"/>
              </a:lnSpc>
              <a:buFont typeface="Wingdings" panose="05000000000000000000" charset="0"/>
              <a:buChar char="l"/>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最高同源蛋白：拟南芥 </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ZAT11</a:t>
            </a:r>
          </a:p>
          <a:p>
            <a:pPr marL="285750" indent="-285750" algn="l">
              <a:lnSpc>
                <a:spcPct val="130000"/>
              </a:lnSpc>
              <a:buFont typeface="Wingdings" panose="05000000000000000000" charset="0"/>
              <a:buChar char="l"/>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比对得分：77.0</a:t>
            </a:r>
          </a:p>
          <a:p>
            <a:pPr marL="285750" indent="-285750" algn="l">
              <a:lnSpc>
                <a:spcPct val="130000"/>
              </a:lnSpc>
              <a:buFont typeface="Wingdings" panose="05000000000000000000" charset="0"/>
              <a:buChar char="l"/>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E </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值：7</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e-18（</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极显著）</a:t>
            </a:r>
          </a:p>
          <a:p>
            <a:pPr marL="285750" indent="-285750" algn="l">
              <a:lnSpc>
                <a:spcPct val="130000"/>
              </a:lnSpc>
              <a:buFont typeface="Wingdings" panose="05000000000000000000" charset="0"/>
              <a:buChar char="l"/>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序列覆盖率：67%</a:t>
            </a:r>
          </a:p>
          <a:p>
            <a:pPr marL="285750" indent="-285750" algn="l">
              <a:lnSpc>
                <a:spcPct val="130000"/>
              </a:lnSpc>
              <a:buFont typeface="Wingdings" panose="05000000000000000000" charset="0"/>
              <a:buChar char="l"/>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氨基酸一致性：36.36%</a:t>
            </a:r>
          </a:p>
          <a:p>
            <a:pPr marL="285750" indent="-285750" algn="l">
              <a:lnSpc>
                <a:spcPct val="130000"/>
              </a:lnSpc>
              <a:buFont typeface="Wingdings" panose="05000000000000000000" charset="0"/>
              <a:buChar char="l"/>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高同源蛋白：拟南芥</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ZAT12、ZAT18、ZAT5、ZAT7、ZAT8、AZF1/2/3</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E </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值均＜1</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e-14，</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同源关系明确。</a:t>
            </a:r>
          </a:p>
          <a:p>
            <a:pPr marL="285750" indent="-285750" algn="l">
              <a:lnSpc>
                <a:spcPct val="130000"/>
              </a:lnSpc>
              <a:buFont typeface="Wingdings" panose="05000000000000000000" charset="0"/>
              <a:buChar char="l"/>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远缘同源：水稻、小麦、大麦、玉米、毛竹、高粱等禾本科植物，说明该蛋白在禾本科中广泛分布、进化保守。</a:t>
            </a:r>
          </a:p>
        </p:txBody>
      </p:sp>
      <p:sp>
        <p:nvSpPr>
          <p:cNvPr id="25" name="矩形 24"/>
          <p:cNvSpPr/>
          <p:nvPr/>
        </p:nvSpPr>
        <p:spPr>
          <a:xfrm>
            <a:off x="6286500" y="4727575"/>
            <a:ext cx="5599430" cy="1442720"/>
          </a:xfrm>
          <a:prstGeom prst="rect">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lang="en-US" sz="2000" b="1">
                <a:solidFill>
                  <a:srgbClr val="FFFFFF"/>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结论：PpZAT12</a:t>
            </a:r>
            <a:r>
              <a:rPr lang="zh-CN" altLang="en-US" sz="2000" b="1">
                <a:solidFill>
                  <a:srgbClr val="FFFFFF"/>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为典型</a:t>
            </a:r>
            <a:r>
              <a:rPr lang="en-US" sz="2000" b="1">
                <a:solidFill>
                  <a:srgbClr val="FFFFFF"/>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C2H2型锌指转录因子家族，</a:t>
            </a:r>
            <a:r>
              <a:rPr lang="zh-CN" altLang="en-US" sz="2000" b="1">
                <a:solidFill>
                  <a:srgbClr val="FFFFFF"/>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与拟南芥</a:t>
            </a:r>
            <a:r>
              <a:rPr lang="en-US" altLang="zh-CN" sz="2000" b="1">
                <a:solidFill>
                  <a:srgbClr val="FFFFFF"/>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ZAT</a:t>
            </a:r>
            <a:r>
              <a:rPr lang="zh-CN" altLang="en-US" sz="2000" b="1">
                <a:solidFill>
                  <a:srgbClr val="FFFFFF"/>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家族亲缘关系最近。</a:t>
            </a: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a:spLocks noChangeArrowheads="1"/>
          </p:cNvSpPr>
          <p:nvPr/>
        </p:nvSpPr>
        <p:spPr bwMode="auto">
          <a:xfrm>
            <a:off x="634918" y="237124"/>
            <a:ext cx="6744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cs typeface="+mn-cs"/>
                <a:sym typeface="Calibri" panose="020F0502020204030204" pitchFamily="34" charset="0"/>
              </a:rPr>
              <a:t>多序列比对：保守结构域与进化特征</a:t>
            </a:r>
          </a:p>
        </p:txBody>
      </p:sp>
      <p:sp>
        <p:nvSpPr>
          <p:cNvPr id="83" name="等腰三角形 82"/>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微软雅黑" panose="020B0503020204020204" pitchFamily="34" charset="-122"/>
            </a:endParaRPr>
          </a:p>
        </p:txBody>
      </p:sp>
      <p:grpSp>
        <p:nvGrpSpPr>
          <p:cNvPr id="32" name="组合 31"/>
          <p:cNvGrpSpPr/>
          <p:nvPr/>
        </p:nvGrpSpPr>
        <p:grpSpPr>
          <a:xfrm>
            <a:off x="7765063" y="237124"/>
            <a:ext cx="4120681" cy="945149"/>
            <a:chOff x="3869685" y="487965"/>
            <a:chExt cx="5546211" cy="1272119"/>
          </a:xfrm>
        </p:grpSpPr>
        <p:grpSp>
          <p:nvGrpSpPr>
            <p:cNvPr id="38" name="组合 37"/>
            <p:cNvGrpSpPr/>
            <p:nvPr/>
          </p:nvGrpSpPr>
          <p:grpSpPr>
            <a:xfrm>
              <a:off x="3869685" y="487965"/>
              <a:ext cx="5546211" cy="1272119"/>
              <a:chOff x="6063406" y="1596380"/>
              <a:chExt cx="7135551" cy="1636665"/>
            </a:xfrm>
          </p:grpSpPr>
          <p:pic>
            <p:nvPicPr>
              <p:cNvPr id="40" name="图片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1" name="图片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39" name="矩形 38"/>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42" name="图片 41"/>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endParaRPr lang="en-US" sz="11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AutoShape 4"/>
          <p:cNvSpPr/>
          <p:nvPr/>
        </p:nvSpPr>
        <p:spPr>
          <a:xfrm>
            <a:off x="762000" y="135763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b="1" i="0" u="none" strike="noStrike">
                <a:solidFill>
                  <a:srgbClr val="4B5563"/>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对草地早熟禾与其他12种禾本科植物的同源蛋白进行多序列比对，通过分析序列的相似性与差异性，揭示其进化特征与功能关联，主要发现总结如下：</a:t>
            </a:r>
          </a:p>
        </p:txBody>
      </p:sp>
      <p:sp>
        <p:nvSpPr>
          <p:cNvPr id="5" name="AutoShape 5"/>
          <p:cNvSpPr/>
          <p:nvPr>
            <p:custDataLst>
              <p:tags r:id="rId1"/>
            </p:custDataLst>
          </p:nvPr>
        </p:nvSpPr>
        <p:spPr>
          <a:xfrm>
            <a:off x="762000" y="2080260"/>
            <a:ext cx="3302000" cy="2032000"/>
          </a:xfrm>
          <a:prstGeom prst="roundRect">
            <a:avLst>
              <a:gd name="adj" fmla="val 500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1400" b="1">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Picture 6"/>
          <p:cNvPicPr>
            <a:picLocks noChangeAspect="1"/>
          </p:cNvPicPr>
          <p:nvPr>
            <p:custDataLst>
              <p:tags r:id="rId2"/>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52500" y="2270760"/>
            <a:ext cx="304800" cy="304800"/>
          </a:xfrm>
          <a:prstGeom prst="rect">
            <a:avLst/>
          </a:prstGeom>
        </p:spPr>
      </p:pic>
      <p:sp>
        <p:nvSpPr>
          <p:cNvPr id="7" name="AutoShape 7"/>
          <p:cNvSpPr/>
          <p:nvPr>
            <p:custDataLst>
              <p:tags r:id="rId3"/>
            </p:custDataLst>
          </p:nvPr>
        </p:nvSpPr>
        <p:spPr>
          <a:xfrm>
            <a:off x="1397000" y="2232660"/>
            <a:ext cx="24765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600" b="1" i="0" u="none" strike="noStrike">
                <a:solidFill>
                  <a:srgbClr val="1F2937"/>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功能域保守：</a:t>
            </a:r>
          </a:p>
        </p:txBody>
      </p:sp>
      <p:sp>
        <p:nvSpPr>
          <p:cNvPr id="8" name="AutoShape 8"/>
          <p:cNvSpPr/>
          <p:nvPr>
            <p:custDataLst>
              <p:tags r:id="rId4"/>
            </p:custDataLst>
          </p:nvPr>
        </p:nvSpPr>
        <p:spPr>
          <a:xfrm>
            <a:off x="952500" y="2613660"/>
            <a:ext cx="2921000" cy="1497965"/>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锌指核心功能域（C2H2结构域）中的关键氨基酸位点（如C和H）在所有比对物种中完全一致，表明该功能结构域在进化过程中受到强选择压力，功能高度保守。</a:t>
            </a:r>
          </a:p>
        </p:txBody>
      </p:sp>
      <p:sp>
        <p:nvSpPr>
          <p:cNvPr id="9" name="AutoShape 9"/>
          <p:cNvSpPr/>
          <p:nvPr>
            <p:custDataLst>
              <p:tags r:id="rId5"/>
            </p:custDataLst>
          </p:nvPr>
        </p:nvSpPr>
        <p:spPr>
          <a:xfrm>
            <a:off x="4445000" y="2080260"/>
            <a:ext cx="3302000" cy="2032000"/>
          </a:xfrm>
          <a:prstGeom prst="roundRect">
            <a:avLst>
              <a:gd name="adj" fmla="val 500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1400" b="1">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Picture 10"/>
          <p:cNvPicPr>
            <a:picLocks noChangeAspect="1"/>
          </p:cNvPicPr>
          <p:nvPr>
            <p:custDataLst>
              <p:tags r:id="rId6"/>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635500" y="2270760"/>
            <a:ext cx="304800" cy="304800"/>
          </a:xfrm>
          <a:prstGeom prst="rect">
            <a:avLst/>
          </a:prstGeom>
        </p:spPr>
      </p:pic>
      <p:sp>
        <p:nvSpPr>
          <p:cNvPr id="11" name="AutoShape 11"/>
          <p:cNvSpPr/>
          <p:nvPr>
            <p:custDataLst>
              <p:tags r:id="rId7"/>
            </p:custDataLst>
          </p:nvPr>
        </p:nvSpPr>
        <p:spPr>
          <a:xfrm>
            <a:off x="5080000" y="2232660"/>
            <a:ext cx="24765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600" b="1" i="0" u="none" strike="noStrike">
                <a:solidFill>
                  <a:srgbClr val="1F2937"/>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非功能区变异</a:t>
            </a:r>
          </a:p>
        </p:txBody>
      </p:sp>
      <p:sp>
        <p:nvSpPr>
          <p:cNvPr id="12" name="AutoShape 12"/>
          <p:cNvSpPr/>
          <p:nvPr>
            <p:custDataLst>
              <p:tags r:id="rId8"/>
            </p:custDataLst>
          </p:nvPr>
        </p:nvSpPr>
        <p:spPr>
          <a:xfrm>
            <a:off x="4635500" y="2613660"/>
            <a:ext cx="2921000" cy="147955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zh-CN" altLang="en-US"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蛋白 </a:t>
            </a:r>
            <a:r>
              <a:rPr lang="en-US" altLang="zh-CN"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N </a:t>
            </a:r>
            <a:r>
              <a:rPr lang="zh-CN" altLang="en-US"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端、</a:t>
            </a:r>
            <a:r>
              <a:rPr lang="en-US" altLang="zh-CN"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C </a:t>
            </a:r>
            <a:r>
              <a:rPr lang="zh-CN" altLang="en-US"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端及柔性区域变异大，冷、暖季禾草差异显著；暖季类群内部相似度高，符合转录因子功能域保守、非功能区变异分化的进化特点。</a:t>
            </a:r>
          </a:p>
        </p:txBody>
      </p:sp>
      <p:sp>
        <p:nvSpPr>
          <p:cNvPr id="13" name="AutoShape 13"/>
          <p:cNvSpPr/>
          <p:nvPr>
            <p:custDataLst>
              <p:tags r:id="rId9"/>
            </p:custDataLst>
          </p:nvPr>
        </p:nvSpPr>
        <p:spPr>
          <a:xfrm>
            <a:off x="8128000" y="2080260"/>
            <a:ext cx="3302000" cy="2032000"/>
          </a:xfrm>
          <a:prstGeom prst="roundRect">
            <a:avLst>
              <a:gd name="adj" fmla="val 500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1400" b="1">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Picture 14"/>
          <p:cNvPicPr>
            <a:picLocks noChangeAspect="1"/>
          </p:cNvPicPr>
          <p:nvPr>
            <p:custDataLst>
              <p:tags r:id="rId10"/>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18500" y="2270760"/>
            <a:ext cx="304800" cy="304800"/>
          </a:xfrm>
          <a:prstGeom prst="rect">
            <a:avLst/>
          </a:prstGeom>
        </p:spPr>
      </p:pic>
      <p:sp>
        <p:nvSpPr>
          <p:cNvPr id="15" name="AutoShape 15"/>
          <p:cNvSpPr/>
          <p:nvPr>
            <p:custDataLst>
              <p:tags r:id="rId11"/>
            </p:custDataLst>
          </p:nvPr>
        </p:nvSpPr>
        <p:spPr>
          <a:xfrm>
            <a:off x="8763000" y="2232660"/>
            <a:ext cx="24765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600" b="1" i="0" u="none" strike="noStrike">
                <a:solidFill>
                  <a:srgbClr val="1F2937"/>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对比物种分组：</a:t>
            </a:r>
          </a:p>
        </p:txBody>
      </p:sp>
      <p:sp>
        <p:nvSpPr>
          <p:cNvPr id="16" name="AutoShape 16"/>
          <p:cNvSpPr/>
          <p:nvPr>
            <p:custDataLst>
              <p:tags r:id="rId12"/>
            </p:custDataLst>
          </p:nvPr>
        </p:nvSpPr>
        <p:spPr>
          <a:xfrm>
            <a:off x="8318500" y="2613660"/>
            <a:ext cx="2921000" cy="1479550"/>
          </a:xfrm>
          <a:prstGeom prst="rect">
            <a:avLst/>
          </a:prstGeom>
          <a:noFill/>
          <a:ln w="12700" cap="flat" cmpd="sng">
            <a:noFill/>
            <a:prstDash val="solid"/>
            <a:round/>
          </a:ln>
        </p:spPr>
        <p:txBody>
          <a:bodyPr vert="horz" wrap="square" lIns="0" tIns="0" rIns="0" bIns="0" rtlCol="0" anchor="ctr" anchorCtr="0"/>
          <a:lstStyle/>
          <a:p>
            <a:pPr marL="285750" indent="-285750" algn="l">
              <a:lnSpc>
                <a:spcPct val="108000"/>
              </a:lnSpc>
              <a:buClr>
                <a:srgbClr val="005825"/>
              </a:buClr>
              <a:buFont typeface="Wingdings" panose="05000000000000000000" charset="0"/>
              <a:buChar char="l"/>
              <a:defRPr/>
            </a:pPr>
            <a:r>
              <a:rPr lang="en-US"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冷季型禾草：草地早熟禾与小麦等物种序列一致性极高。</a:t>
            </a:r>
          </a:p>
          <a:p>
            <a:pPr marL="285750" indent="-285750" algn="l">
              <a:lnSpc>
                <a:spcPct val="108000"/>
              </a:lnSpc>
              <a:buClr>
                <a:srgbClr val="005825"/>
              </a:buClr>
              <a:buFont typeface="Wingdings" panose="05000000000000000000" charset="0"/>
              <a:buChar char="l"/>
              <a:defRPr/>
            </a:pPr>
            <a:r>
              <a:rPr lang="en-US" sz="1400" b="1" i="0" u="none" strike="noStrike">
                <a:solidFill>
                  <a:srgbClr val="374151"/>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暖季型禾草：水稻、玉米等物种间序列差异较大，但组内一致性高，呈现明显的分组特征。</a:t>
            </a:r>
            <a:endParaRPr lang="en-US" sz="14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AutoShape 17"/>
          <p:cNvSpPr/>
          <p:nvPr/>
        </p:nvSpPr>
        <p:spPr>
          <a:xfrm>
            <a:off x="762000" y="4309110"/>
            <a:ext cx="10668000" cy="2025015"/>
          </a:xfrm>
          <a:prstGeom prst="roundRect">
            <a:avLst>
              <a:gd name="adj" fmla="val 4000"/>
            </a:avLst>
          </a:prstGeom>
          <a:solidFill>
            <a:srgbClr val="F9FAFB">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Picture 18"/>
          <p:cNvPicPr>
            <a:picLocks noChangeAspect="1"/>
          </p:cNvPicPr>
          <p:nvPr/>
        </p:nvPicPr>
        <p:blipFill>
          <a:blip r:embed="rId24"/>
          <a:srcRect l="24594" r="24594"/>
          <a:stretch>
            <a:fillRect/>
          </a:stretch>
        </p:blipFill>
        <p:spPr>
          <a:xfrm>
            <a:off x="762000" y="4309745"/>
            <a:ext cx="3810000" cy="1981200"/>
          </a:xfrm>
          <a:prstGeom prst="rect">
            <a:avLst/>
          </a:prstGeom>
          <a:noFill/>
          <a:ln w="25400" cap="flat" cmpd="sng">
            <a:noFill/>
            <a:prstDash val="solid"/>
            <a:round/>
          </a:ln>
          <a:effectLst>
            <a:outerShdw blurRad="444500" dist="190500" dir="2700000" algn="tl" rotWithShape="0">
              <a:srgbClr val="000000">
                <a:alpha val="25000"/>
              </a:srgbClr>
            </a:outerShdw>
          </a:effectLst>
        </p:spPr>
      </p:pic>
      <p:sp>
        <p:nvSpPr>
          <p:cNvPr id="19" name="AutoShape 19"/>
          <p:cNvSpPr/>
          <p:nvPr/>
        </p:nvSpPr>
        <p:spPr>
          <a:xfrm>
            <a:off x="4826000" y="4368165"/>
            <a:ext cx="6413500" cy="1956435"/>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2000" b="1" i="0" u="none" strike="noStrike">
                <a:solidFill>
                  <a:srgbClr val="1F2937"/>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比对结果可视化展示</a:t>
            </a:r>
            <a:r>
              <a:rPr lang="zh-CN" altLang="en-US" sz="2000" b="1" i="0" u="none" strike="noStrike">
                <a:solidFill>
                  <a:srgbClr val="1F2937"/>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a:t>
            </a:r>
            <a:br>
              <a:rPr lang="en-US" sz="2000" b="0" i="0" u="none" strike="noStrike">
                <a:solidFill>
                  <a:srgbClr val="1F2329"/>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br>
            <a:r>
              <a:rPr lang="en-US" b="0" i="0" u="none" strike="noStrike">
                <a:solidFill>
                  <a:srgbClr val="4B5563"/>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图为同源蛋白多序列比对的局部结果。深色背景代表高度保守的氨基酸位点，浅色背景代表变异位点。图中清晰可见，中间区域的核心功能域（深色条带）跨越多个物种保持一致，而两侧边缘区域则表现出较高的多样性。</a:t>
            </a:r>
            <a:endParaRPr lang="en-US">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a:spLocks noChangeArrowheads="1"/>
          </p:cNvSpPr>
          <p:nvPr/>
        </p:nvSpPr>
        <p:spPr bwMode="auto">
          <a:xfrm>
            <a:off x="634918" y="237124"/>
            <a:ext cx="63385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cs typeface="+mn-cs"/>
                <a:sym typeface="Calibri" panose="020F0502020204030204" pitchFamily="34" charset="0"/>
              </a:rPr>
              <a:t>进化树解析：亲缘关系与物种分化</a:t>
            </a:r>
          </a:p>
        </p:txBody>
      </p:sp>
      <p:sp>
        <p:nvSpPr>
          <p:cNvPr id="39" name="等腰三角形 38"/>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微软雅黑" panose="020B0503020204020204" pitchFamily="34" charset="-122"/>
            </a:endParaRPr>
          </a:p>
        </p:txBody>
      </p:sp>
      <p:grpSp>
        <p:nvGrpSpPr>
          <p:cNvPr id="41" name="组合 40"/>
          <p:cNvGrpSpPr/>
          <p:nvPr/>
        </p:nvGrpSpPr>
        <p:grpSpPr>
          <a:xfrm>
            <a:off x="7765063" y="237124"/>
            <a:ext cx="4120681" cy="945149"/>
            <a:chOff x="3869685" y="487965"/>
            <a:chExt cx="5546211" cy="1272119"/>
          </a:xfrm>
        </p:grpSpPr>
        <p:grpSp>
          <p:nvGrpSpPr>
            <p:cNvPr id="42" name="组合 41"/>
            <p:cNvGrpSpPr/>
            <p:nvPr/>
          </p:nvGrpSpPr>
          <p:grpSpPr>
            <a:xfrm>
              <a:off x="3869685" y="487965"/>
              <a:ext cx="5546211" cy="1272119"/>
              <a:chOff x="6063406" y="1596380"/>
              <a:chExt cx="7135551" cy="1636665"/>
            </a:xfrm>
          </p:grpSpPr>
          <p:pic>
            <p:nvPicPr>
              <p:cNvPr id="44" name="图片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3" name="矩形 42"/>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50" name="图片 49"/>
          <p:cNvPicPr>
            <a:picLocks noChangeAspect="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4" name="Picture 4"/>
          <p:cNvPicPr>
            <a:picLocks noChangeAspect="1"/>
          </p:cNvPicPr>
          <p:nvPr/>
        </p:nvPicPr>
        <p:blipFill>
          <a:blip r:embed="rId14"/>
          <a:srcRect l="2183" r="2183"/>
          <a:stretch>
            <a:fillRect/>
          </a:stretch>
        </p:blipFill>
        <p:spPr>
          <a:xfrm>
            <a:off x="208915" y="1404620"/>
            <a:ext cx="4892040" cy="4756150"/>
          </a:xfrm>
          <a:prstGeom prst="rect">
            <a:avLst/>
          </a:prstGeom>
          <a:noFill/>
          <a:ln w="25400" cap="flat" cmpd="sng">
            <a:solidFill>
              <a:srgbClr val="E5E7EB">
                <a:alpha val="100000"/>
              </a:srgbClr>
            </a:solidFill>
            <a:prstDash val="solid"/>
            <a:round/>
          </a:ln>
          <a:effectLst>
            <a:outerShdw blurRad="444500" dist="190500" dir="2700000" algn="tl" rotWithShape="0">
              <a:srgbClr val="000000">
                <a:alpha val="25000"/>
              </a:srgbClr>
            </a:outerShdw>
          </a:effectLst>
        </p:spPr>
      </p:pic>
      <p:sp>
        <p:nvSpPr>
          <p:cNvPr id="5" name="AutoShape 5"/>
          <p:cNvSpPr/>
          <p:nvPr>
            <p:custDataLst>
              <p:tags r:id="rId1"/>
            </p:custDataLst>
          </p:nvPr>
        </p:nvSpPr>
        <p:spPr>
          <a:xfrm>
            <a:off x="5461635" y="1310005"/>
            <a:ext cx="5968365" cy="1397000"/>
          </a:xfrm>
          <a:prstGeom prst="roundRect">
            <a:avLst>
              <a:gd name="adj" fmla="val 10909"/>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AutoShape 6"/>
          <p:cNvSpPr/>
          <p:nvPr>
            <p:custDataLst>
              <p:tags r:id="rId2"/>
            </p:custDataLst>
          </p:nvPr>
        </p:nvSpPr>
        <p:spPr>
          <a:xfrm>
            <a:off x="5462270" y="1309370"/>
            <a:ext cx="107950" cy="1397000"/>
          </a:xfrm>
          <a:prstGeom prst="roundRect">
            <a:avLst>
              <a:gd name="adj" fmla="val 0"/>
            </a:avLst>
          </a:prstGeom>
          <a:solidFill>
            <a:srgbClr val="005825"/>
          </a:solidFill>
          <a:ln w="25400" cap="flat" cmpd="sng">
            <a:noFill/>
            <a:prstDash val="solid"/>
            <a:round/>
          </a:ln>
        </p:spPr>
        <p:txBody>
          <a:bodyPr vert="horz" wrap="square" lIns="63500" tIns="63500" rIns="63500" bIns="63500" rtlCol="0" anchor="ctr"/>
          <a:lstStyle/>
          <a:p>
            <a:pPr algn="ctr">
              <a:defRPr/>
            </a:pPr>
            <a:endParaRPr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AutoShape 7"/>
          <p:cNvSpPr/>
          <p:nvPr>
            <p:custDataLst>
              <p:tags r:id="rId3"/>
            </p:custDataLst>
          </p:nvPr>
        </p:nvSpPr>
        <p:spPr>
          <a:xfrm>
            <a:off x="5698490" y="1310005"/>
            <a:ext cx="5477510" cy="139827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b="1" i="0" u="none" strike="noStrike">
                <a:solidFill>
                  <a:srgbClr val="1F2937"/>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第一大分支：冷季型禾草</a:t>
            </a:r>
            <a:endParaRPr lang="en-US" b="1">
              <a:latin typeface="Times New Roman" panose="02020603050405020304" pitchFamily="18" charset="0"/>
              <a:ea typeface="微软雅黑" panose="020B0503020204020204" pitchFamily="34" charset="-122"/>
              <a:cs typeface="Times New Roman" panose="02020603050405020304" pitchFamily="18" charset="0"/>
            </a:endParaRPr>
          </a:p>
          <a:p>
            <a:pPr indent="0" algn="l">
              <a:lnSpc>
                <a:spcPct val="117000"/>
              </a:lnSpc>
              <a:spcBef>
                <a:spcPts val="800"/>
              </a:spcBef>
            </a:pPr>
            <a:r>
              <a:rPr lang="zh-CN" altLang="en-US" sz="1600" b="1" i="0" u="none" strike="noStrike">
                <a:solidFill>
                  <a:srgbClr val="4B5563"/>
                </a:solidFill>
                <a:latin typeface="Times New Roman" panose="02020603050405020304" pitchFamily="18" charset="0"/>
                <a:ea typeface="微软雅黑" panose="020B0503020204020204" pitchFamily="34" charset="-122"/>
                <a:cs typeface="Times New Roman" panose="02020603050405020304" pitchFamily="18" charset="0"/>
                <a:sym typeface="Noto Sans SC" panose="020B0200000000000000" charset="-122"/>
              </a:rPr>
              <a:t>草地早熟禾、黑麦草、小麦、大麦、燕麦聚为一支，自展值均为 100%，可信度极高；其中早熟禾与黑麦草亲缘最近，该蛋白在早熟禾亚科进化高度保守。</a:t>
            </a:r>
          </a:p>
        </p:txBody>
      </p:sp>
      <p:sp>
        <p:nvSpPr>
          <p:cNvPr id="8" name="AutoShape 8"/>
          <p:cNvSpPr/>
          <p:nvPr>
            <p:custDataLst>
              <p:tags r:id="rId4"/>
            </p:custDataLst>
          </p:nvPr>
        </p:nvSpPr>
        <p:spPr>
          <a:xfrm>
            <a:off x="5461635" y="2961005"/>
            <a:ext cx="5968365" cy="1397000"/>
          </a:xfrm>
          <a:prstGeom prst="roundRect">
            <a:avLst>
              <a:gd name="adj" fmla="val 10909"/>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AutoShape 9"/>
          <p:cNvSpPr/>
          <p:nvPr>
            <p:custDataLst>
              <p:tags r:id="rId5"/>
            </p:custDataLst>
          </p:nvPr>
        </p:nvSpPr>
        <p:spPr>
          <a:xfrm>
            <a:off x="5462270" y="2961005"/>
            <a:ext cx="107950" cy="1397000"/>
          </a:xfrm>
          <a:prstGeom prst="roundRect">
            <a:avLst>
              <a:gd name="adj" fmla="val 0"/>
            </a:avLst>
          </a:prstGeom>
          <a:solidFill>
            <a:srgbClr val="005825"/>
          </a:solidFill>
          <a:ln w="25400" cap="flat" cmpd="sng">
            <a:noFill/>
            <a:prstDash val="solid"/>
            <a:round/>
          </a:ln>
        </p:spPr>
        <p:txBody>
          <a:bodyPr vert="horz" wrap="square" lIns="63500" tIns="63500" rIns="63500" bIns="63500" rtlCol="0" anchor="ctr"/>
          <a:lstStyle/>
          <a:p>
            <a:pPr algn="ctr">
              <a:defRPr/>
            </a:pPr>
            <a:endParaRPr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AutoShape 10"/>
          <p:cNvSpPr/>
          <p:nvPr>
            <p:custDataLst>
              <p:tags r:id="rId6"/>
            </p:custDataLst>
          </p:nvPr>
        </p:nvSpPr>
        <p:spPr>
          <a:xfrm>
            <a:off x="5699125" y="2961005"/>
            <a:ext cx="5731510" cy="13843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b="1" i="0" u="none" strike="noStrike">
                <a:solidFill>
                  <a:srgbClr val="1F2937"/>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第二大分支：暖季型禾草</a:t>
            </a:r>
            <a:endParaRPr lang="en-US" b="1">
              <a:latin typeface="Times New Roman" panose="02020603050405020304" pitchFamily="18" charset="0"/>
              <a:ea typeface="微软雅黑" panose="020B0503020204020204" pitchFamily="34" charset="-122"/>
            </a:endParaRPr>
          </a:p>
          <a:p>
            <a:pPr indent="0" algn="l">
              <a:lnSpc>
                <a:spcPct val="117000"/>
              </a:lnSpc>
              <a:spcBef>
                <a:spcPts val="800"/>
              </a:spcBef>
            </a:pPr>
            <a:r>
              <a:rPr lang="zh-CN" altLang="en-US" sz="1600" b="1" i="0" u="none" strike="noStrike">
                <a:solidFill>
                  <a:srgbClr val="4B5563"/>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水稻、玉米、高粱等聚为另一支；内部自展值 35‑64，置信度偏低，物种分化更明显，水稻、玉米分化更早。</a:t>
            </a:r>
          </a:p>
        </p:txBody>
      </p:sp>
      <p:sp>
        <p:nvSpPr>
          <p:cNvPr id="11" name="AutoShape 11"/>
          <p:cNvSpPr/>
          <p:nvPr>
            <p:custDataLst>
              <p:tags r:id="rId7"/>
            </p:custDataLst>
          </p:nvPr>
        </p:nvSpPr>
        <p:spPr>
          <a:xfrm>
            <a:off x="5462270" y="4471035"/>
            <a:ext cx="5967730" cy="1913890"/>
          </a:xfrm>
          <a:prstGeom prst="roundRect">
            <a:avLst>
              <a:gd name="adj" fmla="val 10909"/>
            </a:avLst>
          </a:prstGeom>
          <a:solidFill>
            <a:srgbClr val="005825"/>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AutoShape 12"/>
          <p:cNvSpPr/>
          <p:nvPr>
            <p:custDataLst>
              <p:tags r:id="rId8"/>
            </p:custDataLst>
          </p:nvPr>
        </p:nvSpPr>
        <p:spPr>
          <a:xfrm>
            <a:off x="5698490" y="4728845"/>
            <a:ext cx="5587365" cy="139827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b="1" i="0" u="none" strike="noStrike">
                <a:solidFill>
                  <a:schemeClr val="bg1"/>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研究结论：</a:t>
            </a:r>
          </a:p>
          <a:p>
            <a:pPr marL="285750" indent="-285750" algn="l">
              <a:lnSpc>
                <a:spcPct val="100000"/>
              </a:lnSpc>
              <a:buFont typeface="Wingdings" panose="05000000000000000000" charset="0"/>
              <a:buChar char="l"/>
              <a:defRPr/>
            </a:pPr>
            <a:r>
              <a:rPr lang="zh-CN" altLang="en-US" sz="1600" b="0" i="0" u="none" strike="noStrike">
                <a:solidFill>
                  <a:schemeClr val="bg1"/>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进化上冷季型早熟禾亚科与暖季型禾草早期发生显著分化，形成两大独立谱系；</a:t>
            </a:r>
          </a:p>
          <a:p>
            <a:pPr marL="285750" indent="-285750" algn="l">
              <a:lnSpc>
                <a:spcPct val="100000"/>
              </a:lnSpc>
              <a:buFont typeface="Wingdings" panose="05000000000000000000" charset="0"/>
              <a:buChar char="l"/>
              <a:defRPr/>
            </a:pPr>
            <a:r>
              <a:rPr lang="zh-CN" altLang="en-US" sz="1600" b="0" i="0" u="none" strike="noStrike">
                <a:solidFill>
                  <a:schemeClr val="bg1"/>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该锌指蛋白在冷季禾草中保守性更强，暖季禾草中序列变异更大；</a:t>
            </a:r>
          </a:p>
          <a:p>
            <a:pPr marL="285750" indent="-285750" algn="l">
              <a:lnSpc>
                <a:spcPct val="100000"/>
              </a:lnSpc>
              <a:buFont typeface="Wingdings" panose="05000000000000000000" charset="0"/>
              <a:buChar char="l"/>
              <a:defRPr/>
            </a:pPr>
            <a:r>
              <a:rPr lang="zh-CN" altLang="en-US" sz="1600" b="0" i="0" u="none" strike="noStrike">
                <a:solidFill>
                  <a:schemeClr val="bg1"/>
                </a:solidFill>
                <a:latin typeface="Times New Roman" panose="02020603050405020304" pitchFamily="18" charset="0"/>
                <a:ea typeface="微软雅黑" panose="020B0503020204020204" pitchFamily="34" charset="-122"/>
                <a:cs typeface="Noto Sans SC" panose="020B0200000000000000" charset="-122"/>
                <a:sym typeface="Noto Sans SC" panose="020B0200000000000000" charset="-122"/>
              </a:rPr>
              <a:t>高置信度聚类结果，进一步印证多序列比对结论，为解析该基因在禾本科物种适应性进化提供分子依据。</a:t>
            </a:r>
          </a:p>
        </p:txBody>
      </p:sp>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164101" cy="1200329"/>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Part</a:t>
            </a:r>
            <a:r>
              <a:rPr kumimoji="0" lang="en-US" altLang="zh-CN"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5</a:t>
            </a:r>
            <a:endParaRPr kumimoji="0" lang="zh-CN" altLang="en-US"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5638798" y="2692405"/>
            <a:ext cx="3230880" cy="82994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下一步计划</a:t>
            </a:r>
          </a:p>
        </p:txBody>
      </p:sp>
      <p:grpSp>
        <p:nvGrpSpPr>
          <p:cNvPr id="15" name="组合 14"/>
          <p:cNvGrpSpPr/>
          <p:nvPr/>
        </p:nvGrpSpPr>
        <p:grpSpPr>
          <a:xfrm>
            <a:off x="464768" y="1391626"/>
            <a:ext cx="3102819" cy="3102819"/>
            <a:chOff x="464768" y="1391626"/>
            <a:chExt cx="3102819" cy="3102819"/>
          </a:xfrm>
        </p:grpSpPr>
        <p:sp>
          <p:nvSpPr>
            <p:cNvPr id="16" name="椭圆 15"/>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a:spLocks noChangeArrowheads="1"/>
          </p:cNvSpPr>
          <p:nvPr/>
        </p:nvSpPr>
        <p:spPr bwMode="auto">
          <a:xfrm>
            <a:off x="634918" y="237124"/>
            <a:ext cx="22745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下一步计划</a:t>
            </a:r>
          </a:p>
        </p:txBody>
      </p:sp>
      <p:sp>
        <p:nvSpPr>
          <p:cNvPr id="15" name="等腰三角形 14"/>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16" name="组合 15"/>
          <p:cNvGrpSpPr/>
          <p:nvPr/>
        </p:nvGrpSpPr>
        <p:grpSpPr>
          <a:xfrm>
            <a:off x="7765063" y="237124"/>
            <a:ext cx="4120681" cy="945149"/>
            <a:chOff x="3869685" y="487965"/>
            <a:chExt cx="5546211" cy="1272119"/>
          </a:xfrm>
        </p:grpSpPr>
        <p:grpSp>
          <p:nvGrpSpPr>
            <p:cNvPr id="17" name="组合 16"/>
            <p:cNvGrpSpPr/>
            <p:nvPr/>
          </p:nvGrpSpPr>
          <p:grpSpPr>
            <a:xfrm>
              <a:off x="3869685" y="487965"/>
              <a:ext cx="5546211" cy="1272119"/>
              <a:chOff x="6063406" y="1596380"/>
              <a:chExt cx="7135551" cy="1636665"/>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6" name="图片 25"/>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2" name="文本框 1"/>
          <p:cNvSpPr txBox="1"/>
          <p:nvPr/>
        </p:nvSpPr>
        <p:spPr>
          <a:xfrm>
            <a:off x="911225" y="2423795"/>
            <a:ext cx="10669270" cy="2011045"/>
          </a:xfrm>
          <a:prstGeom prst="rect">
            <a:avLst/>
          </a:prstGeom>
          <a:noFill/>
        </p:spPr>
        <p:txBody>
          <a:bodyPr wrap="none" rtlCol="0">
            <a:spAutoFit/>
          </a:bodyPr>
          <a:lstStyle/>
          <a:p>
            <a:pPr marL="285750" indent="-285750" algn="l">
              <a:lnSpc>
                <a:spcPct val="130000"/>
              </a:lnSpc>
              <a:buFont typeface="Wingdings" panose="05000000000000000000" charset="0"/>
              <a:buChar char="l"/>
            </a:pPr>
            <a:r>
              <a:rPr lang="zh-CN" altLang="en-US" sz="3200" b="1" noProof="0" dirty="0">
                <a:ln>
                  <a:noFill/>
                </a:ln>
                <a:solidFill>
                  <a:srgbClr val="005825"/>
                </a:solidFill>
                <a:effectLst/>
                <a:uLnTx/>
                <a:uFillTx/>
                <a:latin typeface="Arial" panose="020B0604020202020204" pitchFamily="34" charset="0"/>
                <a:ea typeface="微软雅黑" panose="020B0503020204020204" pitchFamily="34" charset="-122"/>
              </a:rPr>
              <a:t>转录组数据再挖掘，进一步筛选差异表达基因</a:t>
            </a:r>
          </a:p>
          <a:p>
            <a:pPr marL="285750" indent="-285750" algn="l">
              <a:lnSpc>
                <a:spcPct val="130000"/>
              </a:lnSpc>
              <a:buFont typeface="Wingdings" panose="05000000000000000000" charset="0"/>
              <a:buChar char="l"/>
            </a:pPr>
            <a:r>
              <a:rPr lang="zh-CN" altLang="en-US" sz="3200" b="1" noProof="0" dirty="0">
                <a:ln>
                  <a:noFill/>
                </a:ln>
                <a:solidFill>
                  <a:srgbClr val="005825"/>
                </a:solidFill>
                <a:effectLst/>
                <a:uLnTx/>
                <a:uFillTx/>
                <a:latin typeface="Arial" panose="020B0604020202020204" pitchFamily="34" charset="0"/>
                <a:ea typeface="微软雅黑" panose="020B0503020204020204" pitchFamily="34" charset="-122"/>
              </a:rPr>
              <a:t>为分子标记的开发提供数据支撑</a:t>
            </a:r>
            <a:r>
              <a:rPr lang="en-US" altLang="zh-CN" sz="3200" b="1" noProof="0" dirty="0">
                <a:ln>
                  <a:noFill/>
                </a:ln>
                <a:solidFill>
                  <a:srgbClr val="005825"/>
                </a:solidFill>
                <a:effectLst/>
                <a:uLnTx/>
                <a:uFillTx/>
                <a:latin typeface="Arial" panose="020B0604020202020204" pitchFamily="34" charset="0"/>
                <a:ea typeface="微软雅黑" panose="020B0503020204020204" pitchFamily="34" charset="-122"/>
              </a:rPr>
              <a:t>（SSR</a:t>
            </a:r>
            <a:r>
              <a:rPr lang="zh-CN" altLang="en-US" sz="3200" b="1" noProof="0" dirty="0">
                <a:ln>
                  <a:noFill/>
                </a:ln>
                <a:solidFill>
                  <a:srgbClr val="005825"/>
                </a:solidFill>
                <a:effectLst/>
                <a:uLnTx/>
                <a:uFillTx/>
                <a:latin typeface="Arial" panose="020B0604020202020204" pitchFamily="34" charset="0"/>
                <a:ea typeface="微软雅黑" panose="020B0503020204020204" pitchFamily="34" charset="-122"/>
              </a:rPr>
              <a:t>标记、功能标记）</a:t>
            </a:r>
          </a:p>
          <a:p>
            <a:pPr marL="285750" indent="-285750" algn="l">
              <a:lnSpc>
                <a:spcPct val="130000"/>
              </a:lnSpc>
              <a:buFont typeface="Wingdings" panose="05000000000000000000" charset="0"/>
              <a:buChar char="l"/>
            </a:pPr>
            <a:r>
              <a:rPr lang="zh-CN" altLang="en-US" sz="3200" b="1" noProof="0" dirty="0">
                <a:ln>
                  <a:noFill/>
                </a:ln>
                <a:solidFill>
                  <a:srgbClr val="005825"/>
                </a:solidFill>
                <a:effectLst/>
                <a:uLnTx/>
                <a:uFillTx/>
                <a:latin typeface="Arial" panose="020B0604020202020204" pitchFamily="34" charset="0"/>
                <a:ea typeface="微软雅黑" panose="020B0503020204020204" pitchFamily="34" charset="-122"/>
              </a:rPr>
              <a:t>预测蛋白质保守结构及互作作用</a:t>
            </a:r>
          </a:p>
        </p:txBody>
      </p:sp>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634917" y="237124"/>
            <a:ext cx="30873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小组成员与分工</a:t>
            </a:r>
          </a:p>
        </p:txBody>
      </p:sp>
      <p:sp>
        <p:nvSpPr>
          <p:cNvPr id="28" name="等腰三角形 2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51" name="图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867" y="715649"/>
            <a:ext cx="6048216" cy="6048216"/>
          </a:xfrm>
          <a:prstGeom prst="rect">
            <a:avLst/>
          </a:prstGeom>
        </p:spPr>
      </p:pic>
      <p:sp>
        <p:nvSpPr>
          <p:cNvPr id="57" name="矩形 56"/>
          <p:cNvSpPr/>
          <p:nvPr/>
        </p:nvSpPr>
        <p:spPr>
          <a:xfrm>
            <a:off x="7305040" y="1875155"/>
            <a:ext cx="3891280" cy="310769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G5A</a:t>
            </a:r>
            <a:r>
              <a:rPr kumimoji="0" lang="zh-CN" altLang="en-US"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韩佳凝：差异表达分析、</a:t>
            </a:r>
            <a:r>
              <a:rPr kumimoji="0" lang="en-US" altLang="zh-CN"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PPT</a:t>
            </a:r>
            <a:r>
              <a:rPr kumimoji="0" lang="zh-CN" altLang="en-US"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制作</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G5B</a:t>
            </a:r>
            <a:r>
              <a:rPr kumimoji="0" lang="zh-CN" altLang="en-US"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薛媛：同源搜索与进化序列分析、</a:t>
            </a:r>
            <a:r>
              <a:rPr lang="en-US" altLang="zh-CN" sz="2800" b="1" noProof="0" dirty="0">
                <a:ln>
                  <a:noFill/>
                </a:ln>
                <a:solidFill>
                  <a:srgbClr val="024921"/>
                </a:solidFill>
                <a:effectLst/>
                <a:uLnTx/>
                <a:uFillTx/>
                <a:latin typeface="微软雅黑" panose="020B0503020204020204" pitchFamily="34" charset="-122"/>
                <a:ea typeface="微软雅黑" panose="020B0503020204020204" pitchFamily="34" charset="-122"/>
                <a:sym typeface="+mn-ea"/>
              </a:rPr>
              <a:t>PPT</a:t>
            </a:r>
            <a:r>
              <a:rPr lang="zh-CN" altLang="en-US" sz="2800" b="1" noProof="0" dirty="0">
                <a:ln>
                  <a:noFill/>
                </a:ln>
                <a:solidFill>
                  <a:srgbClr val="024921"/>
                </a:solidFill>
                <a:effectLst/>
                <a:uLnTx/>
                <a:uFillTx/>
                <a:latin typeface="微软雅黑" panose="020B0503020204020204" pitchFamily="34" charset="-122"/>
                <a:ea typeface="微软雅黑" panose="020B0503020204020204" pitchFamily="34" charset="-122"/>
                <a:sym typeface="+mn-ea"/>
              </a:rPr>
              <a:t>制作</a:t>
            </a:r>
            <a:endParaRPr kumimoji="0" lang="zh-CN" altLang="en-US"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G5C</a:t>
            </a:r>
            <a:r>
              <a:rPr kumimoji="0" lang="zh-CN" altLang="en-US"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赵宏芳：蛋白质特征分析、</a:t>
            </a:r>
            <a:r>
              <a:rPr kumimoji="0" lang="en-US" altLang="zh-CN"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PPT</a:t>
            </a:r>
            <a:r>
              <a:rPr kumimoji="0" lang="zh-CN" altLang="en-US" sz="2800" b="1" u="none" strike="noStrike" kern="1200" cap="none" spc="0" normalizeH="0" baseline="0" noProof="0" dirty="0">
                <a:ln>
                  <a:noFill/>
                </a:ln>
                <a:solidFill>
                  <a:srgbClr val="024921"/>
                </a:solidFill>
                <a:effectLst/>
                <a:uLnTx/>
                <a:uFillTx/>
                <a:latin typeface="微软雅黑" panose="020B0503020204020204" pitchFamily="34" charset="-122"/>
                <a:ea typeface="微软雅黑" panose="020B0503020204020204" pitchFamily="34" charset="-122"/>
                <a:cs typeface="+mn-cs"/>
              </a:rPr>
              <a:t>制作</a:t>
            </a:r>
          </a:p>
        </p:txBody>
      </p:sp>
      <p:grpSp>
        <p:nvGrpSpPr>
          <p:cNvPr id="17" name="组合 16"/>
          <p:cNvGrpSpPr/>
          <p:nvPr/>
        </p:nvGrpSpPr>
        <p:grpSpPr>
          <a:xfrm>
            <a:off x="7765063" y="237124"/>
            <a:ext cx="4120681" cy="945149"/>
            <a:chOff x="3869685" y="487965"/>
            <a:chExt cx="5546211" cy="1272119"/>
          </a:xfrm>
        </p:grpSpPr>
        <p:grpSp>
          <p:nvGrpSpPr>
            <p:cNvPr id="18" name="组合 17"/>
            <p:cNvGrpSpPr/>
            <p:nvPr/>
          </p:nvGrpSpPr>
          <p:grpSpPr>
            <a:xfrm>
              <a:off x="3869685" y="487965"/>
              <a:ext cx="5546211" cy="1272119"/>
              <a:chOff x="6063406" y="1596380"/>
              <a:chExt cx="7135551" cy="1636665"/>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9" name="矩形 18"/>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2" name="图片 21"/>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2" name="图片 1"/>
          <p:cNvPicPr>
            <a:picLocks noChangeAspect="1"/>
          </p:cNvPicPr>
          <p:nvPr/>
        </p:nvPicPr>
        <p:blipFill>
          <a:blip r:embed="rId7"/>
          <a:srcRect r="17083"/>
          <a:stretch>
            <a:fillRect/>
          </a:stretch>
        </p:blipFill>
        <p:spPr>
          <a:xfrm>
            <a:off x="356870" y="1424305"/>
            <a:ext cx="6394450" cy="4337685"/>
          </a:xfrm>
          <a:prstGeom prst="rect">
            <a:avLst/>
          </a:prstGeom>
        </p:spPr>
      </p:pic>
    </p:spTree>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98443" y="1399526"/>
            <a:ext cx="10451803" cy="2126615"/>
          </a:xfrm>
          <a:prstGeom prst="rect">
            <a:avLst/>
          </a:prstGeom>
        </p:spPr>
        <p:txBody>
          <a:bodyPr wrap="square" lIns="91440" tIns="45720" rIns="91440" bIns="4572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[1]CHENG J, XIANG L, YANG M, </a:t>
            </a:r>
            <a:r>
              <a:rPr kumimoji="0" lang="zh-CN" altLang="en-US" sz="14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 </a:t>
            </a:r>
            <a:r>
              <a:rPr kumimoji="0" lang="en-US"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Transcriptome Analysis of Native Kentucky Bluegrass (Poa pratensis L.) in Response to Osmotic Stress[J/OL]. Plants, 2023, 12(23): 3971. </a:t>
            </a: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[2]CHENG J, XIANG L, WANG Y, </a:t>
            </a:r>
            <a:r>
              <a:rPr kumimoji="0" lang="zh-CN" altLang="en-US" sz="14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 </a:t>
            </a:r>
            <a:r>
              <a:rPr kumimoji="0" lang="en-US"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PpZAT12 from a native Kentucky bluegrass (Poa pratensis L.) confers drought tolerance through regulating antioxidant defense system and multiple metabolic pathways[J/OL]. BMC PLANT BIOLOGY, 2026. </a:t>
            </a:r>
          </a:p>
          <a:p>
            <a:pPr marL="0" marR="0" lvl="0" indent="0" algn="l" defTabSz="457200" rtl="0" eaLnBrk="1" fontAlgn="auto" latinLnBrk="0" hangingPunct="1">
              <a:lnSpc>
                <a:spcPct val="15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a:spLocks noChangeArrowheads="1"/>
          </p:cNvSpPr>
          <p:nvPr/>
        </p:nvSpPr>
        <p:spPr bwMode="auto">
          <a:xfrm>
            <a:off x="634918" y="237124"/>
            <a:ext cx="3118796"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附录：参考文献</a:t>
            </a:r>
            <a:endPar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endParaRPr>
          </a:p>
        </p:txBody>
      </p:sp>
      <p:sp>
        <p:nvSpPr>
          <p:cNvPr id="15" name="等腰三角形 14"/>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10" name="组合 9"/>
          <p:cNvGrpSpPr/>
          <p:nvPr/>
        </p:nvGrpSpPr>
        <p:grpSpPr>
          <a:xfrm>
            <a:off x="7765063" y="237124"/>
            <a:ext cx="4120681" cy="945149"/>
            <a:chOff x="3869685" y="487965"/>
            <a:chExt cx="5546211" cy="1272119"/>
          </a:xfrm>
        </p:grpSpPr>
        <p:grpSp>
          <p:nvGrpSpPr>
            <p:cNvPr id="12" name="组合 11"/>
            <p:cNvGrpSpPr/>
            <p:nvPr/>
          </p:nvGrpSpPr>
          <p:grpSpPr>
            <a:xfrm>
              <a:off x="3869685" y="487965"/>
              <a:ext cx="5546211" cy="1272119"/>
              <a:chOff x="6063406" y="1596380"/>
              <a:chExt cx="7135551" cy="1636665"/>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9" name="矩形 18"/>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2" name="图片 2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115" y="406703"/>
            <a:ext cx="6044593" cy="6044593"/>
          </a:xfrm>
          <a:prstGeom prst="rect">
            <a:avLst/>
          </a:prstGeom>
        </p:spPr>
      </p:pic>
      <p:sp>
        <p:nvSpPr>
          <p:cNvPr id="13" name="TextBox 5"/>
          <p:cNvSpPr txBox="1"/>
          <p:nvPr/>
        </p:nvSpPr>
        <p:spPr>
          <a:xfrm>
            <a:off x="5515816" y="4969051"/>
            <a:ext cx="309880" cy="378460"/>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3372002" y="4231574"/>
            <a:ext cx="4563879" cy="522605"/>
          </a:xfrm>
          <a:prstGeom prst="rect">
            <a:avLst/>
          </a:prstGeom>
        </p:spPr>
        <p:txBody>
          <a:bodyPr wrap="square" lIns="91440" tIns="45720" rIns="91440" bIns="45720">
            <a:spAutoFit/>
          </a:bodyPr>
          <a:lstStyle/>
          <a:p>
            <a:pPr marL="0" marR="0" lvl="0" indent="0" algn="l" defTabSz="457200" rtl="0" eaLnBrk="1" fontAlgn="auto" latinLnBrk="0" hangingPunct="1">
              <a:lnSpc>
                <a:spcPct val="150000"/>
              </a:lnSpc>
              <a:spcBef>
                <a:spcPct val="0"/>
              </a:spcBef>
              <a:spcAft>
                <a:spcPts val="0"/>
              </a:spcAft>
              <a:buClrTx/>
              <a:buSzTx/>
              <a:buFontTx/>
              <a:buNone/>
              <a:defRPr/>
            </a:pPr>
            <a:endParaRPr kumimoji="0" lang="zh-CN" altLang="en-US" sz="186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3390108" y="4969051"/>
            <a:ext cx="309880" cy="378460"/>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en-US" altLang="zh-CN" sz="18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3278655" y="2888903"/>
            <a:ext cx="7785980" cy="1116965"/>
          </a:xfrm>
          <a:prstGeom prst="rect">
            <a:avLst/>
          </a:prstGeom>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66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rPr>
              <a:t>汇报完毕 感谢聆听</a:t>
            </a:r>
            <a:r>
              <a:rPr kumimoji="0" lang="zh-CN" altLang="en-US" sz="6665" b="1" i="1"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rPr>
              <a:t>！</a:t>
            </a:r>
          </a:p>
        </p:txBody>
      </p:sp>
      <p:cxnSp>
        <p:nvCxnSpPr>
          <p:cNvPr id="28" name="直接连接符 27"/>
          <p:cNvCxnSpPr/>
          <p:nvPr/>
        </p:nvCxnSpPr>
        <p:spPr>
          <a:xfrm flipH="1">
            <a:off x="3390108" y="4166685"/>
            <a:ext cx="670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3372002" y="2477570"/>
            <a:ext cx="5217362" cy="378460"/>
          </a:xfrm>
          <a:prstGeom prst="rect">
            <a:avLst/>
          </a:prstGeom>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Freeform 5"/>
          <p:cNvSpPr>
            <a:spLocks noEditPoints="1"/>
          </p:cNvSpPr>
          <p:nvPr/>
        </p:nvSpPr>
        <p:spPr bwMode="auto">
          <a:xfrm>
            <a:off x="1" y="1552169"/>
            <a:ext cx="2387969" cy="3826419"/>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chemeClr val="accent1"/>
          </a:solidFill>
          <a:ln w="5" cap="flat">
            <a:solidFill>
              <a:schemeClr val="accent1"/>
            </a:solidFill>
            <a:prstDash val="solid"/>
            <a:miter lim="800000"/>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2" name="Freeform 6"/>
          <p:cNvSpPr>
            <a:spLocks noEditPoints="1"/>
          </p:cNvSpPr>
          <p:nvPr/>
        </p:nvSpPr>
        <p:spPr bwMode="auto">
          <a:xfrm>
            <a:off x="2296560" y="2937549"/>
            <a:ext cx="182819" cy="2259004"/>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chemeClr val="accent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16" name="组合 15"/>
          <p:cNvGrpSpPr/>
          <p:nvPr/>
        </p:nvGrpSpPr>
        <p:grpSpPr>
          <a:xfrm>
            <a:off x="3372002" y="940545"/>
            <a:ext cx="5546211" cy="1272119"/>
            <a:chOff x="3869685" y="487965"/>
            <a:chExt cx="5546211" cy="1272119"/>
          </a:xfrm>
        </p:grpSpPr>
        <p:grpSp>
          <p:nvGrpSpPr>
            <p:cNvPr id="17" name="组合 16"/>
            <p:cNvGrpSpPr/>
            <p:nvPr/>
          </p:nvGrpSpPr>
          <p:grpSpPr>
            <a:xfrm>
              <a:off x="3869685" y="487965"/>
              <a:ext cx="5546211" cy="1272119"/>
              <a:chOff x="6063406" y="1596380"/>
              <a:chExt cx="7135551" cy="1636665"/>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nvSpPr>
          <p:spPr>
            <a:xfrm>
              <a:off x="5206006" y="1399631"/>
              <a:ext cx="4162723" cy="307777"/>
            </a:xfrm>
            <a:prstGeom prst="rect">
              <a:avLst/>
            </a:prstGeom>
          </p:spPr>
          <p:txBody>
            <a:bodyPr wrap="square">
              <a:spAutoFit/>
            </a:bodyPr>
            <a:lstStyle/>
            <a:p>
              <a:pPr lvl="0" algn="dist">
                <a:defRPr/>
              </a:pPr>
              <a:r>
                <a:rPr lang="en-US" altLang="zh-CN" sz="1400" b="1" dirty="0">
                  <a:solidFill>
                    <a:prstClr val="black"/>
                  </a:solidFill>
                  <a:latin typeface="Calibri" panose="020F0502020204030204"/>
                  <a:ea typeface="宋体" panose="02010600030101010101" pitchFamily="2" charset="-122"/>
                </a:rPr>
                <a:t>CHINESE ACADEMY OF AGRICULTURAL SCIENCES</a:t>
              </a:r>
              <a:endParaRPr kumimoji="0" lang="en-US" altLang="zh-CN" sz="1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088390" cy="1198880"/>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Part</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矩形 28"/>
          <p:cNvSpPr/>
          <p:nvPr/>
        </p:nvSpPr>
        <p:spPr>
          <a:xfrm>
            <a:off x="5638798" y="2692405"/>
            <a:ext cx="2621280" cy="82994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研究背景</a:t>
            </a:r>
          </a:p>
        </p:txBody>
      </p:sp>
      <p:grpSp>
        <p:nvGrpSpPr>
          <p:cNvPr id="4" name="组合 3"/>
          <p:cNvGrpSpPr/>
          <p:nvPr/>
        </p:nvGrpSpPr>
        <p:grpSpPr>
          <a:xfrm>
            <a:off x="464768" y="1391626"/>
            <a:ext cx="3102819" cy="3102819"/>
            <a:chOff x="464768" y="1391626"/>
            <a:chExt cx="3102819" cy="3102819"/>
          </a:xfrm>
        </p:grpSpPr>
        <p:sp>
          <p:nvSpPr>
            <p:cNvPr id="3" name="椭圆 2"/>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822790" y="789608"/>
            <a:ext cx="9993060" cy="4680361"/>
            <a:chOff x="2963100" y="1279908"/>
            <a:chExt cx="7162611" cy="3303661"/>
          </a:xfrm>
        </p:grpSpPr>
        <p:sp>
          <p:nvSpPr>
            <p:cNvPr id="95" name="矩形 94"/>
            <p:cNvSpPr>
              <a:spLocks noChangeArrowheads="1"/>
            </p:cNvSpPr>
            <p:nvPr/>
          </p:nvSpPr>
          <p:spPr bwMode="auto">
            <a:xfrm>
              <a:off x="2963442" y="1694800"/>
              <a:ext cx="7162269" cy="288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indent="457200" algn="l" defTabSz="457200" rtl="0" fontAlgn="auto">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在全球气候变暖、水资源短缺问题日益加剧的背景下，干旱胁迫已成为制约陆生植物生长发育、限制植被推广应用的核心非生物胁迫因素，尤其对冷季型草坪草、多年生牧草的品质、成活率及生态效能发挥造成严重影响。</a:t>
              </a:r>
            </a:p>
            <a:p>
              <a:pPr marR="0" lvl="0" indent="457200" algn="l" defTabSz="457200" rtl="0" fontAlgn="auto">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草地早熟禾（</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Poa pratensis L.）</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禾本科早熟禾属的多年生草本植物，是世界范围内种植的一种重要的冷季草坪草品种，因其高草坪质量，它也被作为饲料草，是我国北方干旱半干旱地区、高寒地区绿化建植与生态修复的首选草种。草地早熟禾表现出耐寒性，但通常表现出对长期干旱较为敏感，其抗旱基因挖掘具有极高的战略意义。</a:t>
              </a:r>
            </a:p>
            <a:p>
              <a:pPr marR="0" lvl="0" indent="457200" algn="l" defTabSz="457200" rtl="0" fontAlgn="auto">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随着分子生物学技术的发展，转录组测序更多地被应用到作物育种工作中，该技术可全面、高效、精准解析干旱胁迫下基因表达调控网络，突破草地早熟禾抗旱分子研究瓶颈，成为抗旱分子育种的核心技术手段。</a:t>
              </a:r>
            </a:p>
          </p:txBody>
        </p:sp>
        <p:sp>
          <p:nvSpPr>
            <p:cNvPr id="96" name="矩形 95"/>
            <p:cNvSpPr/>
            <p:nvPr/>
          </p:nvSpPr>
          <p:spPr>
            <a:xfrm>
              <a:off x="2963100" y="1279908"/>
              <a:ext cx="222109" cy="28148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3" name="矩形 46"/>
          <p:cNvSpPr>
            <a:spLocks noChangeArrowheads="1"/>
          </p:cNvSpPr>
          <p:nvPr/>
        </p:nvSpPr>
        <p:spPr bwMode="auto">
          <a:xfrm>
            <a:off x="634918" y="237124"/>
            <a:ext cx="18681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研究背景</a:t>
            </a:r>
            <a:endPar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endParaRP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9" name="组合 38"/>
          <p:cNvGrpSpPr/>
          <p:nvPr/>
        </p:nvGrpSpPr>
        <p:grpSpPr>
          <a:xfrm>
            <a:off x="7765063" y="237124"/>
            <a:ext cx="4120681" cy="1057090"/>
            <a:chOff x="3869685" y="487965"/>
            <a:chExt cx="5546211" cy="1422786"/>
          </a:xfrm>
        </p:grpSpPr>
        <p:grpSp>
          <p:nvGrpSpPr>
            <p:cNvPr id="40" name="组合 39"/>
            <p:cNvGrpSpPr/>
            <p:nvPr/>
          </p:nvGrpSpPr>
          <p:grpSpPr>
            <a:xfrm>
              <a:off x="3869685" y="487965"/>
              <a:ext cx="5546211" cy="1272119"/>
              <a:chOff x="6063406" y="1596380"/>
              <a:chExt cx="7135551" cy="1636665"/>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1" name="矩形 40"/>
            <p:cNvSpPr/>
            <p:nvPr/>
          </p:nvSpPr>
          <p:spPr>
            <a:xfrm>
              <a:off x="5206007" y="1332136"/>
              <a:ext cx="4162723" cy="578615"/>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46" name="图片 45"/>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18681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研究路线</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7" name="箭头3"/>
          <p:cNvSpPr/>
          <p:nvPr/>
        </p:nvSpPr>
        <p:spPr bwMode="gray">
          <a:xfrm flipV="1">
            <a:off x="2042467" y="3852890"/>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箭头2"/>
          <p:cNvSpPr/>
          <p:nvPr/>
        </p:nvSpPr>
        <p:spPr bwMode="gray">
          <a:xfrm rot="16200000">
            <a:off x="2330482" y="3220017"/>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箭头1"/>
          <p:cNvSpPr/>
          <p:nvPr/>
        </p:nvSpPr>
        <p:spPr bwMode="gray">
          <a:xfrm>
            <a:off x="2035439" y="2191679"/>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文本1"/>
          <p:cNvSpPr>
            <a:spLocks noChangeArrowheads="1"/>
          </p:cNvSpPr>
          <p:nvPr>
            <p:custDataLst>
              <p:tags r:id="rId1"/>
            </p:custDataLst>
          </p:nvPr>
        </p:nvSpPr>
        <p:spPr bwMode="gray">
          <a:xfrm>
            <a:off x="4504357" y="1802941"/>
            <a:ext cx="5912124" cy="1195991"/>
          </a:xfrm>
          <a:prstGeom prst="roundRect">
            <a:avLst>
              <a:gd name="adj" fmla="val 11505"/>
            </a:avLst>
          </a:prstGeom>
          <a:noFill/>
          <a:ln w="15875" cap="flat" cmpd="sng" algn="ctr">
            <a:solidFill>
              <a:schemeClr val="accent1"/>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筛选共同上调的差异表达基因</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DEGs</a:t>
            </a:r>
          </a:p>
        </p:txBody>
      </p:sp>
      <p:sp>
        <p:nvSpPr>
          <p:cNvPr id="21" name="标题1"/>
          <p:cNvSpPr>
            <a:spLocks noChangeArrowheads="1"/>
          </p:cNvSpPr>
          <p:nvPr>
            <p:custDataLst>
              <p:tags r:id="rId2"/>
            </p:custDataLst>
          </p:nvPr>
        </p:nvSpPr>
        <p:spPr bwMode="gray">
          <a:xfrm>
            <a:off x="3261751" y="1796820"/>
            <a:ext cx="1242605" cy="1202113"/>
          </a:xfrm>
          <a:prstGeom prst="roundRect">
            <a:avLst>
              <a:gd name="adj" fmla="val 11921"/>
            </a:avLst>
          </a:prstGeom>
          <a:solidFill>
            <a:schemeClr val="accent1"/>
          </a:solidFill>
          <a:ln w="25400" cap="flat" cmpd="sng" algn="ctr">
            <a:no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20000"/>
              </a:lnSpc>
              <a:spcBef>
                <a:spcPct val="0"/>
              </a:spcBef>
              <a:spcAft>
                <a:spcPct val="0"/>
              </a:spcAft>
              <a:buClrTx/>
              <a:buSzTx/>
              <a:buFontTx/>
              <a:buNone/>
              <a:defRPr/>
            </a:pPr>
            <a:r>
              <a:rPr kumimoji="0" lang="zh-CN" altLang="zh-CN" sz="1865"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转录组</a:t>
            </a:r>
          </a:p>
          <a:p>
            <a:pPr marL="0" marR="0" lvl="0" indent="0" algn="ctr" defTabSz="1219200" rtl="0" eaLnBrk="1" fontAlgn="base" latinLnBrk="0" hangingPunct="1">
              <a:lnSpc>
                <a:spcPct val="120000"/>
              </a:lnSpc>
              <a:spcBef>
                <a:spcPct val="0"/>
              </a:spcBef>
              <a:spcAft>
                <a:spcPct val="0"/>
              </a:spcAft>
              <a:buClrTx/>
              <a:buSzTx/>
              <a:buFontTx/>
              <a:buNone/>
              <a:defRPr/>
            </a:pPr>
            <a:r>
              <a:rPr kumimoji="0" lang="zh-CN" altLang="zh-CN" sz="1865"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测序</a:t>
            </a:r>
          </a:p>
        </p:txBody>
      </p:sp>
      <p:sp>
        <p:nvSpPr>
          <p:cNvPr id="22" name="文本2"/>
          <p:cNvSpPr>
            <a:spLocks noChangeArrowheads="1"/>
          </p:cNvSpPr>
          <p:nvPr>
            <p:custDataLst>
              <p:tags r:id="rId3"/>
            </p:custDataLst>
          </p:nvPr>
        </p:nvSpPr>
        <p:spPr bwMode="gray">
          <a:xfrm>
            <a:off x="4504357" y="3256318"/>
            <a:ext cx="5912124" cy="1192036"/>
          </a:xfrm>
          <a:prstGeom prst="roundRect">
            <a:avLst>
              <a:gd name="adj" fmla="val 11505"/>
            </a:avLst>
          </a:prstGeom>
          <a:noFill/>
          <a:ln w="15875" cap="flat" cmpd="sng" algn="ctr">
            <a:solidFill>
              <a:schemeClr val="accent1"/>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序列特征分析 + 同源进化分析</a:t>
            </a:r>
            <a:endParaRPr kumimoji="0" lang="zh-CN"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标题2"/>
          <p:cNvSpPr>
            <a:spLocks noChangeArrowheads="1"/>
          </p:cNvSpPr>
          <p:nvPr>
            <p:custDataLst>
              <p:tags r:id="rId4"/>
            </p:custDataLst>
          </p:nvPr>
        </p:nvSpPr>
        <p:spPr bwMode="gray">
          <a:xfrm>
            <a:off x="3261751" y="3256318"/>
            <a:ext cx="1242607" cy="1192036"/>
          </a:xfrm>
          <a:prstGeom prst="roundRect">
            <a:avLst>
              <a:gd name="adj" fmla="val 11921"/>
            </a:avLst>
          </a:prstGeom>
          <a:solidFill>
            <a:schemeClr val="accent1"/>
          </a:solidFill>
          <a:ln w="25400" cap="flat" cmpd="sng" algn="ctr">
            <a:no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20000"/>
              </a:lnSpc>
              <a:spcBef>
                <a:spcPct val="0"/>
              </a:spcBef>
              <a:spcAft>
                <a:spcPct val="0"/>
              </a:spcAft>
              <a:buClrTx/>
              <a:buSzTx/>
              <a:buFontTx/>
              <a:buNone/>
              <a:defRPr/>
            </a:pPr>
            <a:r>
              <a:rPr kumimoji="0" lang="zh-CN" altLang="en-US" sz="1865"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锁定</a:t>
            </a:r>
            <a:r>
              <a:rPr kumimoji="0" lang="en-US" altLang="zh-CN" sz="1865"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PpZAT12</a:t>
            </a:r>
          </a:p>
        </p:txBody>
      </p:sp>
      <p:sp>
        <p:nvSpPr>
          <p:cNvPr id="24" name="文本3"/>
          <p:cNvSpPr>
            <a:spLocks noChangeArrowheads="1"/>
          </p:cNvSpPr>
          <p:nvPr>
            <p:custDataLst>
              <p:tags r:id="rId5"/>
            </p:custDataLst>
          </p:nvPr>
        </p:nvSpPr>
        <p:spPr bwMode="ltGray">
          <a:xfrm>
            <a:off x="4504357" y="4697390"/>
            <a:ext cx="5912124" cy="1181401"/>
          </a:xfrm>
          <a:prstGeom prst="roundRect">
            <a:avLst>
              <a:gd name="adj" fmla="val 11505"/>
            </a:avLst>
          </a:prstGeom>
          <a:noFill/>
          <a:ln w="15875" cap="flat" cmpd="sng" algn="ctr">
            <a:solidFill>
              <a:schemeClr val="accent1"/>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功能验证，热图与通路分析</a:t>
            </a:r>
          </a:p>
        </p:txBody>
      </p:sp>
      <p:sp>
        <p:nvSpPr>
          <p:cNvPr id="25" name="标题3"/>
          <p:cNvSpPr>
            <a:spLocks noChangeArrowheads="1"/>
          </p:cNvSpPr>
          <p:nvPr>
            <p:custDataLst>
              <p:tags r:id="rId6"/>
            </p:custDataLst>
          </p:nvPr>
        </p:nvSpPr>
        <p:spPr bwMode="gray">
          <a:xfrm>
            <a:off x="3261751" y="4697390"/>
            <a:ext cx="1242605" cy="1181401"/>
          </a:xfrm>
          <a:prstGeom prst="roundRect">
            <a:avLst>
              <a:gd name="adj" fmla="val 11921"/>
            </a:avLst>
          </a:prstGeom>
          <a:solidFill>
            <a:schemeClr val="accent1"/>
          </a:solidFill>
          <a:ln w="25400" cap="flat" cmpd="sng" algn="ctr">
            <a:no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base" latinLnBrk="0" hangingPunct="1">
              <a:lnSpc>
                <a:spcPct val="120000"/>
              </a:lnSpc>
              <a:spcBef>
                <a:spcPct val="0"/>
              </a:spcBef>
              <a:spcAft>
                <a:spcPct val="0"/>
              </a:spcAft>
              <a:buClrTx/>
              <a:buSzTx/>
              <a:buFontTx/>
              <a:buNone/>
              <a:defRPr/>
            </a:pPr>
            <a:r>
              <a:rPr kumimoji="0" lang="zh-CN" altLang="en-US" sz="1865"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水稻过表达</a:t>
            </a:r>
          </a:p>
        </p:txBody>
      </p:sp>
      <p:sp>
        <p:nvSpPr>
          <p:cNvPr id="26" name="Oval 19"/>
          <p:cNvSpPr>
            <a:spLocks noChangeArrowheads="1"/>
          </p:cNvSpPr>
          <p:nvPr/>
        </p:nvSpPr>
        <p:spPr bwMode="auto">
          <a:xfrm>
            <a:off x="1482571" y="3256318"/>
            <a:ext cx="1190548" cy="1192036"/>
          </a:xfrm>
          <a:prstGeom prst="ellipse">
            <a:avLst/>
          </a:prstGeom>
          <a:solidFill>
            <a:schemeClr val="accent1"/>
          </a:solidFill>
          <a:ln w="9525">
            <a:noFill/>
            <a:round/>
          </a:ln>
          <a:effectLst/>
        </p:spPr>
        <p:txBody>
          <a:bodyPr lIns="82824" tIns="41411" rIns="82824" bIns="41411" anchor="ct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zh-CN" altLang="en-US" sz="2535"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渗透胁迫</a:t>
            </a:r>
          </a:p>
        </p:txBody>
      </p:sp>
      <p:grpSp>
        <p:nvGrpSpPr>
          <p:cNvPr id="27" name="组合 26"/>
          <p:cNvGrpSpPr/>
          <p:nvPr/>
        </p:nvGrpSpPr>
        <p:grpSpPr>
          <a:xfrm>
            <a:off x="7765063" y="237124"/>
            <a:ext cx="4120681" cy="1057090"/>
            <a:chOff x="3869685" y="487965"/>
            <a:chExt cx="5546211" cy="1422786"/>
          </a:xfrm>
        </p:grpSpPr>
        <p:grpSp>
          <p:nvGrpSpPr>
            <p:cNvPr id="28" name="组合 27"/>
            <p:cNvGrpSpPr/>
            <p:nvPr/>
          </p:nvGrpSpPr>
          <p:grpSpPr>
            <a:xfrm>
              <a:off x="3869685" y="487965"/>
              <a:ext cx="5546211" cy="1272119"/>
              <a:chOff x="6063406" y="1596380"/>
              <a:chExt cx="7135551" cy="1636665"/>
            </a:xfrm>
          </p:grpSpPr>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29" name="矩形 28"/>
            <p:cNvSpPr/>
            <p:nvPr/>
          </p:nvSpPr>
          <p:spPr>
            <a:xfrm>
              <a:off x="5206007" y="1332136"/>
              <a:ext cx="4162723" cy="578615"/>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9" name="图片 38"/>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文本框 2"/>
          <p:cNvSpPr txBox="1"/>
          <p:nvPr/>
        </p:nvSpPr>
        <p:spPr>
          <a:xfrm>
            <a:off x="3729079" y="2556165"/>
            <a:ext cx="1164101" cy="1200329"/>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Part</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矩形 28"/>
          <p:cNvSpPr/>
          <p:nvPr/>
        </p:nvSpPr>
        <p:spPr>
          <a:xfrm>
            <a:off x="5638798" y="2692405"/>
            <a:ext cx="3840480" cy="82994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mn-cs"/>
              </a:rPr>
              <a:t>差异表达分析</a:t>
            </a:r>
          </a:p>
        </p:txBody>
      </p:sp>
      <p:grpSp>
        <p:nvGrpSpPr>
          <p:cNvPr id="13" name="组合 12"/>
          <p:cNvGrpSpPr/>
          <p:nvPr/>
        </p:nvGrpSpPr>
        <p:grpSpPr>
          <a:xfrm>
            <a:off x="464768" y="1391626"/>
            <a:ext cx="3102819" cy="3102819"/>
            <a:chOff x="464768" y="1391626"/>
            <a:chExt cx="3102819" cy="3102819"/>
          </a:xfrm>
        </p:grpSpPr>
        <p:sp>
          <p:nvSpPr>
            <p:cNvPr id="14" name="椭圆 13"/>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custDataLst>
              <p:tags r:id="rId1"/>
            </p:custDataLst>
          </p:nvPr>
        </p:nvCxnSpPr>
        <p:spPr>
          <a:xfrm>
            <a:off x="0" y="3629960"/>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custDataLst>
              <p:tags r:id="rId2"/>
            </p:custDataLst>
          </p:nvPr>
        </p:nvGrpSpPr>
        <p:grpSpPr>
          <a:xfrm>
            <a:off x="774723" y="1627841"/>
            <a:ext cx="2104056" cy="3990861"/>
            <a:chOff x="1595438" y="1219202"/>
            <a:chExt cx="2104056" cy="4419596"/>
          </a:xfrm>
        </p:grpSpPr>
        <p:sp>
          <p:nvSpPr>
            <p:cNvPr id="35" name="任意多边形 34"/>
            <p:cNvSpPr/>
            <p:nvPr>
              <p:custDataLst>
                <p:tags r:id="rId12"/>
              </p:custDataLst>
            </p:nvPr>
          </p:nvSpPr>
          <p:spPr>
            <a:xfrm>
              <a:off x="1595438"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矩形 35"/>
            <p:cNvSpPr/>
            <p:nvPr>
              <p:custDataLst>
                <p:tags r:id="rId13"/>
              </p:custDataLst>
            </p:nvPr>
          </p:nvSpPr>
          <p:spPr>
            <a:xfrm>
              <a:off x="1695768" y="2697365"/>
              <a:ext cx="1920875" cy="1416983"/>
            </a:xfrm>
            <a:prstGeom prst="rect">
              <a:avLst/>
            </a:prstGeom>
          </p:spPr>
          <p:txBody>
            <a:bodyPr wrap="square">
              <a:noAutofit/>
            </a:bodyPr>
            <a:lstStyle/>
            <a:p>
              <a:pPr marL="0" marR="0" lvl="0" indent="304800" algn="ctr" defTabSz="457200" rtl="0" eaLnBrk="1" fontAlgn="auto" latinLnBrk="0" hangingPunct="1">
                <a:lnSpc>
                  <a:spcPct val="125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样品制备与</a:t>
              </a:r>
              <a:r>
                <a:rPr kumimoji="0" lang="en-US" altLang="zh-CN" sz="24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RNA</a:t>
              </a:r>
              <a:r>
                <a:rPr kumimoji="0" lang="zh-CN" altLang="en-US" sz="24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提取</a:t>
              </a:r>
            </a:p>
          </p:txBody>
        </p:sp>
      </p:grpSp>
      <p:grpSp>
        <p:nvGrpSpPr>
          <p:cNvPr id="37" name="组合 36"/>
          <p:cNvGrpSpPr/>
          <p:nvPr>
            <p:custDataLst>
              <p:tags r:id="rId3"/>
            </p:custDataLst>
          </p:nvPr>
        </p:nvGrpSpPr>
        <p:grpSpPr>
          <a:xfrm>
            <a:off x="3633223" y="1627840"/>
            <a:ext cx="2104056" cy="3990862"/>
            <a:chOff x="5043972" y="1219202"/>
            <a:chExt cx="2104056" cy="4419596"/>
          </a:xfrm>
        </p:grpSpPr>
        <p:sp>
          <p:nvSpPr>
            <p:cNvPr id="38" name="任意多边形 37"/>
            <p:cNvSpPr/>
            <p:nvPr>
              <p:custDataLst>
                <p:tags r:id="rId10"/>
              </p:custDataLst>
            </p:nvPr>
          </p:nvSpPr>
          <p:spPr>
            <a:xfrm>
              <a:off x="5043972"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8"/>
            <p:cNvSpPr/>
            <p:nvPr>
              <p:custDataLst>
                <p:tags r:id="rId11"/>
              </p:custDataLst>
            </p:nvPr>
          </p:nvSpPr>
          <p:spPr>
            <a:xfrm>
              <a:off x="5179426" y="2080778"/>
              <a:ext cx="1923780" cy="3168697"/>
            </a:xfrm>
            <a:prstGeom prst="rect">
              <a:avLst/>
            </a:prstGeom>
          </p:spPr>
          <p:txBody>
            <a:bodyPr wrap="square">
              <a:spAutoFit/>
            </a:bodyPr>
            <a:lstStyle/>
            <a:p>
              <a:pPr marL="285750" marR="0" lvl="0" indent="-285750" algn="just" defTabSz="4572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en-US" altLang="zh-CN"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mRNA</a:t>
              </a:r>
              <a:r>
                <a:rPr kumimoji="0" lang="zh-CN" altLang="en-US"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富集/ </a:t>
              </a:r>
              <a:r>
                <a:rPr kumimoji="0" lang="en-US" altLang="zh-CN"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rRNA</a:t>
              </a:r>
              <a:r>
                <a:rPr kumimoji="0" lang="zh-CN" altLang="en-US"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去除</a:t>
              </a:r>
            </a:p>
            <a:p>
              <a:pPr marL="285750" marR="0" lvl="0" indent="-285750" algn="just" defTabSz="4572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文库构建</a:t>
              </a:r>
            </a:p>
            <a:p>
              <a:pPr marL="285750" marR="0" lvl="0" indent="-285750" algn="just" defTabSz="4572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文库质量控制与测序</a:t>
              </a:r>
            </a:p>
            <a:p>
              <a:pPr marL="285750" marR="0" lvl="0" indent="-285750" algn="just" defTabSz="4572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测序数据预处理</a:t>
              </a:r>
            </a:p>
            <a:p>
              <a:pPr marL="285750" marR="0" lvl="0" indent="-285750" algn="just" defTabSz="4572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转录本比对与组装</a:t>
              </a:r>
            </a:p>
            <a:p>
              <a:pPr marL="285750" marR="0" lvl="0" indent="-285750" algn="just" defTabSz="457200" rtl="0" eaLnBrk="1" fontAlgn="auto" latinLnBrk="0" hangingPunct="1">
                <a:lnSpc>
                  <a:spcPct val="125000"/>
                </a:lnSpc>
                <a:spcBef>
                  <a:spcPts val="0"/>
                </a:spcBef>
                <a:spcAft>
                  <a:spcPts val="0"/>
                </a:spcAft>
                <a:buClrTx/>
                <a:buSzTx/>
                <a:buFont typeface="Arial" panose="020B0604020202020204" pitchFamily="34" charset="0"/>
                <a:buChar char="•"/>
                <a:defRPr/>
              </a:pPr>
              <a:endParaRPr kumimoji="0" lang="zh-CN" altLang="en-US" sz="16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0" name="组合 39"/>
          <p:cNvGrpSpPr/>
          <p:nvPr>
            <p:custDataLst>
              <p:tags r:id="rId4"/>
            </p:custDataLst>
          </p:nvPr>
        </p:nvGrpSpPr>
        <p:grpSpPr>
          <a:xfrm>
            <a:off x="6470517" y="1627840"/>
            <a:ext cx="2104056" cy="3990862"/>
            <a:chOff x="8492507" y="1219202"/>
            <a:chExt cx="2104056" cy="4419596"/>
          </a:xfrm>
        </p:grpSpPr>
        <p:sp>
          <p:nvSpPr>
            <p:cNvPr id="41" name="任意多边形 40"/>
            <p:cNvSpPr/>
            <p:nvPr>
              <p:custDataLst>
                <p:tags r:id="rId8"/>
              </p:custDataLst>
            </p:nvPr>
          </p:nvSpPr>
          <p:spPr>
            <a:xfrm>
              <a:off x="8492507"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矩形 47"/>
            <p:cNvSpPr/>
            <p:nvPr>
              <p:custDataLst>
                <p:tags r:id="rId9"/>
              </p:custDataLst>
            </p:nvPr>
          </p:nvSpPr>
          <p:spPr>
            <a:xfrm>
              <a:off x="8557700" y="2843769"/>
              <a:ext cx="1960571" cy="1123741"/>
            </a:xfrm>
            <a:prstGeom prst="rect">
              <a:avLst/>
            </a:prstGeom>
          </p:spPr>
          <p:txBody>
            <a:bodyPr wrap="square">
              <a:spAutoFit/>
            </a:bodyPr>
            <a:lstStyle/>
            <a:p>
              <a:pPr marL="0" marR="0" lvl="0" indent="304800" algn="ctr" defTabSz="457200" rtl="0" eaLnBrk="1" fontAlgn="auto" latinLnBrk="0" hangingPunct="1">
                <a:lnSpc>
                  <a:spcPct val="125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mn-cs"/>
                </a:rPr>
                <a:t>表达定量与差异分析</a:t>
              </a:r>
            </a:p>
          </p:txBody>
        </p:sp>
      </p:grpSp>
      <p:grpSp>
        <p:nvGrpSpPr>
          <p:cNvPr id="52" name="组合 51"/>
          <p:cNvGrpSpPr/>
          <p:nvPr>
            <p:custDataLst>
              <p:tags r:id="rId5"/>
            </p:custDataLst>
          </p:nvPr>
        </p:nvGrpSpPr>
        <p:grpSpPr>
          <a:xfrm>
            <a:off x="9294792" y="1627840"/>
            <a:ext cx="2104056" cy="3990862"/>
            <a:chOff x="8492507" y="1219202"/>
            <a:chExt cx="2104056" cy="4419596"/>
          </a:xfrm>
        </p:grpSpPr>
        <p:sp>
          <p:nvSpPr>
            <p:cNvPr id="53" name="任意多边形 52"/>
            <p:cNvSpPr/>
            <p:nvPr>
              <p:custDataLst>
                <p:tags r:id="rId6"/>
              </p:custDataLst>
            </p:nvPr>
          </p:nvSpPr>
          <p:spPr>
            <a:xfrm>
              <a:off x="8492507"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矩形 53"/>
            <p:cNvSpPr/>
            <p:nvPr>
              <p:custDataLst>
                <p:tags r:id="rId7"/>
              </p:custDataLst>
            </p:nvPr>
          </p:nvSpPr>
          <p:spPr>
            <a:xfrm>
              <a:off x="8537492" y="2874007"/>
              <a:ext cx="1997312" cy="1123741"/>
            </a:xfrm>
            <a:prstGeom prst="rect">
              <a:avLst/>
            </a:prstGeom>
          </p:spPr>
          <p:txBody>
            <a:bodyPr wrap="square">
              <a:spAutoFit/>
            </a:bodyPr>
            <a:lstStyle/>
            <a:p>
              <a:pPr marL="0" marR="0" lvl="0" indent="304800" algn="ctr" defTabSz="457200" rtl="0" eaLnBrk="1" fontAlgn="auto" latinLnBrk="0" hangingPunct="1">
                <a:lnSpc>
                  <a:spcPct val="125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mn-cs"/>
                </a:rPr>
                <a:t>功能注释与富集分析</a:t>
              </a:r>
            </a:p>
          </p:txBody>
        </p:sp>
      </p:grpSp>
      <p:sp>
        <p:nvSpPr>
          <p:cNvPr id="19" name="矩形 46"/>
          <p:cNvSpPr>
            <a:spLocks noChangeArrowheads="1"/>
          </p:cNvSpPr>
          <p:nvPr/>
        </p:nvSpPr>
        <p:spPr bwMode="auto">
          <a:xfrm>
            <a:off x="634918" y="237124"/>
            <a:ext cx="22745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mn-cs"/>
                <a:sym typeface="Calibri" panose="020F0502020204030204" pitchFamily="34" charset="0"/>
              </a:rPr>
              <a:t>转录组测序</a:t>
            </a:r>
          </a:p>
        </p:txBody>
      </p:sp>
      <p:sp>
        <p:nvSpPr>
          <p:cNvPr id="20"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2" name="组合 21"/>
          <p:cNvGrpSpPr/>
          <p:nvPr/>
        </p:nvGrpSpPr>
        <p:grpSpPr>
          <a:xfrm>
            <a:off x="7765063" y="237124"/>
            <a:ext cx="4120681" cy="945149"/>
            <a:chOff x="3869685" y="487965"/>
            <a:chExt cx="5546211" cy="1272119"/>
          </a:xfrm>
        </p:grpSpPr>
        <p:grpSp>
          <p:nvGrpSpPr>
            <p:cNvPr id="23" name="组合 22"/>
            <p:cNvGrpSpPr/>
            <p:nvPr/>
          </p:nvGrpSpPr>
          <p:grpSpPr>
            <a:xfrm>
              <a:off x="3869685" y="487965"/>
              <a:ext cx="5546211" cy="1272119"/>
              <a:chOff x="6063406" y="1596380"/>
              <a:chExt cx="7135551" cy="1636665"/>
            </a:xfrm>
          </p:grpSpPr>
          <p:pic>
            <p:nvPicPr>
              <p:cNvPr id="30" name="图片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1" name="图片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24" name="矩形 23"/>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2" name="图片 31"/>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64993" y="1843123"/>
            <a:ext cx="5586883" cy="4050035"/>
            <a:chOff x="5818000" y="1843122"/>
            <a:chExt cx="5586883" cy="4050035"/>
          </a:xfrm>
        </p:grpSpPr>
        <p:sp>
          <p:nvSpPr>
            <p:cNvPr id="2" name="圆角矩形 1"/>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31"/>
            <p:cNvSpPr txBox="1"/>
            <p:nvPr/>
          </p:nvSpPr>
          <p:spPr>
            <a:xfrm>
              <a:off x="6089669" y="2026983"/>
              <a:ext cx="5053952" cy="3449955"/>
            </a:xfrm>
            <a:prstGeom prst="rect">
              <a:avLst/>
            </a:prstGeom>
            <a:noFill/>
          </p:spPr>
          <p:txBody>
            <a:bodyPr wrap="square" rtlCol="0">
              <a:sp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对</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PEG</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（聚乙二醇）6000处理下和正常环境下的草地早熟禾植株的叶片和根部进行取样转录组测序，计算基因/转录本的表达量，使用</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DESeq2</a:t>
              </a: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筛选差异表达基因。</a:t>
              </a:r>
            </a:p>
          </p:txBody>
        </p:sp>
      </p:grpSp>
      <p:sp>
        <p:nvSpPr>
          <p:cNvPr id="47" name="矩形 46"/>
          <p:cNvSpPr>
            <a:spLocks noChangeArrowheads="1"/>
          </p:cNvSpPr>
          <p:nvPr/>
        </p:nvSpPr>
        <p:spPr bwMode="auto">
          <a:xfrm>
            <a:off x="634918" y="237124"/>
            <a:ext cx="2680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mn-cs"/>
                <a:sym typeface="Calibri" panose="020F0502020204030204" pitchFamily="34" charset="0"/>
              </a:rPr>
              <a:t>差异表达分析</a:t>
            </a:r>
          </a:p>
        </p:txBody>
      </p:sp>
      <p:sp>
        <p:nvSpPr>
          <p:cNvPr id="48"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49" name="组合 48"/>
          <p:cNvGrpSpPr/>
          <p:nvPr/>
        </p:nvGrpSpPr>
        <p:grpSpPr>
          <a:xfrm>
            <a:off x="7765063" y="23712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59" name="图片 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3" name="图片 2"/>
          <p:cNvPicPr>
            <a:picLocks noChangeAspect="1"/>
          </p:cNvPicPr>
          <p:nvPr/>
        </p:nvPicPr>
        <p:blipFill>
          <a:blip r:embed="rId6"/>
          <a:stretch>
            <a:fillRect/>
          </a:stretch>
        </p:blipFill>
        <p:spPr>
          <a:xfrm>
            <a:off x="1117600" y="1671955"/>
            <a:ext cx="3843655" cy="3843655"/>
          </a:xfrm>
          <a:prstGeom prst="rect">
            <a:avLst/>
          </a:prstGeom>
        </p:spPr>
      </p:pic>
      <p:sp>
        <p:nvSpPr>
          <p:cNvPr id="5" name="矩形 4"/>
          <p:cNvSpPr/>
          <p:nvPr/>
        </p:nvSpPr>
        <p:spPr>
          <a:xfrm>
            <a:off x="2677795" y="2597785"/>
            <a:ext cx="812165" cy="1953895"/>
          </a:xfrm>
          <a:prstGeom prst="rect">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764993" y="1843123"/>
            <a:ext cx="5586883" cy="4050035"/>
            <a:chOff x="5818000" y="1843122"/>
            <a:chExt cx="5586883" cy="4050035"/>
          </a:xfrm>
        </p:grpSpPr>
        <p:sp>
          <p:nvSpPr>
            <p:cNvPr id="2" name="圆角矩形 1"/>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31"/>
            <p:cNvSpPr txBox="1"/>
            <p:nvPr/>
          </p:nvSpPr>
          <p:spPr>
            <a:xfrm>
              <a:off x="6034424" y="2708338"/>
              <a:ext cx="5053952" cy="1770380"/>
            </a:xfrm>
            <a:prstGeom prst="rect">
              <a:avLst/>
            </a:prstGeom>
            <a:noFill/>
          </p:spPr>
          <p:txBody>
            <a:bodyPr wrap="square" rtlCol="0">
              <a:spAutoFit/>
            </a:bodyPr>
            <a:lstStyle/>
            <a:p>
              <a:pPr marL="0" marR="0" lvl="0" indent="457200" algn="just" defTabSz="457200" rtl="0" eaLnBrk="1" fontAlgn="auto" latinLnBrk="0" hangingPunct="1">
                <a:lnSpc>
                  <a:spcPct val="13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不同处理时间与对照组的差异表达基因中，根和叶共同上调350个基因。</a:t>
              </a:r>
            </a:p>
          </p:txBody>
        </p:sp>
      </p:grpSp>
      <p:sp>
        <p:nvSpPr>
          <p:cNvPr id="47" name="矩形 46"/>
          <p:cNvSpPr>
            <a:spLocks noChangeArrowheads="1"/>
          </p:cNvSpPr>
          <p:nvPr/>
        </p:nvSpPr>
        <p:spPr bwMode="auto">
          <a:xfrm>
            <a:off x="634918" y="237124"/>
            <a:ext cx="2680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Times New Roman" panose="02020603050405020304" pitchFamily="18" charset="0"/>
                <a:ea typeface="微软雅黑" panose="020B0503020204020204" pitchFamily="34" charset="-122"/>
                <a:cs typeface="+mn-cs"/>
                <a:sym typeface="Calibri" panose="020F0502020204030204" pitchFamily="34" charset="0"/>
              </a:rPr>
              <a:t>差异表达分析</a:t>
            </a:r>
          </a:p>
        </p:txBody>
      </p:sp>
      <p:sp>
        <p:nvSpPr>
          <p:cNvPr id="48"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49" name="组合 48"/>
          <p:cNvGrpSpPr/>
          <p:nvPr/>
        </p:nvGrpSpPr>
        <p:grpSpPr>
          <a:xfrm>
            <a:off x="7765063" y="237124"/>
            <a:ext cx="4120681" cy="945149"/>
            <a:chOff x="3869685" y="487965"/>
            <a:chExt cx="5546211" cy="1272119"/>
          </a:xfrm>
        </p:grpSpPr>
        <p:grpSp>
          <p:nvGrpSpPr>
            <p:cNvPr id="50" name="组合 49"/>
            <p:cNvGrpSpPr/>
            <p:nvPr/>
          </p:nvGrpSpPr>
          <p:grpSpPr>
            <a:xfrm>
              <a:off x="3869685" y="487965"/>
              <a:ext cx="5546211" cy="1272119"/>
              <a:chOff x="6063406" y="1596380"/>
              <a:chExt cx="7135551" cy="1636665"/>
            </a:xfrm>
          </p:grpSpPr>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51" name="矩形 50"/>
            <p:cNvSpPr/>
            <p:nvPr/>
          </p:nvSpPr>
          <p:spPr>
            <a:xfrm>
              <a:off x="5206007" y="1332136"/>
              <a:ext cx="4162723" cy="323443"/>
            </a:xfrm>
            <a:prstGeom prst="rect">
              <a:avLst/>
            </a:prstGeom>
          </p:spPr>
          <p:txBody>
            <a:bodyPr wrap="square">
              <a:spAutoFit/>
            </a:bodyPr>
            <a:lstStyle/>
            <a:p>
              <a:pPr lvl="0" algn="ctr">
                <a:defRPr/>
              </a:pPr>
              <a:r>
                <a:rPr lang="en-US" altLang="zh-CN" sz="1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CHINESE ACADEMY OF AGRICULTURAL SCIENCES</a:t>
              </a:r>
              <a:endPar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59" name="图片 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6" name="图片 5"/>
          <p:cNvPicPr>
            <a:picLocks noChangeAspect="1"/>
          </p:cNvPicPr>
          <p:nvPr/>
        </p:nvPicPr>
        <p:blipFill>
          <a:blip r:embed="rId6"/>
          <a:stretch>
            <a:fillRect/>
          </a:stretch>
        </p:blipFill>
        <p:spPr>
          <a:xfrm>
            <a:off x="635000" y="1787525"/>
            <a:ext cx="4392295" cy="3611880"/>
          </a:xfrm>
          <a:prstGeom prst="rect">
            <a:avLst/>
          </a:prstGeom>
        </p:spPr>
      </p:pic>
    </p:spTree>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d7c8c1e3-ae42-4366-b6b3-a3d17f5750a8"/>
  <p:tag name="COMMONDATA" val="eyJoZGlkIjoiYWJmNTAxYTA0NTllZTU0OWY5NWY0MWNlMzBjNGU2OTY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21.4150393700787,&quot;left&quot;:256.8307874015748,&quot;top&quot;:141.48188976377952,&quot;width&quot;:563.3645669291338}"/>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21.4150393700787,&quot;left&quot;:256.8307874015748,&quot;top&quot;:141.48188976377952,&quot;width&quot;:563.3645669291338}"/>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14.24110236220474,&quot;left&quot;:0,&quot;top&quot;:128.1763779527559,&quot;width&quot;:960}"/>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173.3,&quot;left&quot;:60,&quot;top&quot;:150.5,&quot;width&quot;:840}"/>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406.9,&quot;left&quot;:-128.8,&quot;top&quot;:103.15,&quot;width&quot;:1028.8}"/>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48.2024462468582,&quot;width&quot;:5549.647218872657}"/>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21.4150393700787,&quot;left&quot;:256.8307874015748,&quot;top&quot;:141.48188976377952,&quot;width&quot;:563.3645669291338}"/>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21.4150393700787,&quot;left&quot;:256.8307874015748,&quot;top&quot;:141.48188976377952,&quot;width&quot;:563.3645669291338}"/>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21.4150393700787,&quot;left&quot;:256.8307874015748,&quot;top&quot;:141.48188976377952,&quot;width&quot;:563.3645669291338}"/>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21.4150393700787,&quot;left&quot;:256.8307874015748,&quot;top&quot;:141.48188976377952,&quot;width&quot;:563.3645669291338}"/>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3F3F3F"/>
      </a:dk2>
      <a:lt2>
        <a:srgbClr val="E3DED1"/>
      </a:lt2>
      <a:accent1>
        <a:srgbClr val="00582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1697</Words>
  <Application>Microsoft Office PowerPoint</Application>
  <PresentationFormat>宽屏</PresentationFormat>
  <Paragraphs>166</Paragraphs>
  <Slides>27</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等线</vt:lpstr>
      <vt:lpstr>黑体</vt:lpstr>
      <vt:lpstr>微软雅黑</vt:lpstr>
      <vt:lpstr>幼圆</vt:lpstr>
      <vt:lpstr>Arial</vt:lpstr>
      <vt:lpstr>Arial Black</vt:lpstr>
      <vt:lpstr>Calibri</vt:lpstr>
      <vt:lpstr>Times New Roman</vt:lpstr>
      <vt:lpstr>Wingdings</vt:lpstr>
      <vt:lpstr>Wingdings 2</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Hong</cp:lastModifiedBy>
  <cp:revision>40</cp:revision>
  <dcterms:created xsi:type="dcterms:W3CDTF">2020-10-04T12:00:00Z</dcterms:created>
  <dcterms:modified xsi:type="dcterms:W3CDTF">2026-05-17T01:33:35Z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500C7EA4ABC94F1DA92A872D02EBF189_13</vt:lpwstr>
  </property>
  <property fmtid="{D5CDD505-2E9C-101B-9397-08002B2CF9AE}" pid="3" name="KSOProductBuildVer">
    <vt:lpwstr>2052-12.1.0.26375</vt:lpwstr>
  </property>
</Properties>
</file>