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486" r:id="rId2"/>
    <p:sldId id="487" r:id="rId3"/>
    <p:sldId id="488" r:id="rId4"/>
    <p:sldId id="489" r:id="rId5"/>
    <p:sldId id="490" r:id="rId6"/>
    <p:sldId id="491" r:id="rId7"/>
    <p:sldId id="494" r:id="rId8"/>
    <p:sldId id="495" r:id="rId9"/>
    <p:sldId id="496" r:id="rId10"/>
    <p:sldId id="525" r:id="rId11"/>
    <p:sldId id="524" r:id="rId12"/>
    <p:sldId id="497" r:id="rId13"/>
    <p:sldId id="502" r:id="rId14"/>
    <p:sldId id="503" r:id="rId15"/>
    <p:sldId id="504" r:id="rId16"/>
    <p:sldId id="505" r:id="rId17"/>
    <p:sldId id="506" r:id="rId18"/>
    <p:sldId id="526" r:id="rId19"/>
    <p:sldId id="529" r:id="rId20"/>
    <p:sldId id="530" r:id="rId21"/>
    <p:sldId id="534" r:id="rId22"/>
    <p:sldId id="531" r:id="rId23"/>
    <p:sldId id="527" r:id="rId24"/>
    <p:sldId id="528" r:id="rId25"/>
    <p:sldId id="537" r:id="rId26"/>
    <p:sldId id="538" r:id="rId27"/>
    <p:sldId id="521" r:id="rId28"/>
    <p:sldId id="53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2BC7-C473-4E58-A560-CEDD51E5A4D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0594-ECAC-46D7-9C30-20D8D22A44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由于</a:t>
            </a:r>
            <a:r>
              <a:rPr lang="zh-CN" altLang="en-US">
                <a:cs typeface="Arial" panose="020B0604020202020204" pitchFamily="34" charset="0"/>
              </a:rPr>
              <a:t>全长序列无法完全体现</a:t>
            </a:r>
            <a:r>
              <a:rPr lang="en-US" altLang="zh-CN">
                <a:cs typeface="Arial" panose="020B0604020202020204" pitchFamily="34" charset="0"/>
              </a:rPr>
              <a:t>OsbZIP58</a:t>
            </a:r>
            <a:r>
              <a:rPr lang="zh-CN" altLang="en-US">
                <a:cs typeface="Arial" panose="020B0604020202020204" pitchFamily="34" charset="0"/>
              </a:rPr>
              <a:t>的结构特点，所以使用</a:t>
            </a:r>
            <a:r>
              <a:rPr lang="en-US" altLang="zh-CN">
                <a:cs typeface="Arial" panose="020B0604020202020204" pitchFamily="34" charset="0"/>
              </a:rPr>
              <a:t>interproscan</a:t>
            </a:r>
            <a:r>
              <a:rPr lang="zh-CN" altLang="en-US">
                <a:cs typeface="Arial" panose="020B0604020202020204" pitchFamily="34" charset="0"/>
              </a:rPr>
              <a:t>检测其结构中典型的</a:t>
            </a:r>
            <a:r>
              <a:rPr lang="en-US" altLang="zh-CN">
                <a:cs typeface="Arial" panose="020B0604020202020204" pitchFamily="34" charset="0"/>
              </a:rPr>
              <a:t>bZIP</a:t>
            </a:r>
            <a:r>
              <a:rPr lang="zh-CN" altLang="en-US">
                <a:cs typeface="Arial" panose="020B0604020202020204" pitchFamily="34" charset="0"/>
              </a:rPr>
              <a:t>结构域，进行后续结构分析。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这种结构特征与</a:t>
            </a:r>
            <a:r>
              <a:rPr lang="en-US" altLang="zh-CN"/>
              <a:t>bZIP</a:t>
            </a:r>
            <a:r>
              <a:rPr lang="zh-CN" altLang="en-US"/>
              <a:t>转录因子的经典结构一致，支持其作为转录因子的功能预测。</a:t>
            </a:r>
          </a:p>
          <a:p>
            <a:r>
              <a:rPr lang="zh-CN" altLang="en-US"/>
              <a:t>该区域包含碱性氨基酸富集区(</a:t>
            </a:r>
            <a:r>
              <a:rPr lang="en-US" altLang="zh-CN"/>
              <a:t>K/R)（</a:t>
            </a:r>
            <a:r>
              <a:rPr lang="zh-CN" altLang="en-US"/>
              <a:t>负责</a:t>
            </a:r>
            <a:r>
              <a:rPr lang="en-US" altLang="zh-CN"/>
              <a:t>DNA</a:t>
            </a:r>
            <a:r>
              <a:rPr lang="zh-CN" altLang="en-US"/>
              <a:t>结合）和亮氨酸拉链结构（负责二聚化）。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OsbZIP58 </a:t>
            </a:r>
            <a:r>
              <a:rPr lang="zh-CN" altLang="en-US"/>
              <a:t>不含跨膜结构，主要定位于细胞核，并具有多个核定位信号。支持其作为转录因子在核内发挥功能。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19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28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849147" y="6382534"/>
            <a:ext cx="1093711" cy="369332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0330283" y="6529705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www.1ppt.com/moban/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www.1ppt.com/hangye/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www.1ppt.com/jieri/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素材下载：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www.1ppt.com/sucai/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www.1ppt.com/beijing/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图表下载：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www.1ppt.com/tubiao/    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优秀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www.1ppt.com/powerpoint/      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Word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www.1ppt.com/word/              Excel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教程：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www.1ppt.com/excel/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资料下载：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www.1ppt.com/ziliao/     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课件下载：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www.1ppt.com/kejian/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范文下载：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www.1ppt.com/fanwen/   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试卷下载：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www.1ppt.com/shiti/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教案下载：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www.1ppt.com/jiaoan/      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www.1ppt.com/ziti/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 </a:t>
            </a:r>
            <a:endParaRPr lang="zh-CN" altLang="en-US" sz="135" dirty="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6870" indent="-35687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20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6870" indent="-35687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58471" y="115370"/>
            <a:ext cx="4799040" cy="1160341"/>
            <a:chOff x="3869685" y="487965"/>
            <a:chExt cx="5546211" cy="1340997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496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0" y="1574786"/>
            <a:ext cx="12172315" cy="3239135"/>
            <a:chOff x="15" y="2843"/>
            <a:chExt cx="19169" cy="5101"/>
          </a:xfrm>
        </p:grpSpPr>
        <p:sp>
          <p:nvSpPr>
            <p:cNvPr id="7" name="矩形 6"/>
            <p:cNvSpPr/>
            <p:nvPr userDrawn="1"/>
          </p:nvSpPr>
          <p:spPr>
            <a:xfrm>
              <a:off x="15" y="2843"/>
              <a:ext cx="19169" cy="5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文本框 5"/>
            <p:cNvSpPr txBox="1"/>
            <p:nvPr userDrawn="1"/>
          </p:nvSpPr>
          <p:spPr>
            <a:xfrm>
              <a:off x="249" y="3162"/>
              <a:ext cx="18701" cy="34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zh-CN" altLang="en-US" sz="4800" b="1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水稻</a:t>
              </a:r>
              <a:r>
                <a:rPr kumimoji="1" lang="zh-CN" altLang="en-US" sz="4800" b="1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转录因子</a:t>
              </a:r>
              <a:r>
                <a:rPr kumimoji="1" lang="en-US" altLang="zh-CN" sz="4800" b="1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OsbZIP58 (RISBZ1) </a:t>
              </a:r>
            </a:p>
            <a:p>
              <a:pPr algn="ctr">
                <a:lnSpc>
                  <a:spcPct val="130000"/>
                </a:lnSpc>
              </a:pPr>
              <a:r>
                <a:rPr kumimoji="1" lang="zh-CN" altLang="en-US" sz="4800" b="1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的功能分析</a:t>
              </a: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1872" y="6391"/>
              <a:ext cx="15455" cy="1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Functional analysis of rice transcription factor OsbZIP58 (RISBZ1)</a:t>
              </a: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7D37690-09C8-5096-6390-020E3901B606}"/>
              </a:ext>
            </a:extLst>
          </p:cNvPr>
          <p:cNvSpPr txBox="1"/>
          <p:nvPr/>
        </p:nvSpPr>
        <p:spPr>
          <a:xfrm>
            <a:off x="7768204" y="5731281"/>
            <a:ext cx="3361627" cy="7067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618CCF9-52AA-EA07-ACC2-804BE5CC3F39}"/>
              </a:ext>
            </a:extLst>
          </p:cNvPr>
          <p:cNvSpPr/>
          <p:nvPr/>
        </p:nvSpPr>
        <p:spPr>
          <a:xfrm>
            <a:off x="5286700" y="5731281"/>
            <a:ext cx="2425002" cy="7067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汇报人：张俊鑫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F9DE93-5717-36DA-1B03-E3349B989372}"/>
              </a:ext>
            </a:extLst>
          </p:cNvPr>
          <p:cNvSpPr/>
          <p:nvPr/>
        </p:nvSpPr>
        <p:spPr>
          <a:xfrm>
            <a:off x="1062121" y="5731281"/>
            <a:ext cx="4168077" cy="7067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成员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：高嘉禾 赵雪倩 张俊鑫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6"/>
          <p:cNvSpPr>
            <a:spLocks noChangeArrowheads="1"/>
          </p:cNvSpPr>
          <p:nvPr/>
        </p:nvSpPr>
        <p:spPr bwMode="auto">
          <a:xfrm>
            <a:off x="634918" y="237124"/>
            <a:ext cx="39039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序列</a:t>
            </a: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sym typeface="Calibri" panose="020F0502020204030204" pitchFamily="34" charset="0"/>
              </a:rPr>
              <a:t>验证</a:t>
            </a:r>
            <a:r>
              <a:rPr lang="en-US" altLang="zh-CN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sym typeface="Calibri" panose="020F0502020204030204" pitchFamily="34" charset="0"/>
              </a:rPr>
              <a:t>:</a:t>
            </a: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sym typeface="Calibri" panose="020F0502020204030204" pitchFamily="34" charset="0"/>
              </a:rPr>
              <a:t> </a:t>
            </a:r>
            <a:r>
              <a:rPr lang="en-US" altLang="zh-CN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sym typeface="Calibri" panose="020F0502020204030204" pitchFamily="34" charset="0"/>
              </a:rPr>
              <a:t>ORF </a:t>
            </a: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sym typeface="Calibri" panose="020F0502020204030204" pitchFamily="34" charset="0"/>
              </a:rPr>
              <a:t>分析</a:t>
            </a:r>
          </a:p>
        </p:txBody>
      </p:sp>
      <p:sp>
        <p:nvSpPr>
          <p:cNvPr id="47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50" name="组合 4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51" name="矩形 50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4" name="图片 3" descr="post_object_image_37907768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38" y="780791"/>
            <a:ext cx="9110362" cy="381293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952728" y="4593680"/>
            <a:ext cx="10512591" cy="1149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回译序列共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ORF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，包含一个 1311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nt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的长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ORF，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能够编码 436~437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aa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的蛋白，与预期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OsbZIP58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一致。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ORFfinder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分析表明，由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EMBOSS backtranseq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生成的核苷酸序列含有一个几乎完整的、无内部终止的 436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aa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开放阅读框，完美匹配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OsbZIP58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蛋白序列，验证了回译步骤的正确性，后续可直接用于合成基因或表达载体构建。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68747" y="6332956"/>
            <a:ext cx="55346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PlantTFDB,emboss banktranseq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NCBI ORFfinder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847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理化性质分析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39" name="组合 38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0" name="矩形 39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4" name="图片 3" descr="post_object_image_931957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01" y="888565"/>
            <a:ext cx="4310238" cy="53113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40373" y="2174392"/>
            <a:ext cx="6222394" cy="12915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等电点（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pI = 4.84）→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酸性蛋白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表明：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pI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远低于 7.0，表明该蛋白在生理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pH（~7.4）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下带净负电荷。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5740373" y="1307429"/>
            <a:ext cx="4568056" cy="370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氨基酸数量：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436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，中等大小转录因子。分子量 ：46.49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kDa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6982460" y="3870960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5740373" y="3478515"/>
            <a:ext cx="6145340" cy="2721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负电残基 (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Asp + Glu): 57</a:t>
            </a:r>
          </a:p>
          <a:p>
            <a:pPr algn="l"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正电残基 (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Arg + Lys): 39</a:t>
            </a:r>
          </a:p>
          <a:p>
            <a:pPr algn="l"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净电荷 ≈ -18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pI 4.84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与净负电一致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表明该转录因子中许多转录激活结构域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富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含负电氨基酸（酸性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blob），OsbZIP58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可能作为转录激活子。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68747" y="6332956"/>
            <a:ext cx="2616835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ExPASy ProtParam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46"/>
          <p:cNvSpPr>
            <a:spLocks noChangeArrowheads="1"/>
          </p:cNvSpPr>
          <p:nvPr/>
        </p:nvSpPr>
        <p:spPr bwMode="auto">
          <a:xfrm>
            <a:off x="651984" y="299906"/>
            <a:ext cx="26847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理化性质分析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8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41" name="组合 40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" name="图片 1" descr="post_object_image_3514964321"/>
          <p:cNvPicPr>
            <a:picLocks noChangeAspect="1"/>
          </p:cNvPicPr>
          <p:nvPr/>
        </p:nvPicPr>
        <p:blipFill>
          <a:blip r:embed="rId5"/>
          <a:srcRect l="2614" t="5214" r="12083" b="11192"/>
          <a:stretch>
            <a:fillRect/>
          </a:stretch>
        </p:blipFill>
        <p:spPr>
          <a:xfrm>
            <a:off x="3884295" y="912682"/>
            <a:ext cx="8199002" cy="23958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3940" y="4088352"/>
            <a:ext cx="11462156" cy="4519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不稳定指数（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II = 59.55 &gt; 40）→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不稳定蛋白。预测在体外（如在试管中）容易降解，半衰期较短。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3940" y="4502613"/>
            <a:ext cx="11322157" cy="12774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亲水性平均值（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GRAVY = -0.429）→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亲水蛋白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GRAVY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负值：表明蛋白整体亲水性强，表面易与水分子相互作用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；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且从分析图开进一步证实整体偏亲水，有稳定的强亲水区。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940" y="5666138"/>
            <a:ext cx="11331773" cy="55381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肪族指数（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AI = 75.32）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charset="0"/>
              </a:rPr>
              <a:t>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中等热稳定性蛋白（耐热蛋白通常 &gt;80）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68747" y="6332956"/>
            <a:ext cx="2616835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ExPASy ProtParam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post_object_image_15262505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41" y="912682"/>
            <a:ext cx="3700586" cy="2767204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7294" y="3604211"/>
            <a:ext cx="24942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亲疏水性理化性质分析图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梯形 34"/>
          <p:cNvSpPr/>
          <p:nvPr/>
        </p:nvSpPr>
        <p:spPr>
          <a:xfrm rot="16200000">
            <a:off x="7446198" y="-451317"/>
            <a:ext cx="2291737" cy="7199871"/>
          </a:xfrm>
          <a:prstGeom prst="trapezoid">
            <a:avLst>
              <a:gd name="adj" fmla="val 16935"/>
            </a:avLst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梯形 36"/>
          <p:cNvSpPr/>
          <p:nvPr/>
        </p:nvSpPr>
        <p:spPr>
          <a:xfrm rot="5400000">
            <a:off x="1331640" y="636804"/>
            <a:ext cx="2344067" cy="5007345"/>
          </a:xfrm>
          <a:prstGeom prst="trapezoid">
            <a:avLst>
              <a:gd name="adj" fmla="val 17865"/>
            </a:avLst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3729079" y="2556165"/>
            <a:ext cx="1164101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Part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38797" y="2692405"/>
            <a:ext cx="5674995" cy="82994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蛋白结构与定位预测</a:t>
            </a:r>
            <a:endParaRPr lang="zh-CN" altLang="en-US"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4768" y="1391626"/>
            <a:ext cx="3102819" cy="3102819"/>
            <a:chOff x="464768" y="1391626"/>
            <a:chExt cx="3102819" cy="3102819"/>
          </a:xfrm>
        </p:grpSpPr>
        <p:sp>
          <p:nvSpPr>
            <p:cNvPr id="16" name="椭圆 15"/>
            <p:cNvSpPr/>
            <p:nvPr/>
          </p:nvSpPr>
          <p:spPr>
            <a:xfrm>
              <a:off x="464768" y="1391626"/>
              <a:ext cx="3102819" cy="3102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0" y="1435558"/>
              <a:ext cx="3014957" cy="30149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4918" y="237124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保守结构域分析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21" name="组合 20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" name="图片 1" descr="post_object_image_40848347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8" y="1182241"/>
            <a:ext cx="10784816" cy="367117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668747" y="6332956"/>
            <a:ext cx="281940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NCBI-CDD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SMART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7831" y="5117192"/>
            <a:ext cx="10176287" cy="650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该蛋白的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端区域（305–410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aa）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含有一个典型的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bZIP_C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结构域，这是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bZIP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蛋白的标志性区域之一，主要参与亮氨酸拉链二聚化和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DNA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结合。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26" name="组合 25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0528" y="248331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保守结构域分析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0" name="图片 19" descr="post_object_image_3911482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75" y="1127223"/>
            <a:ext cx="8534400" cy="2181225"/>
          </a:xfrm>
          <a:prstGeom prst="rect">
            <a:avLst/>
          </a:prstGeom>
        </p:spPr>
      </p:pic>
      <p:pic>
        <p:nvPicPr>
          <p:cNvPr id="21" name="图片 20" descr="post_object_image_30970350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55" y="3385653"/>
            <a:ext cx="8534400" cy="1895475"/>
          </a:xfrm>
          <a:prstGeom prst="rect">
            <a:avLst/>
          </a:prstGeom>
        </p:spPr>
      </p:pic>
      <p:sp>
        <p:nvSpPr>
          <p:cNvPr id="24" name="文本框 23"/>
          <p:cNvSpPr txBox="1"/>
          <p:nvPr userDrawn="1"/>
        </p:nvSpPr>
        <p:spPr>
          <a:xfrm>
            <a:off x="1062534" y="5281143"/>
            <a:ext cx="10462498" cy="936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结果进一步验证了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结构域的存在，并提示该区域同时包含碱性区（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region）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和亮氨酸拉链（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Leucine zipper），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这正是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蛋白结合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和形成二聚体的功能核心。</a:t>
            </a: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668747" y="6332956"/>
            <a:ext cx="281940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NCBI-CDD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SMART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等腰三角形 178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81" name="组合 18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182" name="组合 18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184" name="图片 1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185" name="图片 1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183" name="矩形 18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3498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蛋白二级结构预测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16" y="1502828"/>
            <a:ext cx="7077464" cy="2424937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760462" y="864246"/>
            <a:ext cx="4093845" cy="5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a.bZIP</a:t>
            </a:r>
            <a:r>
              <a:rPr lang="zh-CN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转录因子结构域分析结果</a:t>
            </a:r>
          </a:p>
        </p:txBody>
      </p:sp>
      <p:sp>
        <p:nvSpPr>
          <p:cNvPr id="191" name="文本框 190"/>
          <p:cNvSpPr txBox="1"/>
          <p:nvPr userDrawn="1"/>
        </p:nvSpPr>
        <p:spPr>
          <a:xfrm>
            <a:off x="7837934" y="2305362"/>
            <a:ext cx="4186665" cy="37287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OsbZIP58蛋白中检测到典型的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bZIP结构域，是典型的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bZIP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转录因子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bZIP结构域(235-289 aa) 包含二级结构(235-289 aa)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DNA结合的碱性区域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二聚化的亮氮酸拉链区域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区域以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α-螺旋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为主，符合亮氨酸拉链结构的特点，能够形成稳定结合DNA的顺式作用元件的二聚体结构，从而特异性结合DNA并调控基因表达。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文本框 187"/>
          <p:cNvSpPr txBox="1"/>
          <p:nvPr userDrawn="1"/>
        </p:nvSpPr>
        <p:spPr>
          <a:xfrm>
            <a:off x="760516" y="3927776"/>
            <a:ext cx="3320590" cy="4838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b.SOPMA</a:t>
            </a:r>
            <a:r>
              <a:rPr lang="zh-CN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预测二级结构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3983132" y="4112740"/>
            <a:ext cx="3854106" cy="2630284"/>
            <a:chOff x="12444" y="2793"/>
            <a:chExt cx="5360" cy="3658"/>
          </a:xfrm>
        </p:grpSpPr>
        <p:pic>
          <p:nvPicPr>
            <p:cNvPr id="186" name="图片 1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44" y="2793"/>
              <a:ext cx="5361" cy="3659"/>
            </a:xfrm>
            <a:prstGeom prst="rect">
              <a:avLst/>
            </a:prstGeom>
          </p:spPr>
        </p:pic>
        <p:sp>
          <p:nvSpPr>
            <p:cNvPr id="193" name="矩形 192"/>
            <p:cNvSpPr/>
            <p:nvPr userDrawn="1"/>
          </p:nvSpPr>
          <p:spPr>
            <a:xfrm>
              <a:off x="12712" y="4376"/>
              <a:ext cx="4276" cy="289"/>
            </a:xfrm>
            <a:prstGeom prst="rect">
              <a:avLst/>
            </a:prstGeom>
            <a:noFill/>
            <a:ln w="19050">
              <a:solidFill>
                <a:srgbClr val="C00000">
                  <a:alpha val="10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5" name="文本框 194"/>
          <p:cNvSpPr txBox="1"/>
          <p:nvPr userDrawn="1"/>
        </p:nvSpPr>
        <p:spPr>
          <a:xfrm>
            <a:off x="668747" y="6332956"/>
            <a:ext cx="303911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nterProScan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SOPMA</a:t>
            </a:r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等腰三角形 64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72" name="组合 7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3" name="矩形 7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3498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蛋白三级结构预测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08477" y="1142287"/>
            <a:ext cx="6101756" cy="3808874"/>
            <a:chOff x="406" y="1944"/>
            <a:chExt cx="9609" cy="5998"/>
          </a:xfrm>
        </p:grpSpPr>
        <p:pic>
          <p:nvPicPr>
            <p:cNvPr id="12" name="图片 11" descr="post_object_image_2088057733"/>
            <p:cNvPicPr>
              <a:picLocks noChangeAspect="1"/>
            </p:cNvPicPr>
            <p:nvPr/>
          </p:nvPicPr>
          <p:blipFill>
            <a:blip r:embed="rId5"/>
            <a:srcRect t="17702" b="3740"/>
            <a:stretch>
              <a:fillRect/>
            </a:stretch>
          </p:blipFill>
          <p:spPr>
            <a:xfrm>
              <a:off x="406" y="2007"/>
              <a:ext cx="9609" cy="593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 userDrawn="1"/>
          </p:nvSpPr>
          <p:spPr>
            <a:xfrm>
              <a:off x="406" y="1944"/>
              <a:ext cx="6187" cy="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OsbZIP58</a:t>
              </a:r>
              <a:r>
                <a:rPr lang="zh-CN" altLang="en-US" sz="16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全长蛋白三级结构（预测模型）</a:t>
              </a: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3434640" y="2114866"/>
            <a:ext cx="4051935" cy="2445385"/>
            <a:chOff x="4595" y="2892"/>
            <a:chExt cx="6381" cy="3851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4595" y="3292"/>
              <a:ext cx="3167" cy="528"/>
            </a:xfrm>
            <a:prstGeom prst="roundRect">
              <a:avLst/>
            </a:prstGeom>
            <a:solidFill>
              <a:srgbClr val="92D050">
                <a:alpha val="10000"/>
              </a:srgbClr>
            </a:solidFill>
            <a:ln w="12700" cmpd="sng">
              <a:solidFill>
                <a:srgbClr val="00B050">
                  <a:alpha val="100000"/>
                </a:srgbClr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 userDrawn="1"/>
          </p:nvCxnSpPr>
          <p:spPr>
            <a:xfrm flipV="1">
              <a:off x="7762" y="2892"/>
              <a:ext cx="3214" cy="664"/>
            </a:xfrm>
            <a:prstGeom prst="line">
              <a:avLst/>
            </a:prstGeom>
            <a:ln w="19050" cmpd="sng">
              <a:solidFill>
                <a:srgbClr val="00B050">
                  <a:alpha val="100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3" idx="3"/>
            </p:cNvCxnSpPr>
            <p:nvPr userDrawn="1"/>
          </p:nvCxnSpPr>
          <p:spPr>
            <a:xfrm>
              <a:off x="7762" y="3556"/>
              <a:ext cx="3161" cy="3187"/>
            </a:xfrm>
            <a:prstGeom prst="line">
              <a:avLst/>
            </a:prstGeom>
            <a:ln w="19050" cmpd="sng">
              <a:solidFill>
                <a:srgbClr val="00B050">
                  <a:alpha val="100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350" y="3695"/>
              <a:ext cx="2845" cy="6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bZIP</a:t>
              </a:r>
              <a:r>
                <a:rPr lang="zh-CN" altLang="en-US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区域 236-289 </a:t>
              </a:r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aa</a:t>
              </a:r>
            </a:p>
            <a:p>
              <a:pPr>
                <a:lnSpc>
                  <a:spcPct val="130000"/>
                </a:lnSpc>
              </a:pP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7486542" y="1323932"/>
            <a:ext cx="3637324" cy="4210137"/>
            <a:chOff x="10990" y="1862"/>
            <a:chExt cx="5353" cy="6196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0990" y="1862"/>
              <a:ext cx="5353" cy="6196"/>
              <a:chOff x="10322" y="2303"/>
              <a:chExt cx="5353" cy="6196"/>
            </a:xfrm>
          </p:grpSpPr>
          <p:sp>
            <p:nvSpPr>
              <p:cNvPr id="4" name="圆角矩形 3"/>
              <p:cNvSpPr/>
              <p:nvPr userDrawn="1"/>
            </p:nvSpPr>
            <p:spPr>
              <a:xfrm>
                <a:off x="10322" y="2303"/>
                <a:ext cx="5353" cy="6196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 w="19050" cmpd="sng">
                <a:solidFill>
                  <a:srgbClr val="00B050">
                    <a:alpha val="100000"/>
                  </a:srgbClr>
                </a:solidFill>
                <a:prstDash val="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8" name="图片 7" descr="post_object_image_3954940161"/>
              <p:cNvPicPr>
                <a:picLocks noChangeAspect="1"/>
              </p:cNvPicPr>
              <p:nvPr/>
            </p:nvPicPr>
            <p:blipFill>
              <a:blip r:embed="rId6"/>
              <a:srcRect t="7480" r="5101"/>
              <a:stretch>
                <a:fillRect/>
              </a:stretch>
            </p:blipFill>
            <p:spPr>
              <a:xfrm>
                <a:off x="10887" y="2927"/>
                <a:ext cx="4222" cy="5562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11555" y="1862"/>
              <a:ext cx="4222" cy="6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bZIP</a:t>
              </a: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区域放大图（ 236-289 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aa</a:t>
              </a: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5" name="文本框 194"/>
          <p:cNvSpPr txBox="1"/>
          <p:nvPr userDrawn="1"/>
        </p:nvSpPr>
        <p:spPr>
          <a:xfrm>
            <a:off x="668747" y="6332956"/>
            <a:ext cx="29794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Swiss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Model, MolWeb</a:t>
            </a:r>
          </a:p>
        </p:txBody>
      </p:sp>
      <p:sp>
        <p:nvSpPr>
          <p:cNvPr id="191" name="文本框 190"/>
          <p:cNvSpPr txBox="1"/>
          <p:nvPr userDrawn="1"/>
        </p:nvSpPr>
        <p:spPr>
          <a:xfrm>
            <a:off x="760516" y="5439591"/>
            <a:ext cx="10363277" cy="8746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ObsZIP58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是以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螺旋为主的蛋白，包含多个螺旋区段和连接环。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bZIP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区域(235-289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aa)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位于蛋白中部，与其他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OsbZIP58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分子形成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典型的二聚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螺旋结构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（见右图）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等腰三角形 64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72" name="组合 7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3" name="矩形 7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亚细胞定位预测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5" name="文本框 194"/>
          <p:cNvSpPr txBox="1"/>
          <p:nvPr userDrawn="1"/>
        </p:nvSpPr>
        <p:spPr>
          <a:xfrm>
            <a:off x="668747" y="6332956"/>
            <a:ext cx="1638935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MHMM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28423"/>
          <a:stretch>
            <a:fillRect/>
          </a:stretch>
        </p:blipFill>
        <p:spPr>
          <a:xfrm>
            <a:off x="832689" y="3347882"/>
            <a:ext cx="6265458" cy="2985082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32689" y="1538940"/>
            <a:ext cx="6265496" cy="1688643"/>
            <a:chOff x="1928" y="2559"/>
            <a:chExt cx="10300" cy="27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rcRect r="34112" b="73301"/>
            <a:stretch>
              <a:fillRect/>
            </a:stretch>
          </p:blipFill>
          <p:spPr>
            <a:xfrm>
              <a:off x="1928" y="2559"/>
              <a:ext cx="10300" cy="277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6211" y="3167"/>
              <a:ext cx="5257" cy="423"/>
            </a:xfrm>
            <a:prstGeom prst="rect">
              <a:avLst/>
            </a:prstGeom>
            <a:noFill/>
            <a:ln w="19050">
              <a:solidFill>
                <a:srgbClr val="C00000">
                  <a:alpha val="10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35" name="组合 34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40" name="组合 3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760516" y="864288"/>
            <a:ext cx="2825561" cy="54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zh-CN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TMHMM</a:t>
            </a:r>
            <a:r>
              <a:rPr lang="zh-CN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分析结果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7297885" y="1731738"/>
            <a:ext cx="4767434" cy="3394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TMHMM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分析结果显示：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不含跨膜结构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predicted TMHs = 0），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整条肽链被标记为膜外区域，这表明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是一个可溶性非膜蛋白。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该特征与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转录因子的典型属性一致，为进一步核定位分析提供基础。</a:t>
            </a: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等腰三角形 64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72" name="组合 7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3" name="矩形 7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亚细胞定位预测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5" name="文本框 194"/>
          <p:cNvSpPr txBox="1"/>
          <p:nvPr userDrawn="1"/>
        </p:nvSpPr>
        <p:spPr>
          <a:xfrm>
            <a:off x="668747" y="6332956"/>
            <a:ext cx="202311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Plant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-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mPLoc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35" name="组合 34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40" name="组合 3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760516" y="864288"/>
            <a:ext cx="4879041" cy="54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Plant - mPLoc</a:t>
            </a:r>
            <a:r>
              <a:rPr lang="zh-CN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分析结果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16" y="1411036"/>
            <a:ext cx="6153150" cy="48006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6913704" y="2315282"/>
            <a:ext cx="5189907" cy="2992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Plant-mPLoc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亚细胞定位预测结果显示：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定位于细胞核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Nucleus）。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该结果与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TMHMM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跨膜预测（无跨膜结构）相互印证，符合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转录因子在细胞核内结合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并调控基因表达的功能特征。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5677" y="383921"/>
            <a:ext cx="1528413" cy="1528413"/>
            <a:chOff x="1602769" y="143838"/>
            <a:chExt cx="1331936" cy="1331936"/>
          </a:xfrm>
        </p:grpSpPr>
        <p:sp>
          <p:nvSpPr>
            <p:cNvPr id="4" name="椭圆 3"/>
            <p:cNvSpPr/>
            <p:nvPr/>
          </p:nvSpPr>
          <p:spPr>
            <a:xfrm>
              <a:off x="1602769" y="143838"/>
              <a:ext cx="1331936" cy="1331936"/>
            </a:xfrm>
            <a:prstGeom prst="ellipse">
              <a:avLst/>
            </a:prstGeom>
            <a:ln w="165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679041" y="396413"/>
              <a:ext cx="1189310" cy="563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38153" y="937949"/>
              <a:ext cx="1263808" cy="27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CONTENTS</a:t>
              </a:r>
              <a:endPara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18" y="6241331"/>
            <a:ext cx="2903036" cy="426022"/>
          </a:xfrm>
          <a:prstGeom prst="rect">
            <a:avLst/>
          </a:prstGeom>
        </p:spPr>
      </p:pic>
      <p:graphicFrame>
        <p:nvGraphicFramePr>
          <p:cNvPr id="22" name="表格 21"/>
          <p:cNvGraphicFramePr/>
          <p:nvPr/>
        </p:nvGraphicFramePr>
        <p:xfrm>
          <a:off x="4081118" y="1187767"/>
          <a:ext cx="5231765" cy="4482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74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5825"/>
                          </a:solidFill>
                        </a:rPr>
                        <a:t>研究背景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5825"/>
                          </a:solidFill>
                        </a:rPr>
                        <a:t>蛋白</a:t>
                      </a:r>
                      <a:r>
                        <a:rPr lang="zh-CN" altLang="en-US" sz="2800" b="1">
                          <a:solidFill>
                            <a:srgbClr val="005825"/>
                          </a:solidFill>
                          <a:cs typeface="Arial" panose="020B0604020202020204" pitchFamily="34" charset="0"/>
                        </a:rPr>
                        <a:t>序列与理化性质分析</a:t>
                      </a:r>
                      <a:endParaRPr lang="zh-CN" altLang="en-US" sz="2800" b="1">
                        <a:solidFill>
                          <a:srgbClr val="00582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6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5825"/>
                          </a:solidFill>
                        </a:rPr>
                        <a:t>蛋白结构与定位预测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5825"/>
                          </a:solidFill>
                        </a:rPr>
                        <a:t>序列比对与</a:t>
                      </a:r>
                      <a:r>
                        <a:rPr lang="zh-CN" altLang="en-US" sz="2800" b="1">
                          <a:solidFill>
                            <a:srgbClr val="005825"/>
                          </a:solidFill>
                          <a:cs typeface="Arial" panose="020B0604020202020204" pitchFamily="34" charset="0"/>
                        </a:rPr>
                        <a:t>系统发育分析</a:t>
                      </a:r>
                      <a:endParaRPr lang="zh-CN" altLang="en-US" sz="2800" b="1">
                        <a:solidFill>
                          <a:srgbClr val="00582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5825"/>
                          </a:solidFill>
                        </a:rPr>
                        <a:t>总结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组合 23"/>
          <p:cNvGrpSpPr/>
          <p:nvPr userDrawn="1"/>
        </p:nvGrpSpPr>
        <p:grpSpPr>
          <a:xfrm>
            <a:off x="3058670" y="1398572"/>
            <a:ext cx="673100" cy="4170680"/>
            <a:chOff x="5180" y="2180"/>
            <a:chExt cx="1060" cy="6568"/>
          </a:xfrm>
        </p:grpSpPr>
        <p:sp>
          <p:nvSpPr>
            <p:cNvPr id="11" name="椭圆 10"/>
            <p:cNvSpPr/>
            <p:nvPr userDrawn="1"/>
          </p:nvSpPr>
          <p:spPr>
            <a:xfrm>
              <a:off x="5180" y="2180"/>
              <a:ext cx="1060" cy="1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5180" y="3557"/>
              <a:ext cx="1060" cy="1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5180" y="6310"/>
              <a:ext cx="1060" cy="1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5180" y="4933"/>
              <a:ext cx="1060" cy="1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5180" y="7687"/>
              <a:ext cx="1060" cy="1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101982" y="383991"/>
            <a:ext cx="6090018" cy="609001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等腰三角形 64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72" name="组合 7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3" name="矩形 7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亚细胞定位预测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5" name="文本框 194"/>
          <p:cNvSpPr txBox="1"/>
          <p:nvPr userDrawn="1"/>
        </p:nvSpPr>
        <p:spPr>
          <a:xfrm>
            <a:off x="668747" y="6332956"/>
            <a:ext cx="2102485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cNLS Mapper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rcRect l="14961" t="9515" r="13386" b="63307"/>
          <a:stretch>
            <a:fillRect/>
          </a:stretch>
        </p:blipFill>
        <p:spPr>
          <a:xfrm>
            <a:off x="946037" y="1411036"/>
            <a:ext cx="5640042" cy="26284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rcRect l="32284" t="39715" r="31070" b="43878"/>
          <a:stretch>
            <a:fillRect/>
          </a:stretch>
        </p:blipFill>
        <p:spPr>
          <a:xfrm>
            <a:off x="946037" y="4225208"/>
            <a:ext cx="2777616" cy="152785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l="14174" t="58931" r="13780" b="4164"/>
          <a:stretch>
            <a:fillRect/>
          </a:stretch>
        </p:blipFill>
        <p:spPr>
          <a:xfrm>
            <a:off x="6796527" y="1411036"/>
            <a:ext cx="4173467" cy="2628412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35" name="组合 34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40" name="组合 3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760554" y="864266"/>
            <a:ext cx="6279424" cy="54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cNLS Mapper（ cut-off score=2.0）</a:t>
            </a:r>
            <a:r>
              <a:rPr lang="zh-CN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分析结果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3852282" y="4039553"/>
            <a:ext cx="8294689" cy="245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3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cNLS Mapper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预测显示：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含有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多个强核定位信号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，最高评分达 4.9，从分子机制上解释了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的细胞核定位。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3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TMHMM（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无跨膜结构）和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Plant-mPLoc（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细胞核定位）的结果：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不含跨膜结构，是一个可溶性核蛋白，主要定位于细胞核，并具有多个核定位信号，支持其作为转录因子在核内发挥功能。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等腰三角形 64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72" name="组合 7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3" name="矩形 7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26847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蛋白互作分析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5" name="文本框 194"/>
          <p:cNvSpPr txBox="1"/>
          <p:nvPr userDrawn="1"/>
        </p:nvSpPr>
        <p:spPr>
          <a:xfrm>
            <a:off x="668747" y="6332956"/>
            <a:ext cx="162687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STRING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35" name="组合 34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40" name="组合 3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1086466" y="4567164"/>
            <a:ext cx="10019020" cy="19197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OsbZIP58（RISBZ1）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位于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互作网络中心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，与多种蛋白形成高度互作，显示其在淀粉合成及胚乳发育调控中的核心地位。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与结构域分析、核定位预测结果一致：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是可溶性核蛋白，含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bZIP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结构域，功能上符合转录因子特性。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05000" y="1182141"/>
            <a:ext cx="9403186" cy="3492865"/>
            <a:chOff x="1053" y="2104"/>
            <a:chExt cx="14882" cy="55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3" y="2104"/>
              <a:ext cx="8313" cy="552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7" y="2104"/>
              <a:ext cx="6570" cy="55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梯形 34"/>
          <p:cNvSpPr/>
          <p:nvPr/>
        </p:nvSpPr>
        <p:spPr>
          <a:xfrm rot="16200000">
            <a:off x="7446198" y="-451317"/>
            <a:ext cx="2291737" cy="7199871"/>
          </a:xfrm>
          <a:prstGeom prst="trapezoid">
            <a:avLst>
              <a:gd name="adj" fmla="val 16935"/>
            </a:avLst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梯形 36"/>
          <p:cNvSpPr/>
          <p:nvPr/>
        </p:nvSpPr>
        <p:spPr>
          <a:xfrm rot="5400000">
            <a:off x="1331640" y="636804"/>
            <a:ext cx="2344067" cy="5007345"/>
          </a:xfrm>
          <a:prstGeom prst="trapezoid">
            <a:avLst>
              <a:gd name="adj" fmla="val 17865"/>
            </a:avLst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3729079" y="2556165"/>
            <a:ext cx="1153795" cy="119888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Part</a:t>
            </a:r>
            <a:r>
              <a:rPr lang="en-US" altLang="zh-CN" sz="72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4</a:t>
            </a:r>
            <a:endParaRPr lang="en-US" altLang="zh-CN"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44294" y="2725433"/>
            <a:ext cx="6895465" cy="82994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序列比对与</a:t>
            </a:r>
            <a:r>
              <a:rPr lang="zh-CN" altLang="en-US" sz="48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系统发育分析</a:t>
            </a:r>
            <a:endParaRPr lang="zh-CN" altLang="en-US"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4768" y="1391626"/>
            <a:ext cx="3102819" cy="3102819"/>
            <a:chOff x="464768" y="1391626"/>
            <a:chExt cx="3102819" cy="3102819"/>
          </a:xfrm>
        </p:grpSpPr>
        <p:sp>
          <p:nvSpPr>
            <p:cNvPr id="16" name="椭圆 15"/>
            <p:cNvSpPr/>
            <p:nvPr/>
          </p:nvSpPr>
          <p:spPr>
            <a:xfrm>
              <a:off x="464768" y="1391626"/>
              <a:ext cx="3102819" cy="3102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0" y="1435558"/>
              <a:ext cx="3014957" cy="30149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等腰三角形 178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81" name="组合 18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182" name="组合 18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184" name="图片 1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185" name="图片 1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183" name="矩形 18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26847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系统发育分析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5" name="文本框 194"/>
          <p:cNvSpPr txBox="1"/>
          <p:nvPr userDrawn="1"/>
        </p:nvSpPr>
        <p:spPr>
          <a:xfrm>
            <a:off x="668747" y="6332956"/>
            <a:ext cx="1537335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UniProt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760554" y="864266"/>
            <a:ext cx="1688498" cy="54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zh-C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序列</a:t>
            </a:r>
            <a:r>
              <a:rPr lang="zh-C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比对</a:t>
            </a:r>
            <a:endParaRPr lang="zh-CN" altLang="en-US" sz="2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t="86" b="86"/>
          <a:stretch>
            <a:fillRect/>
          </a:stretch>
        </p:blipFill>
        <p:spPr>
          <a:xfrm>
            <a:off x="537173" y="1759203"/>
            <a:ext cx="6528976" cy="2601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538" y="1361809"/>
            <a:ext cx="3414630" cy="3421418"/>
          </a:xfrm>
          <a:prstGeom prst="rect">
            <a:avLst/>
          </a:prstGeom>
        </p:spPr>
      </p:pic>
      <p:graphicFrame>
        <p:nvGraphicFramePr>
          <p:cNvPr id="11" name="表格 10"/>
          <p:cNvGraphicFramePr/>
          <p:nvPr/>
        </p:nvGraphicFramePr>
        <p:xfrm>
          <a:off x="7197850" y="1361862"/>
          <a:ext cx="1137285" cy="339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Q8RZ35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Q69XV0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Q7X9A8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Q6ZLB0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Q654B3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Q6H500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Q6E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TX0</a:t>
                      </a:r>
                      <a:endParaRPr lang="zh-CN" alt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42" y="4964070"/>
            <a:ext cx="11595241" cy="128117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等腰三角形 178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81" name="组合 180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182" name="组合 181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184" name="图片 1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185" name="图片 1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183" name="矩形 182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26847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系统发育分析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5" name="文本框 194"/>
          <p:cNvSpPr txBox="1"/>
          <p:nvPr userDrawn="1"/>
        </p:nvSpPr>
        <p:spPr>
          <a:xfrm>
            <a:off x="668747" y="6332956"/>
            <a:ext cx="2248535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UniProt, MEGA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760554" y="864266"/>
            <a:ext cx="2562241" cy="54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zh-C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系统发生树构建</a:t>
            </a:r>
            <a:endParaRPr lang="zh-CN" altLang="en-US" sz="2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228080" y="1410970"/>
            <a:ext cx="4878070" cy="3256915"/>
            <a:chOff x="9808" y="2222"/>
            <a:chExt cx="7682" cy="512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8" y="2222"/>
              <a:ext cx="7683" cy="512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 userDrawn="1"/>
          </p:nvSpPr>
          <p:spPr>
            <a:xfrm>
              <a:off x="12467" y="6767"/>
              <a:ext cx="2364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最大似然法 </a:t>
              </a:r>
              <a:r>
                <a:rPr lang="en-US" altLang="zh-CN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(ML)</a:t>
              </a:r>
              <a:endPara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1085215" y="1410970"/>
            <a:ext cx="4645660" cy="3256915"/>
            <a:chOff x="1709" y="2222"/>
            <a:chExt cx="7316" cy="512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9" y="2222"/>
              <a:ext cx="7316" cy="512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4519" y="6767"/>
              <a:ext cx="1695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邻接法 </a:t>
              </a:r>
              <a:r>
                <a:rPr lang="en-US" altLang="zh-CN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(NJ)</a:t>
              </a:r>
              <a:endPara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1" name="文本框 190"/>
          <p:cNvSpPr txBox="1"/>
          <p:nvPr userDrawn="1"/>
        </p:nvSpPr>
        <p:spPr>
          <a:xfrm>
            <a:off x="523666" y="4773618"/>
            <a:ext cx="11144619" cy="15593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RSBZ1/2/3/4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形成一个高置信度亚家族分支（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树一致，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 ≥ 97–100），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表明该分支稳定可靠。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RSBZ1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RSBZ2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亲缘关系最近，两者在两种树中均直接聚在一起。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RSBZ5、BZP50、ABI5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RSBZ1–4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分支进化距离较远，属于不同进化类群。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两种方法拓扑结构一致，系统发育关系可信度高。</a:t>
            </a:r>
          </a:p>
        </p:txBody>
      </p:sp>
    </p:spTree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梯形 34"/>
          <p:cNvSpPr/>
          <p:nvPr/>
        </p:nvSpPr>
        <p:spPr>
          <a:xfrm rot="16200000">
            <a:off x="7446198" y="-451317"/>
            <a:ext cx="2291737" cy="7199871"/>
          </a:xfrm>
          <a:prstGeom prst="trapezoid">
            <a:avLst>
              <a:gd name="adj" fmla="val 16935"/>
            </a:avLst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梯形 36"/>
          <p:cNvSpPr/>
          <p:nvPr/>
        </p:nvSpPr>
        <p:spPr>
          <a:xfrm rot="5400000">
            <a:off x="1331640" y="636804"/>
            <a:ext cx="2344067" cy="5007345"/>
          </a:xfrm>
          <a:prstGeom prst="trapezoid">
            <a:avLst>
              <a:gd name="adj" fmla="val 17865"/>
            </a:avLst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3729079" y="2556165"/>
            <a:ext cx="1153795" cy="119888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Part</a:t>
            </a:r>
            <a:r>
              <a:rPr lang="en-US" altLang="zh-CN" sz="7200" b="1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5</a:t>
            </a:r>
            <a:endParaRPr lang="en-US" altLang="zh-CN"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38798" y="2692405"/>
            <a:ext cx="1403350" cy="82994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总结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4768" y="1391626"/>
            <a:ext cx="3102819" cy="3102819"/>
            <a:chOff x="464768" y="1391626"/>
            <a:chExt cx="3102819" cy="3102819"/>
          </a:xfrm>
        </p:grpSpPr>
        <p:sp>
          <p:nvSpPr>
            <p:cNvPr id="16" name="椭圆 15"/>
            <p:cNvSpPr/>
            <p:nvPr/>
          </p:nvSpPr>
          <p:spPr>
            <a:xfrm>
              <a:off x="464768" y="1391626"/>
              <a:ext cx="3102819" cy="3102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0" y="1435558"/>
              <a:ext cx="3014957" cy="30149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等腰三角形 178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0528" y="248331"/>
            <a:ext cx="18707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总结</a:t>
            </a:r>
            <a:r>
              <a:rPr lang="zh-CN" altLang="en-US" b="1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分析</a:t>
            </a:r>
            <a:endParaRPr lang="zh-CN" altLang="en-US" b="1">
              <a:solidFill>
                <a:srgbClr val="005825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440408" y="1407015"/>
            <a:ext cx="9610323" cy="3654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基因与蛋白特征：</a:t>
            </a:r>
          </a:p>
          <a:p>
            <a:pPr indent="457200" algn="l">
              <a:lnSpc>
                <a:spcPct val="13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ORF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全长完整，蛋白稳定，亲水性适中，适合在核内发挥功能。</a:t>
            </a:r>
          </a:p>
          <a:p>
            <a:pPr indent="457200" algn="l">
              <a:lnSpc>
                <a:spcPct val="13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含典型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bZIP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结构域（碱性区 + 亮氨酸拉链），支持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结合和二聚化功能。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核定位与系统保守性：</a:t>
            </a:r>
          </a:p>
          <a:p>
            <a:pPr indent="457200" algn="l">
              <a:lnSpc>
                <a:spcPct val="13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核定位预测明确，属于可溶性核蛋白。</a:t>
            </a:r>
          </a:p>
          <a:p>
            <a:pPr indent="457200" algn="l">
              <a:lnSpc>
                <a:spcPct val="13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系统发育分析显示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高度保守，核心分支，可能承担关键调控角色。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蛋白互作网络：</a:t>
            </a:r>
          </a:p>
          <a:p>
            <a:pPr indent="457200" algn="l">
              <a:lnSpc>
                <a:spcPct val="13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与多种淀粉合成相关蛋白互作，位于调控网络核心枢纽。</a:t>
            </a:r>
          </a:p>
          <a:p>
            <a:pPr indent="457200" algn="l">
              <a:lnSpc>
                <a:spcPct val="13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为后续功能验证提供候选靶点和分析线索。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737571" y="5222543"/>
            <a:ext cx="10716858" cy="89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通过系统分子分析，我们从基因序列、蛋白结构到互作网络形成完整逻辑链，明确了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OsbZIP58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胚乳淀粉沉积中的核心功能，为下一步进行功能验证和分子育种提供了坚实基础。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15" y="406703"/>
            <a:ext cx="6044593" cy="604459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28" y="406704"/>
            <a:ext cx="6044593" cy="6044593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5927343" y="2099969"/>
            <a:ext cx="6264609" cy="2658110"/>
            <a:chOff x="8237" y="3407"/>
            <a:chExt cx="10196" cy="4186"/>
          </a:xfrm>
        </p:grpSpPr>
        <p:sp>
          <p:nvSpPr>
            <p:cNvPr id="26" name="矩形 25"/>
            <p:cNvSpPr/>
            <p:nvPr/>
          </p:nvSpPr>
          <p:spPr>
            <a:xfrm>
              <a:off x="8391" y="3407"/>
              <a:ext cx="10042" cy="4186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b="1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G4A</a:t>
              </a:r>
              <a:r>
                <a:rPr kumimoji="1" lang="zh-CN" altLang="en-US" b="1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-高嘉禾：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蛋白结构预测</a:t>
              </a:r>
              <a:r>
                <a:rPr kumimoji="1" lang="en-US" altLang="zh-CN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 </a:t>
              </a: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亚细胞定位分析</a:t>
              </a:r>
              <a:r>
                <a:rPr kumimoji="1" lang="en-US" altLang="zh-CN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 </a:t>
              </a: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序列比对与建树及</a:t>
              </a:r>
              <a:r>
                <a:rPr kumimoji="1" lang="en-US" altLang="zh-CN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PPT</a:t>
              </a: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制作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b="1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G4B</a:t>
              </a:r>
              <a:r>
                <a:rPr kumimoji="1" lang="zh-CN" altLang="en-US" b="1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-赵雪倩：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蛋白理化性质分析</a:t>
              </a:r>
              <a:r>
                <a:rPr kumimoji="1" lang="en-US" altLang="zh-CN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, </a:t>
              </a: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保守结构域分析及</a:t>
              </a:r>
              <a:r>
                <a:rPr kumimoji="1" lang="en-US" altLang="zh-CN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PPT</a:t>
              </a:r>
              <a:r>
                <a:rPr kumimoji="1" lang="zh-CN" altLang="en-US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制作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G4C</a:t>
              </a:r>
              <a:r>
                <a: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-张俊鑫</a:t>
              </a:r>
              <a:r>
                <a: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研究背景</a:t>
              </a:r>
              <a:r>
                <a:rPr kumimoji="1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, PPT</a:t>
              </a:r>
              <a:r>
                <a: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582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制作及汇报</a:t>
              </a:r>
              <a:endParaRPr kumimoji="1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237" y="3612"/>
              <a:ext cx="0" cy="3769"/>
            </a:xfrm>
            <a:prstGeom prst="line">
              <a:avLst/>
            </a:prstGeom>
            <a:ln w="38100">
              <a:solidFill>
                <a:srgbClr val="005825">
                  <a:alpha val="10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92" y="1429688"/>
            <a:ext cx="5323628" cy="3998671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34918" y="237124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小组</a:t>
            </a: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成员及分工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58471" y="115370"/>
            <a:ext cx="4799040" cy="1160341"/>
            <a:chOff x="3869685" y="487965"/>
            <a:chExt cx="5546211" cy="1340997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496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0" y="1574786"/>
            <a:ext cx="12172315" cy="3239135"/>
            <a:chOff x="15" y="2843"/>
            <a:chExt cx="19169" cy="5101"/>
          </a:xfrm>
        </p:grpSpPr>
        <p:sp>
          <p:nvSpPr>
            <p:cNvPr id="7" name="矩形 6"/>
            <p:cNvSpPr/>
            <p:nvPr userDrawn="1"/>
          </p:nvSpPr>
          <p:spPr>
            <a:xfrm>
              <a:off x="15" y="2843"/>
              <a:ext cx="19169" cy="5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文本框 5"/>
            <p:cNvSpPr txBox="1"/>
            <p:nvPr userDrawn="1"/>
          </p:nvSpPr>
          <p:spPr>
            <a:xfrm>
              <a:off x="6087" y="4117"/>
              <a:ext cx="7055" cy="2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zh-CN" altLang="en-US" sz="8000" b="1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感谢</a:t>
              </a:r>
              <a:r>
                <a:rPr kumimoji="1" lang="zh-CN" altLang="en-US" sz="8000" b="1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Arial" panose="020B0604020202020204" pitchFamily="34" charset="0"/>
                </a:rPr>
                <a:t>聆听！</a:t>
              </a:r>
              <a:endParaRPr lang="zh-CN" altLang="en-US" sz="2200" dirty="0">
                <a:latin typeface="微软雅黑" charset="0"/>
                <a:ea typeface="微软雅黑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5"/>
          <p:cNvSpPr txBox="1"/>
          <p:nvPr/>
        </p:nvSpPr>
        <p:spPr>
          <a:xfrm>
            <a:off x="7768204" y="5731281"/>
            <a:ext cx="3361627" cy="7067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</a:p>
        </p:txBody>
      </p:sp>
      <p:sp>
        <p:nvSpPr>
          <p:cNvPr id="3" name="矩形 2"/>
          <p:cNvSpPr/>
          <p:nvPr/>
        </p:nvSpPr>
        <p:spPr>
          <a:xfrm>
            <a:off x="5286700" y="5731281"/>
            <a:ext cx="2425002" cy="7067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汇报人：张俊鑫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121" y="5731281"/>
            <a:ext cx="4168077" cy="7067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成员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：高嘉禾 赵雪倩 张俊鑫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梯形 36"/>
          <p:cNvSpPr/>
          <p:nvPr/>
        </p:nvSpPr>
        <p:spPr>
          <a:xfrm rot="5400000">
            <a:off x="1331640" y="636804"/>
            <a:ext cx="2344067" cy="5007345"/>
          </a:xfrm>
          <a:prstGeom prst="trapezoid">
            <a:avLst>
              <a:gd name="adj" fmla="val 17865"/>
            </a:avLst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梯形 34"/>
          <p:cNvSpPr/>
          <p:nvPr/>
        </p:nvSpPr>
        <p:spPr>
          <a:xfrm rot="16200000">
            <a:off x="7446198" y="-451317"/>
            <a:ext cx="2291737" cy="7199871"/>
          </a:xfrm>
          <a:prstGeom prst="trapezoid">
            <a:avLst>
              <a:gd name="adj" fmla="val 16935"/>
            </a:avLst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3729079" y="2556165"/>
            <a:ext cx="1164101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Part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38798" y="2692405"/>
            <a:ext cx="2623820" cy="82994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研究背景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4768" y="1391626"/>
            <a:ext cx="3102819" cy="3102819"/>
            <a:chOff x="464768" y="1391626"/>
            <a:chExt cx="3102819" cy="3102819"/>
          </a:xfrm>
        </p:grpSpPr>
        <p:sp>
          <p:nvSpPr>
            <p:cNvPr id="3" name="椭圆 2"/>
            <p:cNvSpPr/>
            <p:nvPr/>
          </p:nvSpPr>
          <p:spPr>
            <a:xfrm>
              <a:off x="464768" y="1391626"/>
              <a:ext cx="3102819" cy="3102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0" y="1435558"/>
              <a:ext cx="3014957" cy="30149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417038" y="3545529"/>
            <a:ext cx="2611908" cy="2495879"/>
            <a:chOff x="3065829" y="2668267"/>
            <a:chExt cx="1872107" cy="1761728"/>
          </a:xfrm>
        </p:grpSpPr>
        <p:sp>
          <p:nvSpPr>
            <p:cNvPr id="80" name="椭圆 79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88" name="任意多边形 87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任意多边形 88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1115525" y="1026571"/>
            <a:ext cx="10934680" cy="2042052"/>
            <a:chOff x="2963100" y="1111454"/>
            <a:chExt cx="7837525" cy="1441394"/>
          </a:xfrm>
        </p:grpSpPr>
        <p:sp>
          <p:nvSpPr>
            <p:cNvPr id="95" name="矩形 94"/>
            <p:cNvSpPr>
              <a:spLocks noChangeArrowheads="1"/>
            </p:cNvSpPr>
            <p:nvPr/>
          </p:nvSpPr>
          <p:spPr bwMode="auto">
            <a:xfrm>
              <a:off x="2963116" y="1358794"/>
              <a:ext cx="7837509" cy="119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OsbZIP58 是水稻bZIP 家族转录因子，属于植物碱性亮氨酸拉链（basic leucine zipper, bZIP）转录因子家族，</a:t>
              </a:r>
              <a:r>
                <a:rPr lang="en-US" altLang="zh-CN" sz="2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uLnTx/>
                  <a:uFillTx/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核心功能围绕稻米淀粉品质调控、灌浆期高温响应、非生物逆境应答、激素信号互作、表观遗传调控展开</a:t>
              </a:r>
              <a:r>
                <a:rPr lang="en-US" altLang="zh-CN" sz="2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，也是水稻分子育种与功能基因研究的重要靶点</a:t>
              </a:r>
              <a:r>
                <a:rPr lang="zh-CN" altLang="en-US" sz="2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。</a:t>
              </a:r>
              <a:endParaRPr lang="en-US" altLang="zh-CN" sz="2000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963100" y="1111454"/>
              <a:ext cx="867699" cy="282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选题背景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061680" y="4130367"/>
            <a:ext cx="1306025" cy="1326200"/>
            <a:chOff x="3254772" y="2872916"/>
            <a:chExt cx="936104" cy="936104"/>
          </a:xfrm>
          <a:solidFill>
            <a:srgbClr val="444455"/>
          </a:solidFill>
        </p:grpSpPr>
        <p:sp>
          <p:nvSpPr>
            <p:cNvPr id="98" name="椭圆 9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474520" y="3078847"/>
              <a:ext cx="496615" cy="49886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已知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功能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1887690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选题背景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40" name="组合 3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41" name="矩形 40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" y="6337126"/>
            <a:ext cx="2508706" cy="368154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3989563" y="2955725"/>
            <a:ext cx="1640540" cy="650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直接调控淀粉合成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，决定稻米品质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230828" y="2715300"/>
            <a:ext cx="1655280" cy="890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逆境响应：灌浆期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高温胁迫下的品质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保护关键基因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073134" y="4450371"/>
            <a:ext cx="1427480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参与水稻苗期抗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旱、耐盐响应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2973965" y="4310671"/>
            <a:ext cx="1443105" cy="929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调控胚乳细胞分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化、储藏物质积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累，影响千粒重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6504453" y="5717417"/>
            <a:ext cx="2564854" cy="929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受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miR172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、组蛋白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H3K4me3 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修饰调控，在转录后及染色质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水平参与品质与逆境应答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78625" y="5919136"/>
            <a:ext cx="1783080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连接环境信号与稻米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品质的核心枢纽基因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1887690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研究意义</a:t>
            </a:r>
          </a:p>
        </p:txBody>
      </p: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7" name="箭头3"/>
          <p:cNvSpPr/>
          <p:nvPr/>
        </p:nvSpPr>
        <p:spPr bwMode="gray">
          <a:xfrm flipV="1">
            <a:off x="2042467" y="3852890"/>
            <a:ext cx="1093019" cy="152070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4" tIns="41411" rIns="82824" bIns="4141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18" name="箭头2"/>
          <p:cNvSpPr/>
          <p:nvPr/>
        </p:nvSpPr>
        <p:spPr bwMode="gray">
          <a:xfrm rot="16200000">
            <a:off x="2330482" y="3220017"/>
            <a:ext cx="324863" cy="129920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4" tIns="41411" rIns="82824" bIns="4141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19" name="箭头1"/>
          <p:cNvSpPr/>
          <p:nvPr/>
        </p:nvSpPr>
        <p:spPr bwMode="gray">
          <a:xfrm>
            <a:off x="2035439" y="2191679"/>
            <a:ext cx="1093019" cy="176158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4" tIns="41411" rIns="82824" bIns="4141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20" name="文本1"/>
          <p:cNvSpPr>
            <a:spLocks noChangeArrowheads="1"/>
          </p:cNvSpPr>
          <p:nvPr/>
        </p:nvSpPr>
        <p:spPr bwMode="gray">
          <a:xfrm>
            <a:off x="4504357" y="1802941"/>
            <a:ext cx="5912124" cy="119599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824" tIns="41411" rIns="82824" bIns="4141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rPr>
              <a:t>完善水稻淀粉合成与逆境响应的分子调控网络</a:t>
            </a:r>
            <a:r>
              <a:rPr lang="zh-CN" altLang="en-US" sz="2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rPr>
              <a:t>。</a:t>
            </a:r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标题1"/>
          <p:cNvSpPr>
            <a:spLocks noChangeArrowheads="1"/>
          </p:cNvSpPr>
          <p:nvPr/>
        </p:nvSpPr>
        <p:spPr bwMode="gray">
          <a:xfrm>
            <a:off x="3261751" y="1796820"/>
            <a:ext cx="1242605" cy="1202113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82824" tIns="41411" rIns="82824" bIns="4141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理论意义</a:t>
            </a:r>
          </a:p>
        </p:txBody>
      </p:sp>
      <p:sp>
        <p:nvSpPr>
          <p:cNvPr id="22" name="文本2"/>
          <p:cNvSpPr>
            <a:spLocks noChangeArrowheads="1"/>
          </p:cNvSpPr>
          <p:nvPr/>
        </p:nvSpPr>
        <p:spPr bwMode="gray">
          <a:xfrm>
            <a:off x="4504357" y="3256318"/>
            <a:ext cx="5912124" cy="1192036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824" tIns="41411" rIns="82824" bIns="4141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rPr>
              <a:t>为优质、抗逆水稻分子育种提供关键基因资源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标题2"/>
          <p:cNvSpPr>
            <a:spLocks noChangeArrowheads="1"/>
          </p:cNvSpPr>
          <p:nvPr/>
        </p:nvSpPr>
        <p:spPr bwMode="gray">
          <a:xfrm>
            <a:off x="3261751" y="3256318"/>
            <a:ext cx="1242607" cy="1192036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82824" tIns="41411" rIns="82824" bIns="4141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实践意义</a:t>
            </a:r>
          </a:p>
        </p:txBody>
      </p:sp>
      <p:sp>
        <p:nvSpPr>
          <p:cNvPr id="24" name="文本3"/>
          <p:cNvSpPr>
            <a:spLocks noChangeArrowheads="1"/>
          </p:cNvSpPr>
          <p:nvPr/>
        </p:nvSpPr>
        <p:spPr bwMode="ltGray">
          <a:xfrm>
            <a:off x="4504357" y="4697390"/>
            <a:ext cx="5912124" cy="118140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824" tIns="41411" rIns="82824" bIns="4141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rPr>
              <a:t>保障粮食安全，助力粮食提质增效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标题3"/>
          <p:cNvSpPr>
            <a:spLocks noChangeArrowheads="1"/>
          </p:cNvSpPr>
          <p:nvPr/>
        </p:nvSpPr>
        <p:spPr bwMode="gray">
          <a:xfrm>
            <a:off x="3261751" y="4697390"/>
            <a:ext cx="1242605" cy="1181401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82824" tIns="41411" rIns="82824" bIns="4141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865" b="1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rPr>
              <a:t>应用与生产意义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482571" y="3256318"/>
            <a:ext cx="1190548" cy="1192036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2824" tIns="41411" rIns="82824" bIns="41411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研究意义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28" name="组合 27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29" name="矩形 28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" y="6337126"/>
            <a:ext cx="2508706" cy="36815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6"/>
          <p:cNvSpPr>
            <a:spLocks noChangeArrowheads="1"/>
          </p:cNvSpPr>
          <p:nvPr/>
        </p:nvSpPr>
        <p:spPr bwMode="auto">
          <a:xfrm>
            <a:off x="634918" y="237124"/>
            <a:ext cx="3939534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国内外相关研究综述</a:t>
            </a:r>
          </a:p>
        </p:txBody>
      </p:sp>
      <p:sp>
        <p:nvSpPr>
          <p:cNvPr id="16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15218" y="1785930"/>
            <a:ext cx="7685313" cy="465118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14" name="矩形 13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33223" y="1474123"/>
              <a:ext cx="5688633" cy="3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135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OsbZIP58</a:t>
              </a:r>
              <a:r>
                <a:rPr lang="zh-CN" altLang="en-US" sz="2135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国内研究现状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15218" y="4125722"/>
            <a:ext cx="7685313" cy="465119"/>
            <a:chOff x="3002037" y="3922395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23808" y="3939647"/>
              <a:ext cx="4085844" cy="3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OsbZIP58</a:t>
              </a: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国外研究现状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15219" y="2218598"/>
            <a:ext cx="7810922" cy="18897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国内对 OsbZIP58 研究起步早、成果集中，率先明确其在水稻胚乳中高表达，可直接激活淀粉合成关键基因调控稻米品质，同时参与 ABA 信号通路，响应灌浆期高温、干旱等胁迫。近年解析其蛋白互作及表观调控机制，利用基因编辑、自然变异筛选创制优质抗逆水稻材料，目前在多逆境精细调控及田间应用研究上仍有不足。</a:t>
            </a:r>
            <a:endParaRPr lang="zh-CN" altLang="en-US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2720" y="4661133"/>
            <a:ext cx="7823362" cy="1914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国外针对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OsbZIP58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的专项研究相对较少，多集中于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bZIP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家族整体进化、逆境通路分析。早期主要通过转录组筛选发现其参与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ABA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及非生物胁迫响应；近年侧重同源基因比较研究，较少深入解析其调控水稻淀粉合成的核心功能，在基因编辑育种与品质改良方面的应用研究也远少于国内，整体偏向基础机制探索，缺乏系统性功能验证。</a:t>
            </a:r>
          </a:p>
        </p:txBody>
      </p:sp>
      <p:sp>
        <p:nvSpPr>
          <p:cNvPr id="23" name="等腰三角形 2"/>
          <p:cNvSpPr/>
          <p:nvPr/>
        </p:nvSpPr>
        <p:spPr bwMode="auto">
          <a:xfrm rot="2747878">
            <a:off x="1396483" y="1729450"/>
            <a:ext cx="1323028" cy="1530812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1062" y="2317796"/>
            <a:ext cx="858447" cy="49234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</a:t>
            </a:r>
            <a:endParaRPr kumimoji="0" lang="en-US" altLang="zh-CN" sz="26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现状</a:t>
            </a:r>
          </a:p>
        </p:txBody>
      </p:sp>
      <p:sp>
        <p:nvSpPr>
          <p:cNvPr id="25" name="等腰三角形 2"/>
          <p:cNvSpPr/>
          <p:nvPr/>
        </p:nvSpPr>
        <p:spPr bwMode="auto">
          <a:xfrm rot="3036074">
            <a:off x="1396482" y="4055973"/>
            <a:ext cx="1323031" cy="1530816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1666" y="4636055"/>
            <a:ext cx="858447" cy="49234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国外</a:t>
            </a:r>
            <a:endParaRPr kumimoji="0" lang="en-US" altLang="zh-CN" sz="26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现状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29" name="组合 28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30" name="矩形 29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" y="6337126"/>
            <a:ext cx="2508706" cy="36815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0" y="3629960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774723" y="1627841"/>
            <a:ext cx="2104056" cy="3990861"/>
            <a:chOff x="1595438" y="1219202"/>
            <a:chExt cx="2104056" cy="4419596"/>
          </a:xfrm>
        </p:grpSpPr>
        <p:sp>
          <p:nvSpPr>
            <p:cNvPr id="35" name="任意多边形 34"/>
            <p:cNvSpPr/>
            <p:nvPr/>
          </p:nvSpPr>
          <p:spPr>
            <a:xfrm>
              <a:off x="1595438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595465" y="2052602"/>
              <a:ext cx="2103999" cy="296406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304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</a:p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16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</a:rPr>
                <a:t>王忠，等。水稻 bZIP 转录因子 OsbZIP58 调控胚乳淀粉合成的分子机制 [J]. 作物学报，2018, 44 (05):641-650.</a:t>
              </a:r>
              <a:endParaRPr lang="zh-CN" altLang="zh-CN">
                <a:latin typeface="微软雅黑" charset="0"/>
                <a:ea typeface="微软雅黑" charset="0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33223" y="1627840"/>
            <a:ext cx="2104056" cy="3990862"/>
            <a:chOff x="5043972" y="1219202"/>
            <a:chExt cx="2104056" cy="4419596"/>
          </a:xfrm>
        </p:grpSpPr>
        <p:sp>
          <p:nvSpPr>
            <p:cNvPr id="38" name="任意多边形 37"/>
            <p:cNvSpPr/>
            <p:nvPr/>
          </p:nvSpPr>
          <p:spPr>
            <a:xfrm>
              <a:off x="5043972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44006" y="1813373"/>
              <a:ext cx="2104000" cy="30836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</a:p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16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</a:rPr>
                <a:t>陈晨，等. CRISPR‑Cas9 编辑 OsbZIP58 改良稻米直链淀粉含量 [J]. 分子植物育种，2024, 22 (08):2567-2574.</a:t>
              </a:r>
              <a:endParaRPr lang="zh-CN" altLang="zh-CN">
                <a:latin typeface="微软雅黑" charset="0"/>
                <a:ea typeface="微软雅黑" charset="0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70514" y="1627840"/>
            <a:ext cx="2104101" cy="3990862"/>
            <a:chOff x="8492504" y="1219202"/>
            <a:chExt cx="2104101" cy="4419596"/>
          </a:xfrm>
        </p:grpSpPr>
        <p:sp>
          <p:nvSpPr>
            <p:cNvPr id="41" name="任意多边形 40"/>
            <p:cNvSpPr/>
            <p:nvPr/>
          </p:nvSpPr>
          <p:spPr>
            <a:xfrm>
              <a:off x="8492507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492504" y="1681499"/>
              <a:ext cx="2104101" cy="350975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</a:p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Wang J, et al. OsbZIP58, a bZIP transcription factor, regulates starch biosynthesis in rice endosperm by directly activating multiple starch synthesis genes. Plant Biotechnology Journal, 2016, 14(8):1689-1701.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94792" y="1627840"/>
            <a:ext cx="2104089" cy="3990862"/>
            <a:chOff x="8492507" y="1219202"/>
            <a:chExt cx="2104089" cy="4419596"/>
          </a:xfrm>
        </p:grpSpPr>
        <p:sp>
          <p:nvSpPr>
            <p:cNvPr id="53" name="任意多边形 52"/>
            <p:cNvSpPr/>
            <p:nvPr/>
          </p:nvSpPr>
          <p:spPr>
            <a:xfrm>
              <a:off x="8492507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503341" y="1813320"/>
              <a:ext cx="2093255" cy="30836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</a:p>
            <a:p>
              <a:pPr marL="0" marR="0" lvl="0" indent="30480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14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</a:rPr>
                <a:t>Li M, et al. Epigenetic regulation of OsbZIP58 modulates rice grain quality under heat stress. Plant Cell Reports, 2023, 42 (5):1423-1436.</a:t>
              </a:r>
              <a:endParaRPr lang="zh-CN" altLang="zh-CN" sz="1400">
                <a:latin typeface="微软雅黑" charset="0"/>
                <a:ea typeface="微软雅黑" charset="0"/>
                <a:cs typeface="+mn-cs"/>
              </a:endParaRPr>
            </a:p>
          </p:txBody>
        </p:sp>
      </p:grpSp>
      <p:sp>
        <p:nvSpPr>
          <p:cNvPr id="19" name="矩形 46"/>
          <p:cNvSpPr>
            <a:spLocks noChangeArrowheads="1"/>
          </p:cNvSpPr>
          <p:nvPr/>
        </p:nvSpPr>
        <p:spPr bwMode="auto">
          <a:xfrm>
            <a:off x="634918" y="237124"/>
            <a:ext cx="3118796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主要贡献与创新</a:t>
            </a:r>
          </a:p>
        </p:txBody>
      </p:sp>
      <p:sp>
        <p:nvSpPr>
          <p:cNvPr id="20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23" name="组合 22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" y="6337126"/>
            <a:ext cx="2508706" cy="36815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梯形 34"/>
          <p:cNvSpPr/>
          <p:nvPr/>
        </p:nvSpPr>
        <p:spPr>
          <a:xfrm rot="16200000">
            <a:off x="7446198" y="-451317"/>
            <a:ext cx="2291737" cy="7199871"/>
          </a:xfrm>
          <a:prstGeom prst="trapezoid">
            <a:avLst>
              <a:gd name="adj" fmla="val 16935"/>
            </a:avLst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梯形 36"/>
          <p:cNvSpPr/>
          <p:nvPr/>
        </p:nvSpPr>
        <p:spPr>
          <a:xfrm rot="5400000">
            <a:off x="1331640" y="636804"/>
            <a:ext cx="2344067" cy="5007345"/>
          </a:xfrm>
          <a:prstGeom prst="trapezoid">
            <a:avLst>
              <a:gd name="adj" fmla="val 17865"/>
            </a:avLst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3729079" y="2556165"/>
            <a:ext cx="1164101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Part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44294" y="2741423"/>
            <a:ext cx="6895465" cy="82994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蛋白序列与理化性质分析</a:t>
            </a:r>
            <a:endParaRPr lang="zh-CN" altLang="en-US"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4768" y="1391626"/>
            <a:ext cx="3102819" cy="3102819"/>
            <a:chOff x="464768" y="1391626"/>
            <a:chExt cx="3102819" cy="3102819"/>
          </a:xfrm>
        </p:grpSpPr>
        <p:sp>
          <p:nvSpPr>
            <p:cNvPr id="14" name="椭圆 13"/>
            <p:cNvSpPr/>
            <p:nvPr/>
          </p:nvSpPr>
          <p:spPr>
            <a:xfrm>
              <a:off x="464768" y="1391626"/>
              <a:ext cx="3102819" cy="3102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00" y="1435558"/>
              <a:ext cx="3014957" cy="30149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6"/>
          <p:cNvSpPr>
            <a:spLocks noChangeArrowheads="1"/>
          </p:cNvSpPr>
          <p:nvPr/>
        </p:nvSpPr>
        <p:spPr bwMode="auto">
          <a:xfrm>
            <a:off x="634918" y="237124"/>
            <a:ext cx="30918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序列获取与</a:t>
            </a:r>
            <a:r>
              <a:rPr lang="zh-CN" altLang="en-US" b="1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sym typeface="Calibri" panose="020F0502020204030204" pitchFamily="34" charset="0"/>
              </a:rPr>
              <a:t>回译</a:t>
            </a:r>
          </a:p>
        </p:txBody>
      </p:sp>
      <p:sp>
        <p:nvSpPr>
          <p:cNvPr id="47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765063" y="237124"/>
            <a:ext cx="4120681" cy="945149"/>
            <a:chOff x="3869685" y="487965"/>
            <a:chExt cx="5546211" cy="1272119"/>
          </a:xfrm>
        </p:grpSpPr>
        <p:grpSp>
          <p:nvGrpSpPr>
            <p:cNvPr id="50" name="组合 49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51" name="矩形 50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" name="图片 1" descr="post_object_image_41625649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8" y="1031509"/>
            <a:ext cx="6591300" cy="3143250"/>
          </a:xfrm>
          <a:prstGeom prst="rect">
            <a:avLst/>
          </a:prstGeom>
        </p:spPr>
      </p:pic>
      <p:pic>
        <p:nvPicPr>
          <p:cNvPr id="3" name="图片 2" descr="post_object_image_6674969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58" y="4350613"/>
            <a:ext cx="6591300" cy="14097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8201025" y="3280410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26213" y="4879568"/>
            <a:ext cx="4853246" cy="129294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PlantTFDB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提供了可靠的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OsbZIP58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蛋白序列（437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aa）。EMBOSS backtranseq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根据水稻密码子偏好生成对应的编码区核苷酸序列。</a:t>
            </a:r>
          </a:p>
        </p:txBody>
      </p:sp>
      <p:pic>
        <p:nvPicPr>
          <p:cNvPr id="7" name="图片 6" descr="post_object_image_3340941765"/>
          <p:cNvPicPr>
            <a:picLocks noChangeAspect="1"/>
          </p:cNvPicPr>
          <p:nvPr/>
        </p:nvPicPr>
        <p:blipFill>
          <a:blip r:embed="rId7"/>
          <a:srcRect r="10692"/>
          <a:stretch>
            <a:fillRect/>
          </a:stretch>
        </p:blipFill>
        <p:spPr>
          <a:xfrm>
            <a:off x="7301076" y="1031509"/>
            <a:ext cx="3957255" cy="4023866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668747" y="6332956"/>
            <a:ext cx="55346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Tools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PlantTFDB,emboss banktranseq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charset="0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NCBI ORFfinder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7c8c1e3-ae42-4366-b6b3-a3d17f5750a8"/>
  <p:tag name="COMMONDATA" val="eyJoZGlkIjoiYWJmNTAxYTA0NTllZTU0OWY5NWY0MWNlMzBjNGU2O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48.2024462468582,&quot;width&quot;:5549.64721887265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48.2024462468582,&quot;width&quot;:5549.647218872657}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00582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2114</Words>
  <Application>Microsoft Office PowerPoint</Application>
  <PresentationFormat>宽屏</PresentationFormat>
  <Paragraphs>246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微软雅黑</vt:lpstr>
      <vt:lpstr>幼圆</vt:lpstr>
      <vt:lpstr>Arial</vt:lpstr>
      <vt:lpstr>Arial Black</vt:lpstr>
      <vt:lpstr>Calibri</vt:lpstr>
      <vt:lpstr>Times New Roman</vt:lpstr>
      <vt:lpstr>Wingdings 2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Hong</cp:lastModifiedBy>
  <cp:revision>2</cp:revision>
  <dcterms:created xsi:type="dcterms:W3CDTF">2026-05-16T15:52:48Z</dcterms:created>
  <dcterms:modified xsi:type="dcterms:W3CDTF">2026-05-17T02:49:23Z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18BA6AC3E7FD464D946ED5035650FA11</vt:lpwstr>
  </property>
  <property fmtid="{D5CDD505-2E9C-101B-9397-08002B2CF9AE}" pid="3" name="KSOProductBuildVer">
    <vt:lpwstr>2052-12.9.0.26427</vt:lpwstr>
  </property>
</Properties>
</file>