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3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66" r:id="rId3"/>
    <p:sldId id="257" r:id="rId4"/>
    <p:sldId id="267" r:id="rId5"/>
    <p:sldId id="268" r:id="rId6"/>
    <p:sldId id="259" r:id="rId7"/>
    <p:sldId id="270" r:id="rId8"/>
    <p:sldId id="304" r:id="rId9"/>
    <p:sldId id="306" r:id="rId10"/>
    <p:sldId id="276" r:id="rId11"/>
    <p:sldId id="308" r:id="rId12"/>
    <p:sldId id="294" r:id="rId13"/>
    <p:sldId id="293" r:id="rId14"/>
    <p:sldId id="316" r:id="rId15"/>
    <p:sldId id="291" r:id="rId16"/>
    <p:sldId id="271" r:id="rId17"/>
    <p:sldId id="299" r:id="rId18"/>
    <p:sldId id="292" r:id="rId19"/>
    <p:sldId id="310" r:id="rId20"/>
    <p:sldId id="298" r:id="rId21"/>
    <p:sldId id="317" r:id="rId22"/>
    <p:sldId id="286" r:id="rId23"/>
    <p:sldId id="289" r:id="rId24"/>
    <p:sldId id="297" r:id="rId25"/>
    <p:sldId id="287" r:id="rId26"/>
    <p:sldId id="285" r:id="rId27"/>
    <p:sldId id="302" r:id="rId28"/>
    <p:sldId id="300" r:id="rId29"/>
    <p:sldId id="305" r:id="rId30"/>
    <p:sldId id="314" r:id="rId31"/>
    <p:sldId id="303" r:id="rId32"/>
    <p:sldId id="269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DAD"/>
    <a:srgbClr val="007072"/>
    <a:srgbClr val="07914B"/>
    <a:srgbClr val="FFFFFF"/>
    <a:srgbClr val="13742F"/>
    <a:srgbClr val="5CAB84"/>
    <a:srgbClr val="005724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26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374" y="84"/>
      </p:cViewPr>
      <p:guideLst>
        <p:guide orient="horz" pos="203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2026/5/17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3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hyperlink" Target="https://itol.embl.de/" TargetMode="External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sv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5.jpe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tags" Target="../tags/tag119.xml"/><Relationship Id="rId18" Type="http://schemas.openxmlformats.org/officeDocument/2006/relationships/image" Target="../media/image2.png"/><Relationship Id="rId26" Type="http://schemas.openxmlformats.org/officeDocument/2006/relationships/image" Target="../media/image54.png"/><Relationship Id="rId3" Type="http://schemas.openxmlformats.org/officeDocument/2006/relationships/tags" Target="../tags/tag109.xml"/><Relationship Id="rId21" Type="http://schemas.openxmlformats.org/officeDocument/2006/relationships/image" Target="../media/image49.png"/><Relationship Id="rId7" Type="http://schemas.openxmlformats.org/officeDocument/2006/relationships/tags" Target="../tags/tag113.xml"/><Relationship Id="rId12" Type="http://schemas.openxmlformats.org/officeDocument/2006/relationships/tags" Target="../tags/tag118.xml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53.png"/><Relationship Id="rId2" Type="http://schemas.openxmlformats.org/officeDocument/2006/relationships/tags" Target="../tags/tag108.xml"/><Relationship Id="rId16" Type="http://schemas.openxmlformats.org/officeDocument/2006/relationships/tags" Target="../tags/tag122.xml"/><Relationship Id="rId20" Type="http://schemas.openxmlformats.org/officeDocument/2006/relationships/image" Target="../media/image48.svg"/><Relationship Id="rId29" Type="http://schemas.openxmlformats.org/officeDocument/2006/relationships/image" Target="../media/image57.svg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tags" Target="../tags/tag117.xml"/><Relationship Id="rId24" Type="http://schemas.openxmlformats.org/officeDocument/2006/relationships/image" Target="../media/image52.png"/><Relationship Id="rId5" Type="http://schemas.openxmlformats.org/officeDocument/2006/relationships/tags" Target="../tags/tag111.xml"/><Relationship Id="rId15" Type="http://schemas.openxmlformats.org/officeDocument/2006/relationships/tags" Target="../tags/tag121.xml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tags" Target="../tags/tag116.xml"/><Relationship Id="rId19" Type="http://schemas.openxmlformats.org/officeDocument/2006/relationships/image" Target="../media/image3.png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tags" Target="../tags/tag120.xml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3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jpe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38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38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image" Target="../media/image2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5" Type="http://schemas.openxmlformats.org/officeDocument/2006/relationships/tags" Target="../tags/tag70.xml"/><Relationship Id="rId10" Type="http://schemas.openxmlformats.org/officeDocument/2006/relationships/tags" Target="../tags/tag75.xml"/><Relationship Id="rId4" Type="http://schemas.openxmlformats.org/officeDocument/2006/relationships/tags" Target="../tags/tag69.xml"/><Relationship Id="rId9" Type="http://schemas.openxmlformats.org/officeDocument/2006/relationships/tags" Target="../tags/tag7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2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6" Type="http://schemas.openxmlformats.org/officeDocument/2006/relationships/image" Target="../media/image2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image" Target="../media/image2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2.png"/><Relationship Id="rId5" Type="http://schemas.openxmlformats.org/officeDocument/2006/relationships/image" Target="../media/image24.svg"/><Relationship Id="rId4" Type="http://schemas.openxmlformats.org/officeDocument/2006/relationships/image" Target="../media/image3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3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1.png"/><Relationship Id="rId3" Type="http://schemas.openxmlformats.org/officeDocument/2006/relationships/tags" Target="../tags/tag140.xml"/><Relationship Id="rId7" Type="http://schemas.microsoft.com/office/2007/relationships/hdphoto" Target="../media/hdphoto1.wdp"/><Relationship Id="rId12" Type="http://schemas.openxmlformats.org/officeDocument/2006/relationships/image" Target="../media/image80.png"/><Relationship Id="rId2" Type="http://schemas.openxmlformats.org/officeDocument/2006/relationships/tags" Target="../tags/tag139.xml"/><Relationship Id="rId16" Type="http://schemas.openxmlformats.org/officeDocument/2006/relationships/image" Target="../media/image84.svg"/><Relationship Id="rId1" Type="http://schemas.openxmlformats.org/officeDocument/2006/relationships/tags" Target="../tags/tag138.xml"/><Relationship Id="rId6" Type="http://schemas.openxmlformats.org/officeDocument/2006/relationships/image" Target="../media/image78.png"/><Relationship Id="rId11" Type="http://schemas.openxmlformats.org/officeDocument/2006/relationships/image" Target="../media/image7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3.png"/><Relationship Id="rId10" Type="http://schemas.openxmlformats.org/officeDocument/2006/relationships/image" Target="../media/image24.svg"/><Relationship Id="rId4" Type="http://schemas.openxmlformats.org/officeDocument/2006/relationships/tags" Target="../tags/tag141.xml"/><Relationship Id="rId9" Type="http://schemas.openxmlformats.org/officeDocument/2006/relationships/image" Target="../media/image3.png"/><Relationship Id="rId14" Type="http://schemas.openxmlformats.org/officeDocument/2006/relationships/image" Target="../media/image8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84.svg"/><Relationship Id="rId3" Type="http://schemas.openxmlformats.org/officeDocument/2006/relationships/tags" Target="../tags/tag144.xml"/><Relationship Id="rId7" Type="http://schemas.openxmlformats.org/officeDocument/2006/relationships/image" Target="../media/image3.png"/><Relationship Id="rId12" Type="http://schemas.openxmlformats.org/officeDocument/2006/relationships/image" Target="../media/image83.png"/><Relationship Id="rId17" Type="http://schemas.microsoft.com/office/2007/relationships/hdphoto" Target="../media/hdphoto2.wdp"/><Relationship Id="rId2" Type="http://schemas.openxmlformats.org/officeDocument/2006/relationships/tags" Target="../tags/tag143.xml"/><Relationship Id="rId16" Type="http://schemas.openxmlformats.org/officeDocument/2006/relationships/image" Target="../media/image88.png"/><Relationship Id="rId1" Type="http://schemas.openxmlformats.org/officeDocument/2006/relationships/tags" Target="../tags/tag142.xml"/><Relationship Id="rId6" Type="http://schemas.openxmlformats.org/officeDocument/2006/relationships/image" Target="../media/image2.png"/><Relationship Id="rId11" Type="http://schemas.openxmlformats.org/officeDocument/2006/relationships/image" Target="../media/image82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7.png"/><Relationship Id="rId10" Type="http://schemas.openxmlformats.org/officeDocument/2006/relationships/image" Target="../media/image81.png"/><Relationship Id="rId4" Type="http://schemas.openxmlformats.org/officeDocument/2006/relationships/tags" Target="../tags/tag145.xml"/><Relationship Id="rId9" Type="http://schemas.openxmlformats.org/officeDocument/2006/relationships/image" Target="../media/image85.png"/><Relationship Id="rId1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30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sv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tags" Target="../tags/tag162.xml"/><Relationship Id="rId18" Type="http://schemas.openxmlformats.org/officeDocument/2006/relationships/tags" Target="../tags/tag167.xml"/><Relationship Id="rId3" Type="http://schemas.openxmlformats.org/officeDocument/2006/relationships/tags" Target="../tags/tag152.xml"/><Relationship Id="rId21" Type="http://schemas.openxmlformats.org/officeDocument/2006/relationships/image" Target="../media/image2.png"/><Relationship Id="rId7" Type="http://schemas.openxmlformats.org/officeDocument/2006/relationships/tags" Target="../tags/tag156.xml"/><Relationship Id="rId12" Type="http://schemas.openxmlformats.org/officeDocument/2006/relationships/tags" Target="../tags/tag161.xml"/><Relationship Id="rId17" Type="http://schemas.openxmlformats.org/officeDocument/2006/relationships/tags" Target="../tags/tag166.xml"/><Relationship Id="rId2" Type="http://schemas.openxmlformats.org/officeDocument/2006/relationships/tags" Target="../tags/tag151.xml"/><Relationship Id="rId16" Type="http://schemas.openxmlformats.org/officeDocument/2006/relationships/tags" Target="../tags/tag165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tags" Target="../tags/tag160.xml"/><Relationship Id="rId5" Type="http://schemas.openxmlformats.org/officeDocument/2006/relationships/tags" Target="../tags/tag154.xml"/><Relationship Id="rId15" Type="http://schemas.openxmlformats.org/officeDocument/2006/relationships/tags" Target="../tags/tag164.xml"/><Relationship Id="rId23" Type="http://schemas.openxmlformats.org/officeDocument/2006/relationships/image" Target="../media/image24.svg"/><Relationship Id="rId10" Type="http://schemas.openxmlformats.org/officeDocument/2006/relationships/tags" Target="../tags/tag159.xml"/><Relationship Id="rId19" Type="http://schemas.openxmlformats.org/officeDocument/2006/relationships/tags" Target="../tags/tag168.xml"/><Relationship Id="rId4" Type="http://schemas.openxmlformats.org/officeDocument/2006/relationships/tags" Target="../tags/tag153.xml"/><Relationship Id="rId9" Type="http://schemas.openxmlformats.org/officeDocument/2006/relationships/tags" Target="../tags/tag158.xml"/><Relationship Id="rId14" Type="http://schemas.openxmlformats.org/officeDocument/2006/relationships/tags" Target="../tags/tag163.xml"/><Relationship Id="rId2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svg"/><Relationship Id="rId3" Type="http://schemas.openxmlformats.org/officeDocument/2006/relationships/tags" Target="../tags/tag79.xml"/><Relationship Id="rId7" Type="http://schemas.openxmlformats.org/officeDocument/2006/relationships/image" Target="../media/image4.svg"/><Relationship Id="rId12" Type="http://schemas.openxmlformats.org/officeDocument/2006/relationships/image" Target="../media/image9.sv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svg"/><Relationship Id="rId4" Type="http://schemas.openxmlformats.org/officeDocument/2006/relationships/tags" Target="../tags/tag80.xml"/><Relationship Id="rId9" Type="http://schemas.openxmlformats.org/officeDocument/2006/relationships/image" Target="../media/image6.png"/><Relationship Id="rId1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30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png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2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18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19.svg"/><Relationship Id="rId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svg"/><Relationship Id="rId3" Type="http://schemas.openxmlformats.org/officeDocument/2006/relationships/tags" Target="../tags/tag91.xml"/><Relationship Id="rId7" Type="http://schemas.openxmlformats.org/officeDocument/2006/relationships/image" Target="../media/image3.png"/><Relationship Id="rId12" Type="http://schemas.openxmlformats.org/officeDocument/2006/relationships/image" Target="../media/image28.sv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tags" Target="../tags/tag92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30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请勿抄袭搬运！盗版必究稻壳儿智宇PPT原创模板"/>
          <p:cNvSpPr/>
          <p:nvPr>
            <p:custDataLst>
              <p:tags r:id="rId2"/>
            </p:custDataLst>
          </p:nvPr>
        </p:nvSpPr>
        <p:spPr>
          <a:xfrm>
            <a:off x="-635" y="490220"/>
            <a:ext cx="12192635" cy="4128135"/>
          </a:xfrm>
          <a:custGeom>
            <a:avLst/>
            <a:gdLst>
              <a:gd name="connsiteX0" fmla="*/ 0 w 12191999"/>
              <a:gd name="connsiteY0" fmla="*/ 0 h 2802973"/>
              <a:gd name="connsiteX1" fmla="*/ 380188 w 12191999"/>
              <a:gd name="connsiteY1" fmla="*/ 38923 h 2802973"/>
              <a:gd name="connsiteX2" fmla="*/ 6095999 w 12191999"/>
              <a:gd name="connsiteY2" fmla="*/ 270062 h 2802973"/>
              <a:gd name="connsiteX3" fmla="*/ 11811810 w 12191999"/>
              <a:gd name="connsiteY3" fmla="*/ 38923 h 2802973"/>
              <a:gd name="connsiteX4" fmla="*/ 12191999 w 12191999"/>
              <a:gd name="connsiteY4" fmla="*/ 0 h 2802973"/>
              <a:gd name="connsiteX5" fmla="*/ 12191999 w 12191999"/>
              <a:gd name="connsiteY5" fmla="*/ 2802973 h 2802973"/>
              <a:gd name="connsiteX6" fmla="*/ 11811810 w 12191999"/>
              <a:gd name="connsiteY6" fmla="*/ 2764049 h 2802973"/>
              <a:gd name="connsiteX7" fmla="*/ 6095999 w 12191999"/>
              <a:gd name="connsiteY7" fmla="*/ 2532910 h 2802973"/>
              <a:gd name="connsiteX8" fmla="*/ 380188 w 12191999"/>
              <a:gd name="connsiteY8" fmla="*/ 2764049 h 2802973"/>
              <a:gd name="connsiteX9" fmla="*/ 0 w 12191999"/>
              <a:gd name="connsiteY9" fmla="*/ 2802973 h 2802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1999" h="2802973">
                <a:moveTo>
                  <a:pt x="0" y="0"/>
                </a:moveTo>
                <a:lnTo>
                  <a:pt x="380188" y="38923"/>
                </a:lnTo>
                <a:cubicBezTo>
                  <a:pt x="1933467" y="183321"/>
                  <a:pt x="3924807" y="270062"/>
                  <a:pt x="6095999" y="270062"/>
                </a:cubicBezTo>
                <a:cubicBezTo>
                  <a:pt x="8267192" y="270062"/>
                  <a:pt x="10258532" y="183321"/>
                  <a:pt x="11811810" y="38923"/>
                </a:cubicBezTo>
                <a:lnTo>
                  <a:pt x="12191999" y="0"/>
                </a:lnTo>
                <a:lnTo>
                  <a:pt x="12191999" y="2802973"/>
                </a:lnTo>
                <a:lnTo>
                  <a:pt x="11811810" y="2764049"/>
                </a:lnTo>
                <a:cubicBezTo>
                  <a:pt x="10258532" y="2619652"/>
                  <a:pt x="8267192" y="2532910"/>
                  <a:pt x="6095999" y="2532910"/>
                </a:cubicBezTo>
                <a:cubicBezTo>
                  <a:pt x="3924806" y="2532910"/>
                  <a:pt x="1933466" y="2619652"/>
                  <a:pt x="380188" y="2764049"/>
                </a:cubicBezTo>
                <a:lnTo>
                  <a:pt x="0" y="2802973"/>
                </a:lnTo>
                <a:close/>
              </a:path>
            </a:pathLst>
          </a:custGeom>
          <a:solidFill>
            <a:srgbClr val="079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茶树果胶裂解酶基因调控芽萌发机制的生物信息学初步分析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Preliminary Bioinformatics Analysis of Pectin Lyase Genes Regulating Bud Germination in Tea Plant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3" name="请勿抄袭搬运！盗版必究稻壳儿智宇PPT原创模板"/>
          <p:cNvSpPr/>
          <p:nvPr/>
        </p:nvSpPr>
        <p:spPr>
          <a:xfrm>
            <a:off x="5490210" y="42545"/>
            <a:ext cx="1410335" cy="135509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210" y="0"/>
            <a:ext cx="1410335" cy="1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8324215" y="6397625"/>
            <a:ext cx="375158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chemeClr val="bg1">
                    <a:lumMod val="75000"/>
                  </a:schemeClr>
                </a:solidFill>
              </a:rPr>
              <a:t>ABC Seminar Report - G3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430894" y="4785409"/>
            <a:ext cx="3711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汇报人：陈伟辉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74260" cy="914400"/>
            <a:chOff x="0" y="0"/>
            <a:chExt cx="7676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623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进化树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1</a:t>
              </a:r>
            </a:p>
          </p:txBody>
        </p:sp>
      </p:grpSp>
      <p:pic>
        <p:nvPicPr>
          <p:cNvPr id="143545166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4" y="1259840"/>
            <a:ext cx="5726637" cy="4881816"/>
          </a:xfrm>
          <a:prstGeom prst="rect">
            <a:avLst/>
          </a:prstGeom>
        </p:spPr>
      </p:pic>
      <p:sp>
        <p:nvSpPr>
          <p:cNvPr id="250934421" name="矩形 9"/>
          <p:cNvSpPr/>
          <p:nvPr/>
        </p:nvSpPr>
        <p:spPr>
          <a:xfrm>
            <a:off x="6652895" y="5400042"/>
            <a:ext cx="4669155" cy="543558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00707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16000"/>
              </a:lnSpc>
              <a:spcAft>
                <a:spcPts val="800"/>
              </a:spcAft>
            </a:pPr>
            <a:r>
              <a:rPr lang="zh-CN" altLang="en-US" sz="2800" kern="1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输出</a:t>
            </a:r>
            <a:r>
              <a:rPr lang="en-US" altLang="zh-CN" sz="2800" kern="100" dirty="0" err="1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Newick格式文件</a:t>
            </a:r>
            <a:endParaRPr lang="en-US" altLang="zh-CN" sz="2800" kern="100" dirty="0">
              <a:solidFill>
                <a:schemeClr val="tx1"/>
              </a:solidFill>
              <a:uFillTx/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5" name="矩形 9"/>
          <p:cNvSpPr/>
          <p:nvPr/>
        </p:nvSpPr>
        <p:spPr>
          <a:xfrm>
            <a:off x="6814818" y="1045972"/>
            <a:ext cx="4345305" cy="48463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00707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16000"/>
              </a:lnSpc>
              <a:spcAft>
                <a:spcPts val="800"/>
              </a:spcAft>
            </a:pPr>
            <a:r>
              <a:rPr lang="en-US" altLang="zh-CN" sz="2800" kern="100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Bootstrap </a:t>
            </a:r>
            <a:r>
              <a:rPr lang="zh-CN" altLang="en-US" sz="2800" kern="100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设为 1000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B89EC49-4A7F-A208-EB6F-CBA853B0B4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2556" y="1634725"/>
            <a:ext cx="3849828" cy="3661195"/>
          </a:xfrm>
          <a:prstGeom prst="rect">
            <a:avLst/>
          </a:prstGeom>
        </p:spPr>
      </p:pic>
      <p:sp>
        <p:nvSpPr>
          <p:cNvPr id="9" name="箭头: 右 8">
            <a:extLst>
              <a:ext uri="{FF2B5EF4-FFF2-40B4-BE49-F238E27FC236}">
                <a16:creationId xmlns:a16="http://schemas.microsoft.com/office/drawing/2014/main" id="{AD58B810-C743-7513-0F5A-509CC42456E0}"/>
              </a:ext>
            </a:extLst>
          </p:cNvPr>
          <p:cNvSpPr/>
          <p:nvPr/>
        </p:nvSpPr>
        <p:spPr>
          <a:xfrm rot="5400000">
            <a:off x="5898225" y="1806385"/>
            <a:ext cx="978408" cy="426847"/>
          </a:xfrm>
          <a:prstGeom prst="rightArrow">
            <a:avLst/>
          </a:prstGeom>
          <a:solidFill>
            <a:srgbClr val="07914B"/>
          </a:solidFill>
          <a:ln>
            <a:solidFill>
              <a:srgbClr val="0791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169ACD-7EC1-171C-B408-CB78BAF5A49C}"/>
              </a:ext>
            </a:extLst>
          </p:cNvPr>
          <p:cNvSpPr/>
          <p:nvPr/>
        </p:nvSpPr>
        <p:spPr>
          <a:xfrm>
            <a:off x="6652894" y="6141656"/>
            <a:ext cx="4669155" cy="543558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00707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16000"/>
              </a:lnSpc>
              <a:spcAft>
                <a:spcPts val="800"/>
              </a:spcAft>
            </a:pPr>
            <a:r>
              <a:rPr lang="zh-CN" altLang="en-US" sz="2800" kern="1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导入</a:t>
            </a:r>
            <a:r>
              <a:rPr lang="en-US" altLang="zh-CN" sz="2800" kern="100" dirty="0" err="1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iTol</a:t>
            </a:r>
            <a:r>
              <a:rPr lang="zh-CN" altLang="en-US" sz="2800" kern="10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进一步美化</a:t>
            </a:r>
            <a:endParaRPr lang="en-US" altLang="zh-CN" sz="2800" kern="100" dirty="0">
              <a:solidFill>
                <a:schemeClr val="tx1"/>
              </a:solidFill>
              <a:uFillTx/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622B2F78-9BCF-C03E-E773-67CFA4B7DD68}"/>
              </a:ext>
            </a:extLst>
          </p:cNvPr>
          <p:cNvSpPr/>
          <p:nvPr/>
        </p:nvSpPr>
        <p:spPr>
          <a:xfrm rot="5400000">
            <a:off x="11290970" y="5984666"/>
            <a:ext cx="978408" cy="422688"/>
          </a:xfrm>
          <a:prstGeom prst="rightArrow">
            <a:avLst/>
          </a:prstGeom>
          <a:solidFill>
            <a:srgbClr val="07914B"/>
          </a:solidFill>
          <a:ln>
            <a:solidFill>
              <a:srgbClr val="0791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981486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40" y="1382395"/>
            <a:ext cx="7235825" cy="41325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74260" cy="914400"/>
            <a:chOff x="0" y="0"/>
            <a:chExt cx="7676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623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进化树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2</a:t>
              </a:r>
            </a:p>
          </p:txBody>
        </p:sp>
      </p:grpSp>
      <p:pic>
        <p:nvPicPr>
          <p:cNvPr id="79663069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" y="3042285"/>
            <a:ext cx="4380865" cy="1799590"/>
          </a:xfrm>
          <a:prstGeom prst="rect">
            <a:avLst/>
          </a:prstGeom>
        </p:spPr>
      </p:pic>
      <p:sp>
        <p:nvSpPr>
          <p:cNvPr id="250934421" name="矩形 9"/>
          <p:cNvSpPr/>
          <p:nvPr/>
        </p:nvSpPr>
        <p:spPr>
          <a:xfrm>
            <a:off x="5687060" y="4503103"/>
            <a:ext cx="5500370" cy="33845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16000"/>
              </a:lnSpc>
              <a:spcAft>
                <a:spcPts val="800"/>
              </a:spcAft>
            </a:pPr>
            <a:r>
              <a:rPr lang="en-US" altLang="zh-CN" sz="1100" kern="100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cs typeface="Times New Roman" panose="02020603050405020304"/>
                <a:sym typeface="Times New Roman" panose="02020603050405020304"/>
              </a:rPr>
              <a:t>保存的Newick格式文件，或直接粘贴TBtools的Newick export复制来的代码</a:t>
            </a:r>
          </a:p>
        </p:txBody>
      </p:sp>
      <p:pic>
        <p:nvPicPr>
          <p:cNvPr id="5" name="图片 4"/>
          <p:cNvPicPr/>
          <p:nvPr/>
        </p:nvPicPr>
        <p:blipFill>
          <a:blip r:embed="rId9"/>
          <a:stretch>
            <a:fillRect/>
          </a:stretch>
        </p:blipFill>
        <p:spPr>
          <a:xfrm>
            <a:off x="645796" y="1424940"/>
            <a:ext cx="2092959" cy="3200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3395" y="2255520"/>
            <a:ext cx="419925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hlinkClick r:id="rId10"/>
              </a:rPr>
              <a:t>iTOL: Interactive Tree Of Life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BF75E0A-255B-98BF-98E6-F93B6D18FD1F}"/>
              </a:ext>
            </a:extLst>
          </p:cNvPr>
          <p:cNvSpPr/>
          <p:nvPr/>
        </p:nvSpPr>
        <p:spPr>
          <a:xfrm>
            <a:off x="609600" y="4201160"/>
            <a:ext cx="1285240" cy="46037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EBDA7D4D-E2BF-8E69-BED4-B530261BAE2C}"/>
              </a:ext>
            </a:extLst>
          </p:cNvPr>
          <p:cNvSpPr/>
          <p:nvPr/>
        </p:nvSpPr>
        <p:spPr>
          <a:xfrm>
            <a:off x="609600" y="5205095"/>
            <a:ext cx="4947920" cy="400050"/>
          </a:xfrm>
          <a:prstGeom prst="rightArrow">
            <a:avLst/>
          </a:prstGeom>
          <a:solidFill>
            <a:srgbClr val="07914B"/>
          </a:solidFill>
          <a:ln>
            <a:solidFill>
              <a:srgbClr val="0791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74260" cy="914400"/>
            <a:chOff x="0" y="0"/>
            <a:chExt cx="7676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623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进化树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3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266" y="848359"/>
            <a:ext cx="7461574" cy="5459095"/>
          </a:xfrm>
          <a:prstGeom prst="rect">
            <a:avLst/>
          </a:prstGeom>
        </p:spPr>
      </p:pic>
      <p:sp>
        <p:nvSpPr>
          <p:cNvPr id="6" name="圆角矩形 8">
            <a:extLst>
              <a:ext uri="{FF2B5EF4-FFF2-40B4-BE49-F238E27FC236}">
                <a16:creationId xmlns:a16="http://schemas.microsoft.com/office/drawing/2014/main" id="{7869A50F-E008-5178-FCC1-5FA1374378A6}"/>
              </a:ext>
            </a:extLst>
          </p:cNvPr>
          <p:cNvSpPr/>
          <p:nvPr/>
        </p:nvSpPr>
        <p:spPr>
          <a:xfrm>
            <a:off x="7863840" y="1185226"/>
            <a:ext cx="3925894" cy="4653599"/>
          </a:xfrm>
          <a:prstGeom prst="roundRect">
            <a:avLst/>
          </a:prstGeom>
          <a:solidFill>
            <a:srgbClr val="07914B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图示，</a:t>
            </a:r>
            <a:r>
              <a:rPr lang="en-US" altLang="zh-CN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PL-Target</a:t>
            </a: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与多个茶树序列聚在同一个高支持率分支，提示该基因在进化上功能保守；</a:t>
            </a:r>
            <a:endParaRPr lang="en-US" altLang="zh-CN" sz="24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endParaRPr lang="en-US" altLang="zh-CN" sz="24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同时，茶树内存在多个旁系同源基因分散在不同分支，暗示该家族在茶树中可能经历了扩张和功能分化；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AB7CA53-A6A6-6616-AC90-FCB351A104C1}"/>
              </a:ext>
            </a:extLst>
          </p:cNvPr>
          <p:cNvSpPr txBox="1"/>
          <p:nvPr/>
        </p:nvSpPr>
        <p:spPr>
          <a:xfrm>
            <a:off x="628650" y="4865191"/>
            <a:ext cx="1914525" cy="120032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宋体" panose="02010600040101010101" pitchFamily="2" charset="-122"/>
                <a:ea typeface="华文宋体" panose="02010600040101010101" pitchFamily="2" charset="-122"/>
              </a:rPr>
              <a:t>CSS</a:t>
            </a:r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——</a:t>
            </a:r>
            <a:r>
              <a:rPr lang="zh-CN" altLang="en-US" sz="1800" dirty="0">
                <a:latin typeface="华文宋体" panose="02010600040101010101" pitchFamily="2" charset="-122"/>
                <a:ea typeface="华文宋体" panose="02010600040101010101" pitchFamily="2" charset="-122"/>
              </a:rPr>
              <a:t>舒云早</a:t>
            </a:r>
            <a:endParaRPr lang="en-US" altLang="zh-CN" sz="18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r>
              <a:rPr lang="en-US" altLang="zh-CN" sz="1800" dirty="0">
                <a:latin typeface="华文宋体" panose="02010600040101010101" pitchFamily="2" charset="-122"/>
                <a:ea typeface="华文宋体" panose="02010600040101010101" pitchFamily="2" charset="-122"/>
              </a:rPr>
              <a:t>GWH——</a:t>
            </a:r>
            <a:r>
              <a:rPr lang="zh-CN" altLang="en-US" sz="1800" dirty="0">
                <a:latin typeface="华文宋体" panose="02010600040101010101" pitchFamily="2" charset="-122"/>
                <a:ea typeface="华文宋体" panose="02010600040101010101" pitchFamily="2" charset="-122"/>
              </a:rPr>
              <a:t>龙井</a:t>
            </a:r>
            <a:r>
              <a:rPr lang="en-US" altLang="zh-CN" sz="1800" dirty="0">
                <a:latin typeface="华文宋体" panose="02010600040101010101" pitchFamily="2" charset="-122"/>
                <a:ea typeface="华文宋体" panose="02010600040101010101" pitchFamily="2" charset="-122"/>
              </a:rPr>
              <a:t>43</a:t>
            </a:r>
          </a:p>
          <a:p>
            <a:r>
              <a:rPr lang="en-US" altLang="zh-CN" sz="1800" dirty="0">
                <a:latin typeface="华文宋体" panose="02010600040101010101" pitchFamily="2" charset="-122"/>
                <a:ea typeface="华文宋体" panose="02010600040101010101" pitchFamily="2" charset="-122"/>
              </a:rPr>
              <a:t>Potri——</a:t>
            </a:r>
            <a:r>
              <a:rPr lang="zh-CN" altLang="en-US" sz="1800" dirty="0">
                <a:latin typeface="华文宋体" panose="02010600040101010101" pitchFamily="2" charset="-122"/>
                <a:ea typeface="华文宋体" panose="02010600040101010101" pitchFamily="2" charset="-122"/>
              </a:rPr>
              <a:t>杨树</a:t>
            </a:r>
            <a:endParaRPr lang="en-US" altLang="zh-CN" sz="18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r>
              <a:rPr lang="en-US" altLang="zh-CN" sz="1800" dirty="0">
                <a:latin typeface="华文宋体" panose="02010600040101010101" pitchFamily="2" charset="-122"/>
                <a:ea typeface="华文宋体" panose="02010600040101010101" pitchFamily="2" charset="-122"/>
              </a:rPr>
              <a:t>AT——</a:t>
            </a:r>
            <a:r>
              <a:rPr lang="zh-CN" altLang="en-US" sz="1800" dirty="0">
                <a:latin typeface="华文宋体" panose="02010600040101010101" pitchFamily="2" charset="-122"/>
                <a:ea typeface="华文宋体" panose="02010600040101010101" pitchFamily="2" charset="-122"/>
              </a:rPr>
              <a:t>拟南芥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977" y="2220225"/>
            <a:ext cx="6236970" cy="38804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5678170" cy="914400"/>
            <a:chOff x="0" y="0"/>
            <a:chExt cx="8942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7502" cy="7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——LJ43-PL</a:t>
              </a:r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基因热图</a:t>
              </a:r>
              <a:endPara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904383" y="1481085"/>
            <a:ext cx="5758815" cy="461665"/>
          </a:xfrm>
          <a:prstGeom prst="rect">
            <a:avLst/>
          </a:prstGeom>
          <a:solidFill>
            <a:srgbClr val="07914B"/>
          </a:solidFill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目标</a:t>
            </a:r>
            <a:r>
              <a:rPr lang="en-US" altLang="zh-CN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PL</a:t>
            </a:r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蛋白序列比对到</a:t>
            </a:r>
            <a:r>
              <a:rPr lang="en-US" altLang="zh-CN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LJ43</a:t>
            </a:r>
            <a:r>
              <a:rPr lang="zh-CN" altLang="en-US" sz="24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的蛋白序列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802" y="1481085"/>
            <a:ext cx="5186045" cy="24561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35482" y="4347475"/>
            <a:ext cx="470789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比对参数</a:t>
            </a:r>
            <a:r>
              <a:rPr lang="zh-CN" altLang="en-US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Outfmt=Table、NumofHits=50，</a:t>
            </a:r>
            <a:r>
              <a:rPr lang="zh-CN" altLang="en-US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输出 </a:t>
            </a:r>
            <a:r>
              <a:rPr lang="en-US" altLang="zh-CN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xls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结果去重排序后提取蛋白 </a:t>
            </a:r>
            <a:r>
              <a:rPr lang="en-US" altLang="zh-CN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ID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经 </a:t>
            </a:r>
            <a:r>
              <a:rPr lang="en-US" altLang="zh-CN" b="1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Fasta Extract </a:t>
            </a:r>
            <a:r>
              <a:rPr lang="zh-CN" altLang="en-US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获 </a:t>
            </a:r>
            <a:r>
              <a:rPr lang="en-US" altLang="zh-CN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LJ43 </a:t>
            </a:r>
            <a:r>
              <a:rPr lang="zh-CN" altLang="en-US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首轮候选蛋白序列</a:t>
            </a:r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7035204" y="750897"/>
            <a:ext cx="3104515" cy="451485"/>
          </a:xfrm>
          <a:prstGeom prst="rect">
            <a:avLst/>
          </a:prstGeom>
          <a:noFill/>
          <a:ln>
            <a:solidFill>
              <a:srgbClr val="00707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基于序列的筛选验证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All-PL-geneDEPs_01"/>
          <p:cNvPicPr>
            <a:picLocks noChangeAspect="1"/>
          </p:cNvPicPr>
          <p:nvPr/>
        </p:nvPicPr>
        <p:blipFill>
          <a:blip r:embed="rId5"/>
          <a:srcRect t="-457" b="457"/>
          <a:stretch>
            <a:fillRect/>
          </a:stretch>
        </p:blipFill>
        <p:spPr>
          <a:xfrm>
            <a:off x="480695" y="736601"/>
            <a:ext cx="6194425" cy="54246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74260" cy="914400"/>
            <a:chOff x="0" y="0"/>
            <a:chExt cx="7676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623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热图</a:t>
              </a:r>
              <a:endPara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汉仪楷体简" panose="02010600000101010101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892290" y="736601"/>
            <a:ext cx="5002530" cy="5054448"/>
            <a:chOff x="11789" y="1440"/>
            <a:chExt cx="7878" cy="7908"/>
          </a:xfrm>
        </p:grpSpPr>
        <p:sp>
          <p:nvSpPr>
            <p:cNvPr id="7" name="文本框 6"/>
            <p:cNvSpPr txBox="1"/>
            <p:nvPr/>
          </p:nvSpPr>
          <p:spPr>
            <a:xfrm>
              <a:off x="12652" y="1440"/>
              <a:ext cx="5977" cy="2082"/>
            </a:xfrm>
            <a:prstGeom prst="rect">
              <a:avLst/>
            </a:prstGeom>
            <a:ln>
              <a:solidFill>
                <a:srgbClr val="07914B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4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基因表达量热图</a:t>
              </a:r>
              <a:r>
                <a:rPr lang="en-US" altLang="zh-CN" sz="4000" b="1" dirty="0"/>
                <a:t>Heatmap</a:t>
              </a:r>
              <a:endParaRPr lang="zh-CN" altLang="en-US" sz="4000" b="1" dirty="0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11789" y="4094"/>
              <a:ext cx="7878" cy="5254"/>
            </a:xfrm>
            <a:prstGeom prst="roundRect">
              <a:avLst/>
            </a:prstGeom>
            <a:solidFill>
              <a:srgbClr val="0791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 descr="7b0a202020202262756c6c6574223a20227b5c2263617465676f727949645c223a5c225c222c5c2274656d706c61746549645c223a32303233313734347d220a7d0a"/>
            <p:cNvSpPr txBox="1"/>
            <p:nvPr/>
          </p:nvSpPr>
          <p:spPr>
            <a:xfrm>
              <a:off x="12204" y="4451"/>
              <a:ext cx="7463" cy="43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indent="0" fontAlgn="auto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⚪</a:t>
              </a:r>
              <a:r>
                <a:rPr lang="zh-CN" altLang="en-US" sz="24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数据可靠</a:t>
              </a:r>
              <a:endParaRPr lang="en-US" altLang="zh-CN" sz="2400" b="1" dirty="0">
                <a:solidFill>
                  <a:schemeClr val="bg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indent="0" fontAlgn="auto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⚪生物学重复一致性好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⚪</a:t>
              </a:r>
              <a:r>
                <a:rPr lang="zh-CN" altLang="en-US" sz="24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基因分为高</a:t>
              </a:r>
              <a:r>
                <a:rPr lang="en-US" altLang="zh-CN" sz="24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/</a:t>
              </a:r>
              <a:r>
                <a:rPr lang="zh-CN" altLang="en-US" sz="24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低表达两大簇</a:t>
              </a:r>
            </a:p>
            <a:p>
              <a:pPr indent="0" fontAlgn="auto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⚪</a:t>
              </a:r>
              <a:r>
                <a:rPr lang="en-US" altLang="zh-CN" sz="2400" b="1" dirty="0">
                  <a:solidFill>
                    <a:schemeClr val="bg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2</a:t>
              </a:r>
              <a:r>
                <a:rPr lang="zh-CN" altLang="en-US" sz="2400" b="1" dirty="0">
                  <a:solidFill>
                    <a:schemeClr val="bg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个目标基因表达模式相似</a:t>
              </a:r>
            </a:p>
            <a:p>
              <a:pPr indent="0" fontAlgn="auto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⚪</a:t>
              </a:r>
              <a:r>
                <a:rPr lang="zh-CN" altLang="en-US" sz="24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目标基因表达吻合芽萌发趋势</a:t>
              </a:r>
              <a:endParaRPr lang="zh-CN" altLang="en-US" sz="2400" b="1" dirty="0">
                <a:solidFill>
                  <a:schemeClr val="bg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89D09FCD-8805-7682-8501-3464F59E7CA0}"/>
              </a:ext>
            </a:extLst>
          </p:cNvPr>
          <p:cNvSpPr/>
          <p:nvPr/>
        </p:nvSpPr>
        <p:spPr>
          <a:xfrm>
            <a:off x="1103630" y="1524952"/>
            <a:ext cx="4363720" cy="24892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1A3886F-3623-987B-C80F-BFF14F111531}"/>
              </a:ext>
            </a:extLst>
          </p:cNvPr>
          <p:cNvSpPr/>
          <p:nvPr/>
        </p:nvSpPr>
        <p:spPr>
          <a:xfrm>
            <a:off x="1103630" y="1822768"/>
            <a:ext cx="4363720" cy="208280"/>
          </a:xfrm>
          <a:prstGeom prst="rect">
            <a:avLst/>
          </a:prstGeom>
          <a:noFill/>
          <a:ln w="28575">
            <a:solidFill>
              <a:srgbClr val="0791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1" descr="motif预测_3_Struggle！！！_来自小红书网页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180" y="3885883"/>
            <a:ext cx="4852670" cy="242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74260" cy="914400"/>
            <a:chOff x="0" y="0"/>
            <a:chExt cx="7676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623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Motif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分析</a:t>
              </a:r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1</a:t>
              </a:r>
              <a:endPara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29" name="图片 3" descr="motif预测_1_Struggle！！！_来自小红书网页版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914400"/>
            <a:ext cx="5691505" cy="4863465"/>
          </a:xfrm>
          <a:prstGeom prst="rect">
            <a:avLst/>
          </a:prstGeom>
        </p:spPr>
      </p:pic>
      <p:pic>
        <p:nvPicPr>
          <p:cNvPr id="30" name="图片 2" descr="motif预测_2_Struggle！！！_来自小红书网页版"/>
          <p:cNvPicPr>
            <a:picLocks noChangeAspect="1"/>
          </p:cNvPicPr>
          <p:nvPr/>
        </p:nvPicPr>
        <p:blipFill>
          <a:blip r:embed="rId9"/>
          <a:srcRect l="17438" t="10173" r="8000" b="-611"/>
          <a:stretch>
            <a:fillRect/>
          </a:stretch>
        </p:blipFill>
        <p:spPr>
          <a:xfrm>
            <a:off x="6783705" y="772795"/>
            <a:ext cx="2978150" cy="31134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84420" cy="914400"/>
            <a:chOff x="0" y="0"/>
            <a:chExt cx="7692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56" y="358"/>
              <a:ext cx="623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en-US" altLang="zh-CN" sz="24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Motif</a:t>
              </a:r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分析</a:t>
              </a:r>
              <a:r>
                <a:rPr lang="en-US" altLang="zh-CN" sz="24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</a:t>
              </a:r>
              <a:endPara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16" name="图片 15" descr="motif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960287" y="747995"/>
            <a:ext cx="4765954" cy="792551"/>
          </a:xfrm>
          <a:prstGeom prst="rect">
            <a:avLst/>
          </a:prstGeom>
        </p:spPr>
      </p:pic>
      <p:pic>
        <p:nvPicPr>
          <p:cNvPr id="17" name="图片 16" descr="motif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960287" y="1581115"/>
            <a:ext cx="4765954" cy="792551"/>
          </a:xfrm>
          <a:prstGeom prst="rect">
            <a:avLst/>
          </a:prstGeom>
        </p:spPr>
      </p:pic>
      <p:pic>
        <p:nvPicPr>
          <p:cNvPr id="18" name="图片 17" descr="motif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960287" y="2414235"/>
            <a:ext cx="4765954" cy="792551"/>
          </a:xfrm>
          <a:prstGeom prst="rect">
            <a:avLst/>
          </a:prstGeom>
        </p:spPr>
      </p:pic>
      <p:pic>
        <p:nvPicPr>
          <p:cNvPr id="19" name="图片 18" descr="motif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960287" y="3247355"/>
            <a:ext cx="4765954" cy="792551"/>
          </a:xfrm>
          <a:prstGeom prst="rect">
            <a:avLst/>
          </a:prstGeom>
        </p:spPr>
      </p:pic>
      <p:pic>
        <p:nvPicPr>
          <p:cNvPr id="20" name="图片 19" descr="motif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960287" y="4080475"/>
            <a:ext cx="4765954" cy="792551"/>
          </a:xfrm>
          <a:prstGeom prst="rect">
            <a:avLst/>
          </a:prstGeom>
        </p:spPr>
      </p:pic>
      <p:pic>
        <p:nvPicPr>
          <p:cNvPr id="21" name="图片 20" descr="moti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1960287" y="4913595"/>
            <a:ext cx="4765954" cy="792551"/>
          </a:xfrm>
          <a:prstGeom prst="rect">
            <a:avLst/>
          </a:prstGeom>
        </p:spPr>
      </p:pic>
      <p:pic>
        <p:nvPicPr>
          <p:cNvPr id="22" name="图片 21" descr="motif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1960287" y="5746715"/>
            <a:ext cx="4765954" cy="792551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9"/>
            </p:custDataLst>
          </p:nvPr>
        </p:nvSpPr>
        <p:spPr>
          <a:xfrm>
            <a:off x="723265" y="914400"/>
            <a:ext cx="1106170" cy="460375"/>
          </a:xfrm>
          <a:prstGeom prst="rect">
            <a:avLst/>
          </a:prstGeom>
          <a:noFill/>
          <a:ln w="25400" cap="rnd" cmpd="tri">
            <a:solidFill>
              <a:srgbClr val="07914B"/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motif 1</a:t>
            </a:r>
          </a:p>
        </p:txBody>
      </p:sp>
      <p:sp>
        <p:nvSpPr>
          <p:cNvPr id="25" name="文本框 24"/>
          <p:cNvSpPr txBox="1"/>
          <p:nvPr>
            <p:custDataLst>
              <p:tags r:id="rId10"/>
            </p:custDataLst>
          </p:nvPr>
        </p:nvSpPr>
        <p:spPr>
          <a:xfrm>
            <a:off x="723265" y="5905500"/>
            <a:ext cx="1106170" cy="460375"/>
          </a:xfrm>
          <a:prstGeom prst="rect">
            <a:avLst/>
          </a:prstGeom>
          <a:noFill/>
          <a:ln w="25400" cap="rnd" cmpd="tri">
            <a:solidFill>
              <a:srgbClr val="07914B"/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altLang="zh-CN" sz="2400"/>
              <a:t>motif 7</a:t>
            </a:r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723265" y="1746250"/>
            <a:ext cx="1106170" cy="460375"/>
          </a:xfrm>
          <a:prstGeom prst="rect">
            <a:avLst/>
          </a:prstGeom>
          <a:noFill/>
          <a:ln w="25400" cap="rnd" cmpd="tri">
            <a:solidFill>
              <a:srgbClr val="07914B"/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altLang="zh-CN" sz="2400"/>
              <a:t>motif 2</a:t>
            </a:r>
          </a:p>
        </p:txBody>
      </p:sp>
      <p:sp>
        <p:nvSpPr>
          <p:cNvPr id="30" name="文本框 29"/>
          <p:cNvSpPr txBox="1"/>
          <p:nvPr>
            <p:custDataLst>
              <p:tags r:id="rId12"/>
            </p:custDataLst>
          </p:nvPr>
        </p:nvSpPr>
        <p:spPr>
          <a:xfrm>
            <a:off x="723265" y="2578100"/>
            <a:ext cx="1106170" cy="460375"/>
          </a:xfrm>
          <a:prstGeom prst="rect">
            <a:avLst/>
          </a:prstGeom>
          <a:noFill/>
          <a:ln w="25400" cap="rnd" cmpd="tri">
            <a:solidFill>
              <a:srgbClr val="07914B"/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altLang="zh-CN" sz="2400"/>
              <a:t>motif 3</a:t>
            </a:r>
          </a:p>
        </p:txBody>
      </p:sp>
      <p:sp>
        <p:nvSpPr>
          <p:cNvPr id="31" name="文本框 30"/>
          <p:cNvSpPr txBox="1"/>
          <p:nvPr>
            <p:custDataLst>
              <p:tags r:id="rId13"/>
            </p:custDataLst>
          </p:nvPr>
        </p:nvSpPr>
        <p:spPr>
          <a:xfrm>
            <a:off x="723265" y="3409950"/>
            <a:ext cx="1106170" cy="460375"/>
          </a:xfrm>
          <a:prstGeom prst="rect">
            <a:avLst/>
          </a:prstGeom>
          <a:noFill/>
          <a:ln w="25400" cap="rnd" cmpd="tri">
            <a:solidFill>
              <a:srgbClr val="07914B"/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altLang="zh-CN" sz="2400"/>
              <a:t>motif 4</a:t>
            </a:r>
          </a:p>
        </p:txBody>
      </p:sp>
      <p:sp>
        <p:nvSpPr>
          <p:cNvPr id="32" name="文本框 31"/>
          <p:cNvSpPr txBox="1"/>
          <p:nvPr>
            <p:custDataLst>
              <p:tags r:id="rId14"/>
            </p:custDataLst>
          </p:nvPr>
        </p:nvSpPr>
        <p:spPr>
          <a:xfrm>
            <a:off x="723265" y="4241800"/>
            <a:ext cx="1106170" cy="460375"/>
          </a:xfrm>
          <a:prstGeom prst="rect">
            <a:avLst/>
          </a:prstGeom>
          <a:noFill/>
          <a:ln w="25400" cap="rnd" cmpd="tri">
            <a:solidFill>
              <a:srgbClr val="07914B"/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altLang="zh-CN" sz="2400"/>
              <a:t>motif 5</a:t>
            </a:r>
          </a:p>
        </p:txBody>
      </p:sp>
      <p:sp>
        <p:nvSpPr>
          <p:cNvPr id="33" name="文本框 32"/>
          <p:cNvSpPr txBox="1"/>
          <p:nvPr>
            <p:custDataLst>
              <p:tags r:id="rId15"/>
            </p:custDataLst>
          </p:nvPr>
        </p:nvSpPr>
        <p:spPr>
          <a:xfrm>
            <a:off x="723265" y="5073650"/>
            <a:ext cx="1106170" cy="460375"/>
          </a:xfrm>
          <a:prstGeom prst="rect">
            <a:avLst/>
          </a:prstGeom>
          <a:noFill/>
          <a:ln w="25400" cap="rnd" cmpd="tri">
            <a:solidFill>
              <a:srgbClr val="07914B"/>
            </a:solidFill>
            <a:prstDash val="solid"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altLang="zh-CN" sz="2400"/>
              <a:t>motif 6</a:t>
            </a:r>
          </a:p>
        </p:txBody>
      </p:sp>
      <p:sp>
        <p:nvSpPr>
          <p:cNvPr id="36" name="流程图: 可选过程 35" descr="7b0a202020202262756c6c6574223a20227b5c2263617465676f727949645c223a5c225c222c5c2274656d706c61746549645c223a32303233313639367d220a7d0a"/>
          <p:cNvSpPr/>
          <p:nvPr/>
        </p:nvSpPr>
        <p:spPr>
          <a:xfrm>
            <a:off x="7830097" y="4634865"/>
            <a:ext cx="3642123" cy="1731010"/>
          </a:xfrm>
          <a:prstGeom prst="flowChartAlternateProcess">
            <a:avLst/>
          </a:prstGeom>
          <a:noFill/>
          <a:ln>
            <a:solidFill>
              <a:srgbClr val="00707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 fontAlgn="auto">
              <a:lnSpc>
                <a:spcPct val="150000"/>
              </a:lnSpc>
              <a:buClrTx/>
              <a:buSzTx/>
              <a:buFontTx/>
              <a:buBlip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</a:buBlip>
            </a:pPr>
            <a:r>
              <a:rPr lang="en-US" altLang="zh-CN" b="1" dirty="0" err="1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字母：代表对应位置氨基酸</a:t>
            </a:r>
            <a:endParaRPr lang="en-US" altLang="zh-CN" b="1" dirty="0">
              <a:solidFill>
                <a:schemeClr val="tx1"/>
              </a:solidFill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  <a:buBlip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</a:buBlip>
            </a:pPr>
            <a:r>
              <a:rPr lang="zh-CN" altLang="en-US" b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字母越高</a:t>
            </a:r>
            <a:r>
              <a:rPr lang="zh-CN" altLang="en-US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：位点保守性越强</a:t>
            </a:r>
            <a:endParaRPr lang="zh-CN" altLang="en-US" dirty="0">
              <a:solidFill>
                <a:schemeClr val="tx1"/>
              </a:solidFill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  <a:buBlip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</a:buBlip>
            </a:pPr>
            <a:r>
              <a:rPr lang="en-US" altLang="zh-CN" b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bits </a:t>
            </a:r>
            <a:r>
              <a:rPr lang="zh-CN" altLang="en-US" b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值</a:t>
            </a:r>
            <a:r>
              <a:rPr lang="zh-CN" altLang="en-US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：衡量位点信息含量</a:t>
            </a:r>
            <a:endParaRPr lang="zh-CN" altLang="en-US" dirty="0">
              <a:solidFill>
                <a:schemeClr val="tx1"/>
              </a:solidFill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8109131" y="914400"/>
            <a:ext cx="2721610" cy="624205"/>
          </a:xfrm>
          <a:prstGeom prst="roundRect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序列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Logo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7CE6FC9D-579B-1D0C-2883-8B20701F84DE}"/>
              </a:ext>
            </a:extLst>
          </p:cNvPr>
          <p:cNvSpPr/>
          <p:nvPr/>
        </p:nvSpPr>
        <p:spPr>
          <a:xfrm rot="5400000">
            <a:off x="9297765" y="3649411"/>
            <a:ext cx="550162" cy="230829"/>
          </a:xfrm>
          <a:prstGeom prst="rightArrow">
            <a:avLst/>
          </a:prstGeom>
          <a:solidFill>
            <a:srgbClr val="07914B"/>
          </a:solidFill>
          <a:ln>
            <a:solidFill>
              <a:srgbClr val="0791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DF408B8-10EA-8B71-5A29-7C559DED981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180" y="2480679"/>
            <a:ext cx="4765955" cy="97636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5AC305E-43D0-5DA4-67AE-1F85974521DB}"/>
              </a:ext>
            </a:extLst>
          </p:cNvPr>
          <p:cNvSpPr txBox="1"/>
          <p:nvPr/>
        </p:nvSpPr>
        <p:spPr>
          <a:xfrm>
            <a:off x="8118024" y="1583821"/>
            <a:ext cx="2758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 fontAlgn="auto">
              <a:buClrTx/>
              <a:buSzTx/>
            </a:pPr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MEGA Align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328802F-9A4F-74AC-0021-35A85615E702}"/>
              </a:ext>
            </a:extLst>
          </p:cNvPr>
          <p:cNvSpPr/>
          <p:nvPr/>
        </p:nvSpPr>
        <p:spPr>
          <a:xfrm>
            <a:off x="7091339" y="2817248"/>
            <a:ext cx="5119635" cy="191533"/>
          </a:xfrm>
          <a:prstGeom prst="rect">
            <a:avLst/>
          </a:prstGeom>
          <a:noFill/>
          <a:ln>
            <a:solidFill>
              <a:srgbClr val="07914B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连接符: 肘形 26">
            <a:extLst>
              <a:ext uri="{FF2B5EF4-FFF2-40B4-BE49-F238E27FC236}">
                <a16:creationId xmlns:a16="http://schemas.microsoft.com/office/drawing/2014/main" id="{673AB46B-17F7-5331-C5F9-B8181227B52D}"/>
              </a:ext>
            </a:extLst>
          </p:cNvPr>
          <p:cNvCxnSpPr>
            <a:stCxn id="16" idx="3"/>
            <a:endCxn id="15" idx="1"/>
          </p:cNvCxnSpPr>
          <p:nvPr/>
        </p:nvCxnSpPr>
        <p:spPr>
          <a:xfrm>
            <a:off x="6726241" y="1144271"/>
            <a:ext cx="365098" cy="1768744"/>
          </a:xfrm>
          <a:prstGeom prst="bentConnector3">
            <a:avLst/>
          </a:prstGeom>
          <a:ln w="19050">
            <a:solidFill>
              <a:srgbClr val="07914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A67E1C3B-8EF8-5D88-C9C2-CC7B935C2F74}"/>
              </a:ext>
            </a:extLst>
          </p:cNvPr>
          <p:cNvSpPr txBox="1"/>
          <p:nvPr/>
        </p:nvSpPr>
        <p:spPr>
          <a:xfrm>
            <a:off x="7524779" y="4003407"/>
            <a:ext cx="40462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 fontAlgn="auto">
              <a:buClrTx/>
              <a:buSzTx/>
            </a:pPr>
            <a:r>
              <a:rPr lang="zh-CN" altLang="en-US" sz="2000" b="1" dirty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确定</a:t>
            </a:r>
            <a:r>
              <a:rPr lang="en-US" altLang="zh-CN" sz="2000" b="1" dirty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motif 1</a:t>
            </a:r>
            <a:r>
              <a:rPr lang="zh-CN" altLang="en-US" sz="2000" b="1" dirty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为</a:t>
            </a:r>
            <a:r>
              <a:rPr lang="en-US" altLang="zh-CN" sz="2000" b="1" dirty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PL</a:t>
            </a:r>
            <a:r>
              <a:rPr lang="zh-CN" altLang="en-US" sz="20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保守的功能基序</a:t>
            </a:r>
            <a:endParaRPr lang="en-US" altLang="zh-CN" sz="2000" b="1" dirty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34" name="箭头: 右 33">
            <a:extLst>
              <a:ext uri="{FF2B5EF4-FFF2-40B4-BE49-F238E27FC236}">
                <a16:creationId xmlns:a16="http://schemas.microsoft.com/office/drawing/2014/main" id="{CF1E2CB9-2664-0240-A7AD-49C2C985EF94}"/>
              </a:ext>
            </a:extLst>
          </p:cNvPr>
          <p:cNvSpPr/>
          <p:nvPr/>
        </p:nvSpPr>
        <p:spPr>
          <a:xfrm rot="5400000">
            <a:off x="9332887" y="2081082"/>
            <a:ext cx="430638" cy="205901"/>
          </a:xfrm>
          <a:prstGeom prst="rightArrow">
            <a:avLst/>
          </a:prstGeom>
          <a:solidFill>
            <a:srgbClr val="07914B"/>
          </a:solidFill>
          <a:ln>
            <a:solidFill>
              <a:srgbClr val="0791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84420" cy="914400"/>
            <a:chOff x="0" y="0"/>
            <a:chExt cx="7692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56" y="358"/>
              <a:ext cx="623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Motif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分析</a:t>
              </a:r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3</a:t>
              </a:r>
              <a:endPara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5" name="图片 5" descr="motif预测_5_Struggle！！！_来自小红书网页版"/>
          <p:cNvPicPr>
            <a:picLocks noChangeAspect="1"/>
          </p:cNvPicPr>
          <p:nvPr/>
        </p:nvPicPr>
        <p:blipFill>
          <a:blip r:embed="rId7"/>
          <a:srcRect l="29584" b="32847"/>
          <a:stretch>
            <a:fillRect/>
          </a:stretch>
        </p:blipFill>
        <p:spPr>
          <a:xfrm>
            <a:off x="623570" y="1056735"/>
            <a:ext cx="4090670" cy="2521244"/>
          </a:xfrm>
          <a:prstGeom prst="rect">
            <a:avLst/>
          </a:prstGeom>
        </p:spPr>
      </p:pic>
      <p:pic>
        <p:nvPicPr>
          <p:cNvPr id="6" name="图片 4" descr="motif预测_6_Struggle！！！_来自小红书网页版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570" y="3677920"/>
            <a:ext cx="4090670" cy="2593470"/>
          </a:xfrm>
          <a:prstGeom prst="rect">
            <a:avLst/>
          </a:prstGeom>
        </p:spPr>
      </p:pic>
      <p:pic>
        <p:nvPicPr>
          <p:cNvPr id="7" name="图片 6" descr="motif.tbtools">
            <a:extLst>
              <a:ext uri="{FF2B5EF4-FFF2-40B4-BE49-F238E27FC236}">
                <a16:creationId xmlns:a16="http://schemas.microsoft.com/office/drawing/2014/main" id="{786FFAB7-BBC3-6AA8-B834-12E37322FE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1116" y="914400"/>
            <a:ext cx="5448491" cy="4183380"/>
          </a:xfrm>
          <a:prstGeom prst="rect">
            <a:avLst/>
          </a:prstGeom>
        </p:spPr>
      </p:pic>
      <p:sp>
        <p:nvSpPr>
          <p:cNvPr id="8" name="圆角矩形 8">
            <a:extLst>
              <a:ext uri="{FF2B5EF4-FFF2-40B4-BE49-F238E27FC236}">
                <a16:creationId xmlns:a16="http://schemas.microsoft.com/office/drawing/2014/main" id="{CF5CB073-78C5-B9EB-95BF-4D914B2EAC7D}"/>
              </a:ext>
            </a:extLst>
          </p:cNvPr>
          <p:cNvSpPr/>
          <p:nvPr/>
        </p:nvSpPr>
        <p:spPr>
          <a:xfrm>
            <a:off x="5378517" y="5272454"/>
            <a:ext cx="6058740" cy="1342292"/>
          </a:xfrm>
          <a:prstGeom prst="roundRect">
            <a:avLst/>
          </a:prstGeom>
          <a:solidFill>
            <a:srgbClr val="8ECDAD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6A6A58DE-8CA7-9CBD-6857-06504FE2DC2A}"/>
              </a:ext>
            </a:extLst>
          </p:cNvPr>
          <p:cNvSpPr/>
          <p:nvPr/>
        </p:nvSpPr>
        <p:spPr>
          <a:xfrm>
            <a:off x="4771898" y="3473009"/>
            <a:ext cx="936244" cy="409821"/>
          </a:xfrm>
          <a:prstGeom prst="rightArrow">
            <a:avLst/>
          </a:prstGeom>
          <a:solidFill>
            <a:srgbClr val="07914B"/>
          </a:solidFill>
          <a:ln>
            <a:solidFill>
              <a:srgbClr val="0791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5EDF7D9-3279-58FE-DF2C-5CD74F745709}"/>
              </a:ext>
            </a:extLst>
          </p:cNvPr>
          <p:cNvSpPr/>
          <p:nvPr/>
        </p:nvSpPr>
        <p:spPr>
          <a:xfrm>
            <a:off x="5765800" y="1497204"/>
            <a:ext cx="4684485" cy="221064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EC09028-9674-DA0A-968D-46D6AF337841}"/>
              </a:ext>
            </a:extLst>
          </p:cNvPr>
          <p:cNvSpPr/>
          <p:nvPr/>
        </p:nvSpPr>
        <p:spPr>
          <a:xfrm>
            <a:off x="5765800" y="2762908"/>
            <a:ext cx="4684485" cy="221064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986C8E4-A9AC-6CBC-C941-83B813043CE0}"/>
              </a:ext>
            </a:extLst>
          </p:cNvPr>
          <p:cNvSpPr txBox="1"/>
          <p:nvPr/>
        </p:nvSpPr>
        <p:spPr>
          <a:xfrm>
            <a:off x="5522686" y="5358825"/>
            <a:ext cx="5806921" cy="1128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目的蛋白序列包含果胶裂解酶保守功能基序，具备果胶裂解结构基础</a:t>
            </a: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6745605" cy="914400"/>
            <a:chOff x="0" y="0"/>
            <a:chExt cx="10623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9183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启动子顺式作用元件分析</a:t>
              </a:r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1</a:t>
              </a:r>
              <a:endPara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7" name="图片 7" descr="基因家族分析之启动子顺时作用元件（一）_3_momo_来自小红书网页版"/>
          <p:cNvPicPr>
            <a:picLocks noChangeAspect="1"/>
          </p:cNvPicPr>
          <p:nvPr/>
        </p:nvPicPr>
        <p:blipFill>
          <a:blip r:embed="rId7"/>
          <a:srcRect r="12788"/>
          <a:stretch>
            <a:fillRect/>
          </a:stretch>
        </p:blipFill>
        <p:spPr>
          <a:xfrm>
            <a:off x="5496560" y="1294765"/>
            <a:ext cx="5703570" cy="4070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450" y="1294765"/>
            <a:ext cx="4219575" cy="37052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6624320" cy="914400"/>
            <a:chOff x="0" y="0"/>
            <a:chExt cx="10432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56" y="358"/>
              <a:ext cx="897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启动子顺式作用元件分析</a:t>
              </a:r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</a:t>
              </a:r>
              <a:endPara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1585" y="1236345"/>
            <a:ext cx="6877050" cy="47866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48125" y="6090104"/>
            <a:ext cx="63639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/>
              <a:t>https://bioinformatics.psb.ugent.be/webtools/plantcare/html/</a:t>
            </a:r>
            <a:endParaRPr lang="zh-CN" altLang="en-US" dirty="0"/>
          </a:p>
        </p:txBody>
      </p:sp>
      <p:pic>
        <p:nvPicPr>
          <p:cNvPr id="7" name="图片 6" descr="基因家族分析之启动子顺时作用元件（一）_4_momo_来自小红书网页版"/>
          <p:cNvPicPr>
            <a:picLocks noChangeAspect="1"/>
          </p:cNvPicPr>
          <p:nvPr/>
        </p:nvPicPr>
        <p:blipFill>
          <a:blip r:embed="rId8"/>
          <a:srcRect l="6941" r="54485"/>
          <a:stretch>
            <a:fillRect/>
          </a:stretch>
        </p:blipFill>
        <p:spPr>
          <a:xfrm>
            <a:off x="914400" y="1503045"/>
            <a:ext cx="2528570" cy="32245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238250" y="1508125"/>
            <a:ext cx="4770120" cy="3521710"/>
          </a:xfrm>
          <a:prstGeom prst="rect">
            <a:avLst/>
          </a:prstGeom>
          <a:solidFill>
            <a:srgbClr val="0791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Roboto" charset="0"/>
              <a:ea typeface="汉仪旗黑-50简" charset="0"/>
              <a:cs typeface="汉仪旗黑-50简" charset="0"/>
              <a:sym typeface="Roboto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134870" y="2477135"/>
            <a:ext cx="2976245" cy="1549400"/>
            <a:chOff x="2758" y="4302"/>
            <a:chExt cx="3460" cy="2440"/>
          </a:xfrm>
        </p:grpSpPr>
        <p:sp>
          <p:nvSpPr>
            <p:cNvPr id="6" name="矩形 5"/>
            <p:cNvSpPr/>
            <p:nvPr/>
          </p:nvSpPr>
          <p:spPr>
            <a:xfrm>
              <a:off x="2758" y="4302"/>
              <a:ext cx="3460" cy="208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8000" b="1" spc="600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思源黑体 Regular" panose="020B0500000000000000" charset="-122"/>
                  <a:sym typeface="Roboto" charset="0"/>
                </a:rPr>
                <a:t>目录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3058" y="6017"/>
              <a:ext cx="2860" cy="72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dist"/>
              <a:r>
                <a:rPr lang="en-US" altLang="zh-CN" sz="2400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思源黑体 Regular" panose="020B0500000000000000" charset="-122"/>
                  <a:cs typeface="Arial" panose="020B0604020202020204" pitchFamily="34" charset="0"/>
                  <a:sym typeface="Roboto" charset="0"/>
                </a:rPr>
                <a:t>CONTENTS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1764030" y="2136140"/>
            <a:ext cx="4479925" cy="3178175"/>
          </a:xfrm>
          <a:prstGeom prst="rect">
            <a:avLst/>
          </a:prstGeom>
          <a:noFill/>
          <a:ln w="19050" cap="flat" cmpd="sng" algn="ctr">
            <a:solidFill>
              <a:srgbClr val="07914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Roboto" charset="0"/>
              <a:ea typeface="汉仪旗黑-50简" charset="0"/>
              <a:cs typeface="汉仪旗黑-50简" charset="0"/>
              <a:sym typeface="Roboto" charset="0"/>
            </a:endParaRPr>
          </a:p>
        </p:txBody>
      </p:sp>
      <p:sp>
        <p:nvSpPr>
          <p:cNvPr id="70" name="文本框 69"/>
          <p:cNvSpPr txBox="1"/>
          <p:nvPr>
            <p:custDataLst>
              <p:tags r:id="rId2"/>
            </p:custDataLst>
          </p:nvPr>
        </p:nvSpPr>
        <p:spPr>
          <a:xfrm>
            <a:off x="8466455" y="1415415"/>
            <a:ext cx="1822450" cy="521970"/>
          </a:xfrm>
          <a:prstGeom prst="rect">
            <a:avLst/>
          </a:prstGeom>
          <a:solidFill>
            <a:srgbClr val="07914B"/>
          </a:solidFill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思源黑体 Regular" panose="020B0500000000000000" charset="-122"/>
                <a:sym typeface="Roboto" charset="0"/>
              </a:rPr>
              <a:t>研究背景</a:t>
            </a:r>
          </a:p>
        </p:txBody>
      </p:sp>
      <p:sp>
        <p:nvSpPr>
          <p:cNvPr id="13" name="文本占位符 47"/>
          <p:cNvSpPr txBox="1"/>
          <p:nvPr>
            <p:custDataLst>
              <p:tags r:id="rId3"/>
            </p:custDataLst>
          </p:nvPr>
        </p:nvSpPr>
        <p:spPr>
          <a:xfrm>
            <a:off x="7390765" y="1261110"/>
            <a:ext cx="859790" cy="782955"/>
          </a:xfrm>
          <a:prstGeom prst="rect">
            <a:avLst/>
          </a:prstGeom>
          <a:solidFill>
            <a:srgbClr val="07914B"/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5000" kern="1200" smtClean="0">
                <a:gradFill>
                  <a:gsLst>
                    <a:gs pos="0">
                      <a:srgbClr val="5B9BD5">
                        <a:alpha val="80000"/>
                      </a:srgbClr>
                    </a:gs>
                    <a:gs pos="80000">
                      <a:srgbClr val="5B9BD5">
                        <a:alpha val="0"/>
                      </a:srgbClr>
                    </a:gs>
                  </a:gsLst>
                  <a:lin ang="5400000" scaled="0"/>
                </a:gradFill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ysClr val="windowText" lastClr="000000"/>
                </a:solidFill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ysClr val="windowText" lastClr="000000"/>
                </a:solidFill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ysClr val="window" lastClr="FFFFFF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Roboto" charset="0"/>
              </a:rPr>
              <a:t>01</a:t>
            </a:r>
          </a:p>
        </p:txBody>
      </p:sp>
      <p:sp>
        <p:nvSpPr>
          <p:cNvPr id="73" name="文本框 72"/>
          <p:cNvSpPr txBox="1"/>
          <p:nvPr>
            <p:custDataLst>
              <p:tags r:id="rId4"/>
            </p:custDataLst>
          </p:nvPr>
        </p:nvSpPr>
        <p:spPr>
          <a:xfrm>
            <a:off x="8466455" y="2410460"/>
            <a:ext cx="1881505" cy="521970"/>
          </a:xfrm>
          <a:prstGeom prst="rect">
            <a:avLst/>
          </a:prstGeom>
          <a:solidFill>
            <a:srgbClr val="07914B"/>
          </a:solidFill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思源黑体 Regular" panose="020B0500000000000000" charset="-122"/>
                <a:sym typeface="Roboto" charset="0"/>
              </a:rPr>
              <a:t>生信分析</a:t>
            </a:r>
          </a:p>
        </p:txBody>
      </p:sp>
      <p:sp>
        <p:nvSpPr>
          <p:cNvPr id="74" name="文本占位符 47"/>
          <p:cNvSpPr txBox="1"/>
          <p:nvPr>
            <p:custDataLst>
              <p:tags r:id="rId5"/>
            </p:custDataLst>
          </p:nvPr>
        </p:nvSpPr>
        <p:spPr>
          <a:xfrm>
            <a:off x="7390765" y="2261870"/>
            <a:ext cx="859790" cy="782955"/>
          </a:xfrm>
          <a:prstGeom prst="rect">
            <a:avLst/>
          </a:prstGeom>
          <a:solidFill>
            <a:srgbClr val="07914B"/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5000" kern="1200" smtClean="0">
                <a:gradFill>
                  <a:gsLst>
                    <a:gs pos="0">
                      <a:srgbClr val="5B9BD5">
                        <a:alpha val="80000"/>
                      </a:srgbClr>
                    </a:gs>
                    <a:gs pos="80000">
                      <a:srgbClr val="5B9BD5">
                        <a:alpha val="0"/>
                      </a:srgbClr>
                    </a:gs>
                  </a:gsLst>
                  <a:lin ang="5400000" scaled="0"/>
                </a:gradFill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ysClr val="windowText" lastClr="000000"/>
                </a:solidFill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ysClr val="windowText" lastClr="000000"/>
                </a:solidFill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9pPr>
          </a:lstStyle>
          <a:p>
            <a:pPr algn="ctr">
              <a:buClrTx/>
              <a:buSzTx/>
            </a:pPr>
            <a:r>
              <a:rPr lang="en-US" altLang="zh-CN" sz="3600" b="1" dirty="0">
                <a:solidFill>
                  <a:sysClr val="window" lastClr="FFFFFF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Roboto" charset="0"/>
              </a:rPr>
              <a:t>02</a:t>
            </a:r>
          </a:p>
        </p:txBody>
      </p:sp>
      <p:sp>
        <p:nvSpPr>
          <p:cNvPr id="76" name="文本框 75"/>
          <p:cNvSpPr txBox="1"/>
          <p:nvPr>
            <p:custDataLst>
              <p:tags r:id="rId6"/>
            </p:custDataLst>
          </p:nvPr>
        </p:nvSpPr>
        <p:spPr>
          <a:xfrm>
            <a:off x="8466455" y="4389755"/>
            <a:ext cx="1882775" cy="521970"/>
          </a:xfrm>
          <a:prstGeom prst="rect">
            <a:avLst/>
          </a:prstGeom>
          <a:solidFill>
            <a:srgbClr val="07914B"/>
          </a:solidFill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思源黑体 Regular" panose="020B0500000000000000" charset="-122"/>
                <a:sym typeface="Roboto" charset="0"/>
              </a:rPr>
              <a:t>未来计划</a:t>
            </a:r>
          </a:p>
        </p:txBody>
      </p:sp>
      <p:sp>
        <p:nvSpPr>
          <p:cNvPr id="77" name="文本占位符 47"/>
          <p:cNvSpPr txBox="1"/>
          <p:nvPr>
            <p:custDataLst>
              <p:tags r:id="rId7"/>
            </p:custDataLst>
          </p:nvPr>
        </p:nvSpPr>
        <p:spPr>
          <a:xfrm>
            <a:off x="7390765" y="4246880"/>
            <a:ext cx="859790" cy="782955"/>
          </a:xfrm>
          <a:prstGeom prst="rect">
            <a:avLst/>
          </a:prstGeom>
          <a:solidFill>
            <a:srgbClr val="07914B"/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5000" kern="1200" smtClean="0">
                <a:gradFill>
                  <a:gsLst>
                    <a:gs pos="0">
                      <a:srgbClr val="5B9BD5">
                        <a:alpha val="80000"/>
                      </a:srgbClr>
                    </a:gs>
                    <a:gs pos="80000">
                      <a:srgbClr val="5B9BD5">
                        <a:alpha val="0"/>
                      </a:srgbClr>
                    </a:gs>
                  </a:gsLst>
                  <a:lin ang="5400000" scaled="0"/>
                </a:gradFill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ysClr val="windowText" lastClr="000000"/>
                </a:solidFill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ysClr val="windowText" lastClr="000000"/>
                </a:solidFill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9pPr>
          </a:lstStyle>
          <a:p>
            <a:pPr algn="ctr">
              <a:buClrTx/>
              <a:buSzTx/>
            </a:pPr>
            <a:r>
              <a:rPr lang="en-US" altLang="zh-CN" sz="3600" b="1" dirty="0">
                <a:solidFill>
                  <a:sysClr val="window" lastClr="FFFFFF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Roboto" charset="0"/>
              </a:rPr>
              <a:t>04</a:t>
            </a:r>
          </a:p>
        </p:txBody>
      </p:sp>
      <p:sp>
        <p:nvSpPr>
          <p:cNvPr id="79" name="文本框 78"/>
          <p:cNvSpPr txBox="1"/>
          <p:nvPr>
            <p:custDataLst>
              <p:tags r:id="rId8"/>
            </p:custDataLst>
          </p:nvPr>
        </p:nvSpPr>
        <p:spPr>
          <a:xfrm>
            <a:off x="8466455" y="5379085"/>
            <a:ext cx="1882775" cy="521970"/>
          </a:xfrm>
          <a:prstGeom prst="rect">
            <a:avLst/>
          </a:prstGeom>
          <a:solidFill>
            <a:srgbClr val="07914B"/>
          </a:solidFill>
        </p:spPr>
        <p:txBody>
          <a:bodyPr wrap="square" rtlCol="0">
            <a:spAutoFit/>
          </a:bodyPr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思源黑体 Regular" panose="020B0500000000000000" charset="-122"/>
                <a:sym typeface="Roboto" charset="0"/>
              </a:rPr>
              <a:t>家族成员</a:t>
            </a:r>
          </a:p>
        </p:txBody>
      </p:sp>
      <p:sp>
        <p:nvSpPr>
          <p:cNvPr id="80" name="文本占位符 47"/>
          <p:cNvSpPr txBox="1"/>
          <p:nvPr>
            <p:custDataLst>
              <p:tags r:id="rId9"/>
            </p:custDataLst>
          </p:nvPr>
        </p:nvSpPr>
        <p:spPr>
          <a:xfrm>
            <a:off x="7390765" y="5241925"/>
            <a:ext cx="859790" cy="782955"/>
          </a:xfrm>
          <a:prstGeom prst="rect">
            <a:avLst/>
          </a:prstGeom>
          <a:solidFill>
            <a:srgbClr val="07914B"/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5000" kern="1200" smtClean="0">
                <a:gradFill>
                  <a:gsLst>
                    <a:gs pos="0">
                      <a:srgbClr val="5B9BD5">
                        <a:alpha val="80000"/>
                      </a:srgbClr>
                    </a:gs>
                    <a:gs pos="80000">
                      <a:srgbClr val="5B9BD5">
                        <a:alpha val="0"/>
                      </a:srgbClr>
                    </a:gs>
                  </a:gsLst>
                  <a:lin ang="5400000" scaled="0"/>
                </a:gradFill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ysClr val="windowText" lastClr="000000"/>
                </a:solidFill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ysClr val="windowText" lastClr="000000"/>
                </a:solidFill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ysClr val="window" lastClr="FFFFFF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Roboto" charset="0"/>
              </a:rPr>
              <a:t>05</a:t>
            </a: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8466455" y="3400425"/>
            <a:ext cx="1882140" cy="521970"/>
          </a:xfrm>
          <a:prstGeom prst="rect">
            <a:avLst/>
          </a:prstGeom>
          <a:solidFill>
            <a:srgbClr val="07914B"/>
          </a:solidFill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思源黑体 Regular" panose="020B0500000000000000" charset="-122"/>
                <a:sym typeface="Roboto" charset="0"/>
              </a:rPr>
              <a:t>结果讨论</a:t>
            </a:r>
          </a:p>
        </p:txBody>
      </p:sp>
      <p:sp>
        <p:nvSpPr>
          <p:cNvPr id="21" name="文本占位符 47"/>
          <p:cNvSpPr txBox="1"/>
          <p:nvPr>
            <p:custDataLst>
              <p:tags r:id="rId11"/>
            </p:custDataLst>
          </p:nvPr>
        </p:nvSpPr>
        <p:spPr>
          <a:xfrm>
            <a:off x="7390765" y="3251835"/>
            <a:ext cx="859790" cy="782955"/>
          </a:xfrm>
          <a:prstGeom prst="rect">
            <a:avLst/>
          </a:prstGeom>
          <a:solidFill>
            <a:srgbClr val="07914B"/>
          </a:solidFill>
          <a:ln>
            <a:noFill/>
          </a:ln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5000" kern="1200" smtClean="0">
                <a:gradFill>
                  <a:gsLst>
                    <a:gs pos="0">
                      <a:srgbClr val="5B9BD5">
                        <a:alpha val="80000"/>
                      </a:srgbClr>
                    </a:gs>
                    <a:gs pos="80000">
                      <a:srgbClr val="5B9BD5">
                        <a:alpha val="0"/>
                      </a:srgbClr>
                    </a:gs>
                  </a:gsLst>
                  <a:lin ang="5400000" scaled="0"/>
                </a:gradFill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ysClr val="windowText" lastClr="000000"/>
                </a:solidFill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ysClr val="windowText" lastClr="000000"/>
                </a:solidFill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ysClr val="windowText" lastClr="000000"/>
                </a:solidFill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</a:defRPr>
            </a:lvl9pPr>
          </a:lstStyle>
          <a:p>
            <a:pPr algn="ctr">
              <a:buClrTx/>
              <a:buSzTx/>
            </a:pPr>
            <a:r>
              <a:rPr lang="en-US" altLang="zh-CN" sz="3600" b="1" dirty="0">
                <a:solidFill>
                  <a:sysClr val="window" lastClr="FFFFFF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Roboto" charset="0"/>
              </a:rPr>
              <a:t>03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6701790" cy="914400"/>
            <a:chOff x="0" y="0"/>
            <a:chExt cx="10554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9114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启动子顺式作用元件分析</a:t>
              </a:r>
              <a:r>
                <a:rPr lang="en-US" altLang="zh-CN" sz="24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3</a:t>
              </a:r>
              <a:endPara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5" name="图片 4" descr="JLDSLPFKEIMC87WHGG_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543" y="1343855"/>
            <a:ext cx="8846457" cy="97335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D39EB01-974C-CB37-5FB2-5B3FFF2A18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8095" y="2797703"/>
            <a:ext cx="6792686" cy="1632009"/>
          </a:xfrm>
          <a:prstGeom prst="rect">
            <a:avLst/>
          </a:prstGeom>
        </p:spPr>
      </p:pic>
      <p:sp>
        <p:nvSpPr>
          <p:cNvPr id="15" name="圆角矩形 49">
            <a:extLst>
              <a:ext uri="{FF2B5EF4-FFF2-40B4-BE49-F238E27FC236}">
                <a16:creationId xmlns:a16="http://schemas.microsoft.com/office/drawing/2014/main" id="{C1CF3B46-E7D7-BD4C-AB8C-EF9636455ADF}"/>
              </a:ext>
            </a:extLst>
          </p:cNvPr>
          <p:cNvSpPr/>
          <p:nvPr/>
        </p:nvSpPr>
        <p:spPr>
          <a:xfrm>
            <a:off x="552630" y="3115599"/>
            <a:ext cx="2792913" cy="996219"/>
          </a:xfrm>
          <a:prstGeom prst="roundRect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可视化启动子区内的 TF 结合位点</a:t>
            </a:r>
            <a:endParaRPr lang="zh-CN" altLang="en-US" sz="2400" dirty="0">
              <a:solidFill>
                <a:schemeClr val="bg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17" name="圆角矩形 49">
            <a:extLst>
              <a:ext uri="{FF2B5EF4-FFF2-40B4-BE49-F238E27FC236}">
                <a16:creationId xmlns:a16="http://schemas.microsoft.com/office/drawing/2014/main" id="{9469CD1B-37C9-5AC6-0C34-0A3589648162}"/>
              </a:ext>
            </a:extLst>
          </p:cNvPr>
          <p:cNvSpPr/>
          <p:nvPr/>
        </p:nvSpPr>
        <p:spPr>
          <a:xfrm>
            <a:off x="552630" y="1022832"/>
            <a:ext cx="2582456" cy="1632008"/>
          </a:xfrm>
          <a:prstGeom prst="roundRect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多物种启动子序列保守性比对</a:t>
            </a:r>
            <a:endParaRPr lang="zh-CN" altLang="en-US" sz="4000" dirty="0">
              <a:solidFill>
                <a:schemeClr val="bg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09E6538-986C-EC34-A548-211EC046F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5543" y="4540793"/>
            <a:ext cx="8570141" cy="1897909"/>
          </a:xfrm>
          <a:prstGeom prst="rect">
            <a:avLst/>
          </a:prstGeom>
        </p:spPr>
      </p:pic>
      <p:sp>
        <p:nvSpPr>
          <p:cNvPr id="20" name="圆角矩形 49">
            <a:extLst>
              <a:ext uri="{FF2B5EF4-FFF2-40B4-BE49-F238E27FC236}">
                <a16:creationId xmlns:a16="http://schemas.microsoft.com/office/drawing/2014/main" id="{103BDAD6-AF9E-4229-01BE-92E75321B6AB}"/>
              </a:ext>
            </a:extLst>
          </p:cNvPr>
          <p:cNvSpPr/>
          <p:nvPr/>
        </p:nvSpPr>
        <p:spPr>
          <a:xfrm>
            <a:off x="457200" y="4629632"/>
            <a:ext cx="2582456" cy="1632008"/>
          </a:xfrm>
          <a:prstGeom prst="roundRect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PlantPAN4.0</a:t>
            </a:r>
            <a:r>
              <a:rPr lang="zh-CN" altLang="en-US" sz="2400" b="1" dirty="0">
                <a:solidFill>
                  <a:schemeClr val="bg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串联重复结果</a:t>
            </a:r>
            <a:endParaRPr lang="zh-CN" altLang="en-US" sz="4000" dirty="0">
              <a:solidFill>
                <a:schemeClr val="bg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4B6773-4F97-DD38-E920-5BF49D4EAA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311"/>
          <a:stretch>
            <a:fillRect/>
          </a:stretch>
        </p:blipFill>
        <p:spPr>
          <a:xfrm>
            <a:off x="254000" y="985520"/>
            <a:ext cx="5522686" cy="428196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A8A1B36-1A55-5692-7D79-0A73B76093F1}"/>
              </a:ext>
            </a:extLst>
          </p:cNvPr>
          <p:cNvSpPr txBox="1"/>
          <p:nvPr/>
        </p:nvSpPr>
        <p:spPr>
          <a:xfrm>
            <a:off x="6096000" y="4613612"/>
            <a:ext cx="5264904" cy="1708309"/>
          </a:xfrm>
          <a:prstGeom prst="rect">
            <a:avLst/>
          </a:prstGeom>
          <a:solidFill>
            <a:srgbClr val="07914B"/>
          </a:solidFill>
        </p:spPr>
        <p:txBody>
          <a:bodyPr wrap="square" rtlCol="0" anchor="t">
            <a:noAutofit/>
          </a:bodyPr>
          <a:lstStyle/>
          <a:p>
            <a:pPr marL="342900" indent="-342900" algn="l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分析启动子元件，</a:t>
            </a:r>
            <a:r>
              <a:rPr lang="zh-CN" altLang="en-US" b="1" u="sng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预测激素 / 胁迫响应信号</a:t>
            </a:r>
            <a:endParaRPr lang="en-US" altLang="zh-CN" b="1" u="sng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 algn="l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锁定关键元件，为功能验证提供靶点</a:t>
            </a:r>
          </a:p>
          <a:p>
            <a:pPr marL="342900" indent="-342900" algn="l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u="sng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结合同源元件</a:t>
            </a:r>
            <a:r>
              <a:rPr lang="zh-CN" altLang="en-US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，解析调控机制进化特征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2B0B35D-88B7-ED02-20A3-9594F845B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3B9FEB5-2DB4-0149-0B2A-9965D6437341}"/>
              </a:ext>
            </a:extLst>
          </p:cNvPr>
          <p:cNvGrpSpPr/>
          <p:nvPr/>
        </p:nvGrpSpPr>
        <p:grpSpPr>
          <a:xfrm>
            <a:off x="0" y="0"/>
            <a:ext cx="6701790" cy="914400"/>
            <a:chOff x="0" y="0"/>
            <a:chExt cx="10554" cy="1440"/>
          </a:xfrm>
        </p:grpSpPr>
        <p:pic>
          <p:nvPicPr>
            <p:cNvPr id="9" name="图片 1" descr="科学">
              <a:extLst>
                <a:ext uri="{FF2B5EF4-FFF2-40B4-BE49-F238E27FC236}">
                  <a16:creationId xmlns:a16="http://schemas.microsoft.com/office/drawing/2014/main" id="{DBC4E8C5-DE0D-384F-C61D-B8D51185265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A07F4AA-B1B8-7A99-9467-C5B80A0CE25F}"/>
                </a:ext>
              </a:extLst>
            </p:cNvPr>
            <p:cNvSpPr txBox="1"/>
            <p:nvPr/>
          </p:nvSpPr>
          <p:spPr>
            <a:xfrm>
              <a:off x="1440" y="358"/>
              <a:ext cx="9114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启动子顺式作用元件分析</a:t>
              </a:r>
              <a:r>
                <a:rPr lang="en-US" altLang="zh-CN" sz="24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4</a:t>
              </a:r>
              <a:endPara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1247EFD1-CB37-D9D3-FD82-49F7C3309EE2}"/>
              </a:ext>
            </a:extLst>
          </p:cNvPr>
          <p:cNvSpPr txBox="1"/>
          <p:nvPr/>
        </p:nvSpPr>
        <p:spPr>
          <a:xfrm>
            <a:off x="642047" y="5952589"/>
            <a:ext cx="386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7072"/>
                </a:solidFill>
              </a:rPr>
              <a:t>（</a:t>
            </a:r>
            <a:r>
              <a:rPr lang="en-US" altLang="zh-CN" b="1" dirty="0">
                <a:solidFill>
                  <a:srgbClr val="007072"/>
                </a:solidFill>
              </a:rPr>
              <a:t>Part of Pattern Search Results</a:t>
            </a:r>
            <a:r>
              <a:rPr lang="zh-CN" altLang="en-US" b="1" dirty="0">
                <a:solidFill>
                  <a:srgbClr val="007072"/>
                </a:solidFill>
              </a:rPr>
              <a:t>）</a:t>
            </a:r>
            <a:endParaRPr lang="en-US" altLang="zh-CN" b="1" dirty="0">
              <a:solidFill>
                <a:srgbClr val="007072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63C492D-BE2C-6913-98CE-AEAB375E1E76}"/>
              </a:ext>
            </a:extLst>
          </p:cNvPr>
          <p:cNvSpPr txBox="1"/>
          <p:nvPr/>
        </p:nvSpPr>
        <p:spPr>
          <a:xfrm>
            <a:off x="6008915" y="928675"/>
            <a:ext cx="6299200" cy="3372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CN" sz="1600" b="1" i="0" dirty="0" err="1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bZIP</a:t>
            </a:r>
            <a:r>
              <a:rPr lang="zh-CN" altLang="en-US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：结合 </a:t>
            </a:r>
            <a:r>
              <a:rPr lang="en-US" altLang="zh-CN" sz="1600" b="1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ABRE</a:t>
            </a:r>
            <a:r>
              <a:rPr lang="zh-CN" altLang="en-US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 元件（脱落酸响应），参与</a:t>
            </a:r>
            <a:r>
              <a:rPr lang="en-US" altLang="zh-CN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ABA</a:t>
            </a:r>
            <a:r>
              <a:rPr lang="zh-CN" altLang="en-US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信号通路，提示</a:t>
            </a:r>
            <a:r>
              <a:rPr lang="en-US" altLang="zh-CN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lang="zh-CN" altLang="en-US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基因可能受</a:t>
            </a:r>
            <a:r>
              <a:rPr lang="en-US" altLang="zh-CN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ABA</a:t>
            </a:r>
            <a:r>
              <a:rPr lang="zh-CN" altLang="en-US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调控</a:t>
            </a:r>
            <a:br>
              <a:rPr lang="en-US" altLang="zh-CN" sz="1600" dirty="0">
                <a:solidFill>
                  <a:srgbClr val="0F1115"/>
                </a:solidFill>
                <a:latin typeface="+mn-ea"/>
                <a:cs typeface="Times New Roman" panose="02020603050405020304" pitchFamily="18" charset="0"/>
              </a:rPr>
            </a:br>
            <a:r>
              <a:rPr lang="en-US" altLang="zh-CN" sz="1600" b="1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HD-ZIP</a:t>
            </a:r>
            <a:r>
              <a:rPr lang="zh-CN" altLang="en-US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：同源域</a:t>
            </a:r>
            <a:r>
              <a:rPr lang="en-US" altLang="zh-CN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-</a:t>
            </a:r>
            <a:r>
              <a:rPr lang="zh-CN" altLang="en-US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亮氨酸拉链蛋白，参与发育、光信号、细胞壁松</a:t>
            </a:r>
            <a:r>
              <a:rPr lang="en-US" altLang="zh-CN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	</a:t>
            </a:r>
            <a:r>
              <a:rPr lang="zh-CN" altLang="en-US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弛 ，与芽的形态建成相关</a:t>
            </a:r>
            <a:br>
              <a:rPr lang="en-US" altLang="zh-CN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zh-CN" sz="1600" b="1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MYB</a:t>
            </a:r>
            <a:r>
              <a:rPr lang="zh-CN" altLang="en-US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：广泛参与激素信号（</a:t>
            </a:r>
            <a:r>
              <a:rPr lang="en-US" altLang="zh-CN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ABA</a:t>
            </a:r>
            <a:r>
              <a:rPr lang="zh-CN" altLang="en-US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、</a:t>
            </a:r>
            <a:r>
              <a:rPr lang="en-US" altLang="zh-CN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GA</a:t>
            </a:r>
            <a:r>
              <a:rPr lang="zh-CN" altLang="en-US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）、次生代谢、细胞分化</a:t>
            </a:r>
            <a:br>
              <a:rPr lang="en-US" altLang="zh-CN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zh-CN" sz="1600" b="1" i="0" dirty="0">
                <a:solidFill>
                  <a:schemeClr val="accent6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MADS box</a:t>
            </a:r>
            <a:r>
              <a:rPr lang="zh-CN" altLang="en-US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：调控花发育、果实成熟、芽休眠与萌发</a:t>
            </a:r>
            <a:br>
              <a:rPr lang="en-US" altLang="zh-CN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zh-CN" sz="1600" b="1" i="0" dirty="0">
                <a:solidFill>
                  <a:schemeClr val="accent6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AP2 / B3 / RAV</a:t>
            </a:r>
            <a:r>
              <a:rPr lang="zh-CN" altLang="en-US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：参与乙烯、赤霉素信号，以及发育和环境响应</a:t>
            </a:r>
            <a:br>
              <a:rPr lang="en-US" altLang="zh-CN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zh-CN" sz="1600" b="1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AT-Hook</a:t>
            </a:r>
            <a:r>
              <a:rPr lang="zh-CN" altLang="en-US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：与染色质重塑、细胞伸长、生长素信号相关</a:t>
            </a:r>
            <a:br>
              <a:rPr lang="en-US" altLang="zh-CN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</a:br>
            <a:r>
              <a:rPr lang="en-US" altLang="zh-CN" sz="1600" b="1" i="0" dirty="0" err="1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Dof</a:t>
            </a:r>
            <a:r>
              <a:rPr lang="zh-CN" altLang="en-US" sz="1600" b="0" i="0" dirty="0">
                <a:solidFill>
                  <a:srgbClr val="0F1115"/>
                </a:solidFill>
                <a:effectLst/>
                <a:latin typeface="+mn-ea"/>
                <a:cs typeface="Times New Roman" panose="02020603050405020304" pitchFamily="18" charset="0"/>
              </a:rPr>
              <a:t>：光响应、碳代谢、萌发相关</a:t>
            </a:r>
          </a:p>
        </p:txBody>
      </p:sp>
    </p:spTree>
    <p:extLst>
      <p:ext uri="{BB962C8B-B14F-4D97-AF65-F5344CB8AC3E}">
        <p14:creationId xmlns:p14="http://schemas.microsoft.com/office/powerpoint/2010/main" val="3240282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5546090" cy="914400"/>
            <a:chOff x="0" y="0"/>
            <a:chExt cx="8734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7294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互作蛋白网络分析</a:t>
              </a:r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1</a:t>
              </a:r>
              <a:endPara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955" y="1631950"/>
            <a:ext cx="5888990" cy="4526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3188" y="3371850"/>
            <a:ext cx="4876800" cy="27870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rcRect t="59563"/>
          <a:stretch>
            <a:fillRect/>
          </a:stretch>
        </p:blipFill>
        <p:spPr>
          <a:xfrm>
            <a:off x="6749035" y="929005"/>
            <a:ext cx="5142865" cy="1405890"/>
          </a:xfrm>
          <a:prstGeom prst="rect">
            <a:avLst/>
          </a:prstGeom>
        </p:spPr>
      </p:pic>
      <p:sp>
        <p:nvSpPr>
          <p:cNvPr id="50" name="圆角矩形 49"/>
          <p:cNvSpPr/>
          <p:nvPr/>
        </p:nvSpPr>
        <p:spPr>
          <a:xfrm>
            <a:off x="1038634" y="914400"/>
            <a:ext cx="4438015" cy="624205"/>
          </a:xfrm>
          <a:prstGeom prst="roundRect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NCBI Protein BLAST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操作步骤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6628131" y="2618105"/>
            <a:ext cx="5384674" cy="624205"/>
          </a:xfrm>
          <a:prstGeom prst="roundRect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STRING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数据库蛋白互作分析操作步骤</a:t>
            </a:r>
          </a:p>
        </p:txBody>
      </p:sp>
      <p:sp>
        <p:nvSpPr>
          <p:cNvPr id="6" name="椭圆 5"/>
          <p:cNvSpPr/>
          <p:nvPr/>
        </p:nvSpPr>
        <p:spPr>
          <a:xfrm>
            <a:off x="1729105" y="5928360"/>
            <a:ext cx="2650490" cy="231140"/>
          </a:xfrm>
          <a:prstGeom prst="ellipse">
            <a:avLst/>
          </a:prstGeom>
          <a:noFill/>
          <a:ln w="63500" cmpd="tri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5546090" cy="914400"/>
            <a:chOff x="0" y="0"/>
            <a:chExt cx="8734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7294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互作蛋白网络分析</a:t>
              </a:r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</a:t>
              </a:r>
              <a:endPara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92838" y="4661708"/>
            <a:ext cx="1212836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/>
              <a:t>节点 = 单个蛋白 ；基因连线 = 两个蛋白有互作关系（物理结合 / 功能协同）；连线越深、越粗 = 互作置信度越高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DA08B81-F8EB-E20A-DF26-065B5CB48940}"/>
              </a:ext>
            </a:extLst>
          </p:cNvPr>
          <p:cNvSpPr txBox="1"/>
          <p:nvPr/>
        </p:nvSpPr>
        <p:spPr>
          <a:xfrm>
            <a:off x="5180878" y="826992"/>
            <a:ext cx="24404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（一级蛋白互作网络）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AE141C2-EB56-0A69-C8B6-3DCBAB4DD992}"/>
              </a:ext>
            </a:extLst>
          </p:cNvPr>
          <p:cNvSpPr txBox="1"/>
          <p:nvPr/>
        </p:nvSpPr>
        <p:spPr>
          <a:xfrm>
            <a:off x="8581320" y="826992"/>
            <a:ext cx="2319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（二级蛋白互作网络） </a:t>
            </a:r>
          </a:p>
        </p:txBody>
      </p:sp>
      <p:sp>
        <p:nvSpPr>
          <p:cNvPr id="14" name="圆角矩形 49">
            <a:extLst>
              <a:ext uri="{FF2B5EF4-FFF2-40B4-BE49-F238E27FC236}">
                <a16:creationId xmlns:a16="http://schemas.microsoft.com/office/drawing/2014/main" id="{EF113E18-4891-5FC1-C839-F3002E67BC5E}"/>
              </a:ext>
            </a:extLst>
          </p:cNvPr>
          <p:cNvSpPr/>
          <p:nvPr/>
        </p:nvSpPr>
        <p:spPr>
          <a:xfrm>
            <a:off x="444953" y="1298414"/>
            <a:ext cx="3922470" cy="2885453"/>
          </a:xfrm>
          <a:prstGeom prst="roundRect">
            <a:avLst/>
          </a:prstGeom>
          <a:solidFill>
            <a:srgbClr val="00707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NCBI Protein BLAST</a:t>
            </a:r>
            <a:b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拟南芥同源基因</a:t>
            </a: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确定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gene-ID</a:t>
            </a:r>
          </a:p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STRING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输入上述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ID</a:t>
            </a:r>
          </a:p>
          <a:p>
            <a:pPr algn="ctr"/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设置参数：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 required interaction score0.4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98DD42B-A68C-319D-1AEF-489D6CB91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4" r="23051"/>
          <a:stretch>
            <a:fillRect/>
          </a:stretch>
        </p:blipFill>
        <p:spPr>
          <a:xfrm>
            <a:off x="4682531" y="1457444"/>
            <a:ext cx="2938841" cy="310767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0B9E62-E889-BEA3-35DF-2BBEA0C952D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23" t="6772"/>
          <a:stretch>
            <a:fillRect/>
          </a:stretch>
        </p:blipFill>
        <p:spPr>
          <a:xfrm>
            <a:off x="444953" y="5271268"/>
            <a:ext cx="6339248" cy="14629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7D07184-DE9B-C339-C845-70BE88867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7" t="6007" r="12621" b="2692"/>
          <a:stretch>
            <a:fillRect/>
          </a:stretch>
        </p:blipFill>
        <p:spPr>
          <a:xfrm>
            <a:off x="8070219" y="1286126"/>
            <a:ext cx="3171294" cy="3531713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E18CC8B3-0585-70D9-14B4-44409B920D7A}"/>
              </a:ext>
            </a:extLst>
          </p:cNvPr>
          <p:cNvSpPr/>
          <p:nvPr/>
        </p:nvSpPr>
        <p:spPr>
          <a:xfrm>
            <a:off x="388275" y="6152497"/>
            <a:ext cx="6571622" cy="262166"/>
          </a:xfrm>
          <a:prstGeom prst="rect">
            <a:avLst/>
          </a:prstGeom>
          <a:noFill/>
          <a:ln>
            <a:solidFill>
              <a:srgbClr val="07914B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B60581B-C0DA-7AFA-B546-D91673A5F850}"/>
              </a:ext>
            </a:extLst>
          </p:cNvPr>
          <p:cNvSpPr/>
          <p:nvPr/>
        </p:nvSpPr>
        <p:spPr>
          <a:xfrm>
            <a:off x="388275" y="5290111"/>
            <a:ext cx="6571622" cy="125605"/>
          </a:xfrm>
          <a:prstGeom prst="rect">
            <a:avLst/>
          </a:prstGeom>
          <a:noFill/>
          <a:ln>
            <a:solidFill>
              <a:srgbClr val="07914B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86D0204-8645-C921-A2C6-49969C21BE1C}"/>
              </a:ext>
            </a:extLst>
          </p:cNvPr>
          <p:cNvSpPr txBox="1"/>
          <p:nvPr/>
        </p:nvSpPr>
        <p:spPr>
          <a:xfrm>
            <a:off x="7063652" y="5244242"/>
            <a:ext cx="4797272" cy="1446550"/>
          </a:xfrm>
          <a:prstGeom prst="rect">
            <a:avLst/>
          </a:prstGeom>
          <a:noFill/>
          <a:ln>
            <a:solidFill>
              <a:srgbClr val="007072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PME26——</a:t>
            </a:r>
            <a:r>
              <a:rPr lang="zh-CN" altLang="en-US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果胶酯酶</a:t>
            </a:r>
            <a:r>
              <a:rPr lang="en-US" altLang="zh-CN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/</a:t>
            </a:r>
            <a:r>
              <a:rPr lang="zh-CN" altLang="en-US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果胶酯酶抑制剂 </a:t>
            </a:r>
            <a:r>
              <a:rPr lang="en-US" altLang="zh-CN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26;</a:t>
            </a:r>
            <a:r>
              <a:rPr lang="zh-CN" altLang="en-US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通过细胞壁果胶  </a:t>
            </a:r>
            <a:r>
              <a:rPr lang="en-US" altLang="zh-CN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	</a:t>
            </a:r>
            <a:r>
              <a:rPr lang="zh-CN" altLang="en-US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脱甲基酯化来</a:t>
            </a:r>
            <a:r>
              <a:rPr lang="zh-CN" altLang="en-US" sz="1400" dirty="0">
                <a:highlight>
                  <a:srgbClr val="FFFF00"/>
                </a:highlight>
                <a:latin typeface="华文宋体" panose="02010600040101010101" pitchFamily="2" charset="-122"/>
                <a:ea typeface="华文宋体" panose="02010600040101010101" pitchFamily="2" charset="-122"/>
              </a:rPr>
              <a:t>修饰细胞壁</a:t>
            </a:r>
            <a:r>
              <a:rPr lang="zh-CN" altLang="en-US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。</a:t>
            </a:r>
            <a:endParaRPr lang="en-US" altLang="zh-CN" sz="16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r>
              <a:rPr lang="en-US" altLang="zh-CN" sz="16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PME4——</a:t>
            </a:r>
            <a:r>
              <a:rPr lang="zh-CN" altLang="en-US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果胶酯酶 </a:t>
            </a:r>
            <a:r>
              <a:rPr lang="en-US" altLang="zh-CN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4;</a:t>
            </a:r>
            <a:r>
              <a:rPr lang="zh-CN" altLang="en-US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通过细胞壁果胶脱甲基酯化作用，</a:t>
            </a:r>
            <a:r>
              <a:rPr lang="en-US" altLang="zh-CN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	</a:t>
            </a:r>
            <a:r>
              <a:rPr lang="zh-CN" altLang="en-US" sz="1400" dirty="0">
                <a:highlight>
                  <a:srgbClr val="FFFF00"/>
                </a:highlight>
                <a:latin typeface="华文宋体" panose="02010600040101010101" pitchFamily="2" charset="-122"/>
                <a:ea typeface="华文宋体" panose="02010600040101010101" pitchFamily="2" charset="-122"/>
              </a:rPr>
              <a:t>修饰细胞壁</a:t>
            </a:r>
            <a:r>
              <a:rPr lang="zh-CN" altLang="en-US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。</a:t>
            </a:r>
            <a:endParaRPr lang="en-US" altLang="zh-CN" sz="14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r>
              <a:rPr lang="en-US" altLang="zh-CN" sz="1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PGA3——</a:t>
            </a:r>
            <a:r>
              <a:rPr lang="zh-CN" altLang="en-US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外聚半乳糖苷酸酶克隆 </a:t>
            </a:r>
            <a:r>
              <a:rPr lang="en-US" altLang="zh-CN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GBGE184;</a:t>
            </a:r>
            <a:r>
              <a:rPr lang="zh-CN" altLang="en-US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可能在花粉发</a:t>
            </a:r>
            <a:r>
              <a:rPr lang="en-US" altLang="zh-CN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	</a:t>
            </a:r>
            <a:r>
              <a:rPr lang="zh-CN" altLang="en-US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育、</a:t>
            </a:r>
            <a:r>
              <a:rPr lang="zh-CN" altLang="en-US" sz="1400" dirty="0">
                <a:highlight>
                  <a:srgbClr val="FFFF00"/>
                </a:highlight>
                <a:latin typeface="华文宋体" panose="02010600040101010101" pitchFamily="2" charset="-122"/>
                <a:ea typeface="华文宋体" panose="02010600040101010101" pitchFamily="2" charset="-122"/>
              </a:rPr>
              <a:t>发芽</a:t>
            </a:r>
            <a:r>
              <a:rPr lang="zh-CN" altLang="en-US" sz="1400" dirty="0">
                <a:latin typeface="华文宋体" panose="02010600040101010101" pitchFamily="2" charset="-122"/>
                <a:ea typeface="华文宋体" panose="02010600040101010101" pitchFamily="2" charset="-122"/>
              </a:rPr>
              <a:t>和维管束生长过程中参与果胶的解聚。</a:t>
            </a:r>
            <a:endParaRPr lang="en-US" altLang="zh-CN" sz="14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6336030" cy="914400"/>
            <a:chOff x="0" y="0"/>
            <a:chExt cx="9978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8538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蛋白质结构预测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1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235" y="1014730"/>
            <a:ext cx="8822055" cy="4279265"/>
          </a:xfrm>
          <a:prstGeom prst="rect">
            <a:avLst/>
          </a:prstGeom>
        </p:spPr>
      </p:pic>
      <p:pic>
        <p:nvPicPr>
          <p:cNvPr id="5" name="图片 4" descr="Arabidopsis thalian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0161" y="2587122"/>
            <a:ext cx="5098772" cy="3537348"/>
          </a:xfrm>
          <a:prstGeom prst="rect">
            <a:avLst/>
          </a:prstGeom>
        </p:spPr>
      </p:pic>
      <p:sp>
        <p:nvSpPr>
          <p:cNvPr id="50" name="圆角矩形 49"/>
          <p:cNvSpPr/>
          <p:nvPr/>
        </p:nvSpPr>
        <p:spPr>
          <a:xfrm>
            <a:off x="7207607" y="777358"/>
            <a:ext cx="3103880" cy="624205"/>
          </a:xfrm>
          <a:prstGeom prst="roundRect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NCBI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的外部链接</a:t>
            </a: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5400" t="20983" r="20924" b="16513"/>
          <a:stretch>
            <a:fillRect/>
          </a:stretch>
        </p:blipFill>
        <p:spPr>
          <a:xfrm>
            <a:off x="7995546" y="4629879"/>
            <a:ext cx="3220085" cy="19859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5531485" cy="914400"/>
            <a:chOff x="0" y="0"/>
            <a:chExt cx="8711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7271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蛋白质结构预测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2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rcRect r="2416"/>
          <a:stretch>
            <a:fillRect/>
          </a:stretch>
        </p:blipFill>
        <p:spPr>
          <a:xfrm>
            <a:off x="316523" y="1418028"/>
            <a:ext cx="7257415" cy="39516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88607" y="5622841"/>
            <a:ext cx="4490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https://swissmodel.expasy.org/interactive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669655" y="2213128"/>
            <a:ext cx="2646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免注册易用、出模快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可自选模板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高同源、建模准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472784" y="3856148"/>
            <a:ext cx="32200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依赖模板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无序区、复合物建模效果差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0835" y="797713"/>
            <a:ext cx="3353435" cy="774065"/>
          </a:xfrm>
          <a:prstGeom prst="rect">
            <a:avLst/>
          </a:prstGeom>
        </p:spPr>
      </p:pic>
      <p:pic>
        <p:nvPicPr>
          <p:cNvPr id="15" name="图片 14" descr="1078747777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64170" y="1888643"/>
            <a:ext cx="737870" cy="705485"/>
          </a:xfrm>
          <a:prstGeom prst="rect">
            <a:avLst/>
          </a:prstGeom>
        </p:spPr>
      </p:pic>
      <p:pic>
        <p:nvPicPr>
          <p:cNvPr id="16" name="图片 15" descr="1078748064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08904" y="3276393"/>
            <a:ext cx="726440" cy="6946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5531485" cy="914400"/>
            <a:chOff x="0" y="0"/>
            <a:chExt cx="8711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7271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蛋白质结构预测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3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418" y="1509395"/>
            <a:ext cx="6828155" cy="38392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7879" y="5537311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https://alphafoldserver.com/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827436" y="2136457"/>
            <a:ext cx="2529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AI </a:t>
            </a:r>
            <a:r>
              <a:rPr lang="zh-CN" altLang="en-US"/>
              <a:t>无模板精度高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支持多复合物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821365" y="3669982"/>
            <a:ext cx="240538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需谷歌访问并注册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黑箱难干预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无序区易有假结构</a:t>
            </a:r>
          </a:p>
        </p:txBody>
      </p:sp>
      <p:pic>
        <p:nvPicPr>
          <p:cNvPr id="15" name="图片 14" descr="1078747777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21951" y="1738947"/>
            <a:ext cx="705485" cy="705485"/>
          </a:xfrm>
          <a:prstGeom prst="rect">
            <a:avLst/>
          </a:prstGeom>
        </p:spPr>
      </p:pic>
      <p:pic>
        <p:nvPicPr>
          <p:cNvPr id="16" name="图片 15" descr="1078748064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92055" y="3090227"/>
            <a:ext cx="694690" cy="694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92055" y="687705"/>
            <a:ext cx="3679190" cy="1028065"/>
          </a:xfrm>
          <a:prstGeom prst="rect">
            <a:avLst/>
          </a:prstGeom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5"/>
          <a:srcRect l="25800" r="23619" b="59907"/>
          <a:stretch>
            <a:fillRect/>
          </a:stretch>
        </p:blipFill>
        <p:spPr>
          <a:xfrm>
            <a:off x="9178870" y="3246437"/>
            <a:ext cx="1134110" cy="3816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17296" t="20920" r="18163" b="14721"/>
          <a:stretch>
            <a:fillRect/>
          </a:stretch>
        </p:blipFill>
        <p:spPr>
          <a:xfrm>
            <a:off x="8121951" y="4718925"/>
            <a:ext cx="3186736" cy="19632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5531485" cy="914400"/>
            <a:chOff x="0" y="0"/>
            <a:chExt cx="8711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7271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蛋白质结构预测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4</a:t>
              </a: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rcRect l="871" t="9061" r="4210" b="2395"/>
          <a:stretch>
            <a:fillRect/>
          </a:stretch>
        </p:blipFill>
        <p:spPr>
          <a:xfrm>
            <a:off x="714375" y="822960"/>
            <a:ext cx="1229360" cy="12242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492" y="1285240"/>
            <a:ext cx="8515350" cy="50431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32787" y="6489700"/>
            <a:ext cx="40843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/>
              <a:t>https://www.cgl.ucsf.edu/chimerax/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6646657" y="786919"/>
            <a:ext cx="3893185" cy="460375"/>
          </a:xfrm>
          <a:prstGeom prst="rect">
            <a:avLst/>
          </a:prstGeom>
          <a:solidFill>
            <a:srgbClr val="07914B"/>
          </a:solidFill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三维分子可视化与分析软件</a:t>
            </a: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5531485" cy="914400"/>
            <a:chOff x="0" y="0"/>
            <a:chExt cx="8711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7271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蛋白质结构预测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5</a:t>
              </a:r>
            </a:p>
          </p:txBody>
        </p:sp>
      </p:grpSp>
      <p:pic>
        <p:nvPicPr>
          <p:cNvPr id="13" name="图片 12" descr="protein_fixed-ezgif.com-video-to-gif-converte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51429" y="1523365"/>
            <a:ext cx="9421822" cy="432022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151630" y="1734185"/>
            <a:ext cx="788606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 altLang="en-US" sz="2400" b="1" dirty="0">
                <a:solidFill>
                  <a:srgbClr val="000000"/>
                </a:solidFill>
              </a:rPr>
              <a:t>整体结构</a:t>
            </a:r>
            <a:r>
              <a:rPr lang="zh-CN" altLang="en-US" sz="2400" b="0" dirty="0">
                <a:solidFill>
                  <a:srgbClr val="000000"/>
                </a:solidFill>
              </a:rPr>
              <a:t>：典型球状折叠，结构紧凑完整</a:t>
            </a:r>
          </a:p>
          <a:p>
            <a:pPr marL="342900" indent="-3429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 altLang="en-US" sz="2400" b="1" dirty="0">
                <a:solidFill>
                  <a:srgbClr val="000000"/>
                </a:solidFill>
              </a:rPr>
              <a:t>表面电荷</a:t>
            </a:r>
            <a:r>
              <a:rPr lang="zh-CN" altLang="en-US" sz="2400" b="0" dirty="0">
                <a:solidFill>
                  <a:srgbClr val="000000"/>
                </a:solidFill>
              </a:rPr>
              <a:t>：静电势分布不均，红 </a:t>
            </a:r>
            <a:r>
              <a:rPr lang="en-US" altLang="zh-CN" sz="2400" b="0" dirty="0">
                <a:solidFill>
                  <a:srgbClr val="000000"/>
                </a:solidFill>
              </a:rPr>
              <a:t>/ </a:t>
            </a:r>
            <a:r>
              <a:rPr lang="zh-CN" altLang="en-US" sz="2400" b="0" dirty="0">
                <a:solidFill>
                  <a:srgbClr val="000000"/>
                </a:solidFill>
              </a:rPr>
              <a:t>蓝 </a:t>
            </a:r>
            <a:r>
              <a:rPr lang="en-US" altLang="zh-CN" sz="2400" b="0" dirty="0">
                <a:solidFill>
                  <a:srgbClr val="000000"/>
                </a:solidFill>
              </a:rPr>
              <a:t>/ </a:t>
            </a:r>
            <a:r>
              <a:rPr lang="zh-CN" altLang="en-US" sz="2400" b="0" dirty="0">
                <a:solidFill>
                  <a:srgbClr val="000000"/>
                </a:solidFill>
              </a:rPr>
              <a:t>白分区清晰</a:t>
            </a:r>
          </a:p>
          <a:p>
            <a:pPr marL="342900" indent="-3429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 altLang="en-US" sz="2400" b="1" dirty="0">
                <a:solidFill>
                  <a:srgbClr val="000000"/>
                </a:solidFill>
              </a:rPr>
              <a:t>活性位点</a:t>
            </a:r>
            <a:r>
              <a:rPr lang="zh-CN" altLang="en-US" sz="2400" b="0" dirty="0">
                <a:solidFill>
                  <a:srgbClr val="000000"/>
                </a:solidFill>
              </a:rPr>
              <a:t>：存在深凹陷状正电口袋</a:t>
            </a:r>
            <a:r>
              <a:rPr lang="en-US" altLang="zh-CN" sz="2400" b="0" dirty="0">
                <a:solidFill>
                  <a:srgbClr val="000000"/>
                </a:solidFill>
              </a:rPr>
              <a:t>→</a:t>
            </a:r>
            <a:r>
              <a:rPr lang="zh-CN" altLang="en-US" sz="2400" b="0" dirty="0">
                <a:solidFill>
                  <a:srgbClr val="000000"/>
                </a:solidFill>
              </a:rPr>
              <a:t>主要候选活性位点</a:t>
            </a:r>
          </a:p>
          <a:p>
            <a:pPr marL="342900" indent="-3429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 altLang="en-US" sz="2400" b="1" dirty="0">
                <a:solidFill>
                  <a:srgbClr val="000000"/>
                </a:solidFill>
              </a:rPr>
              <a:t>修饰位点</a:t>
            </a:r>
            <a:r>
              <a:rPr lang="zh-CN" altLang="en-US" sz="2400" b="0" dirty="0">
                <a:solidFill>
                  <a:srgbClr val="000000"/>
                </a:solidFill>
              </a:rPr>
              <a:t>：表面暴露多处潜在翻译后修饰位点</a:t>
            </a:r>
          </a:p>
          <a:p>
            <a:pPr marL="342900" indent="-3429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lang="zh-CN" altLang="en-US" sz="2400" b="1" dirty="0">
                <a:solidFill>
                  <a:srgbClr val="000000"/>
                </a:solidFill>
              </a:rPr>
              <a:t>稳定性</a:t>
            </a:r>
            <a:r>
              <a:rPr lang="zh-CN" altLang="en-US" sz="2400" b="0" dirty="0">
                <a:solidFill>
                  <a:srgbClr val="000000"/>
                </a:solidFill>
              </a:rPr>
              <a:t>：无分子内二硫键，稳定性由疏水作用维持</a:t>
            </a: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74260" cy="914400"/>
            <a:chOff x="0" y="0"/>
            <a:chExt cx="7676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623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结果讨论</a:t>
              </a:r>
            </a:p>
          </p:txBody>
        </p:sp>
      </p:grpSp>
      <p:grpSp>
        <p:nvGrpSpPr>
          <p:cNvPr id="30" name="组合 29"/>
          <p:cNvGrpSpPr/>
          <p:nvPr>
            <p:custDataLst>
              <p:tags r:id="rId2"/>
            </p:custDataLst>
          </p:nvPr>
        </p:nvGrpSpPr>
        <p:grpSpPr>
          <a:xfrm>
            <a:off x="3755655" y="1011736"/>
            <a:ext cx="4369435" cy="5182235"/>
            <a:chOff x="5738" y="1587"/>
            <a:chExt cx="6828" cy="8161"/>
          </a:xfrm>
        </p:grpSpPr>
        <p:sp>
          <p:nvSpPr>
            <p:cNvPr id="15" name="流程图: 可选过程 14"/>
            <p:cNvSpPr/>
            <p:nvPr/>
          </p:nvSpPr>
          <p:spPr>
            <a:xfrm>
              <a:off x="6709" y="2967"/>
              <a:ext cx="5173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4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目标</a:t>
              </a:r>
              <a:r>
                <a:rPr lang="en-US" altLang="zh-CN" sz="24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PL </a:t>
              </a:r>
              <a:r>
                <a:rPr lang="zh-CN" altLang="en-US" sz="24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基因同步上调</a:t>
              </a:r>
            </a:p>
          </p:txBody>
        </p:sp>
        <p:sp>
          <p:nvSpPr>
            <p:cNvPr id="16" name="流程图: 可选过程 15"/>
            <p:cNvSpPr/>
            <p:nvPr>
              <p:custDataLst>
                <p:tags r:id="rId14"/>
              </p:custDataLst>
            </p:nvPr>
          </p:nvSpPr>
          <p:spPr>
            <a:xfrm>
              <a:off x="6378" y="1587"/>
              <a:ext cx="5606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4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与多个茶树 </a:t>
              </a:r>
              <a:r>
                <a:rPr lang="en-US" altLang="zh-CN" sz="24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PL </a:t>
              </a:r>
              <a:r>
                <a:rPr lang="zh-CN" altLang="en-US" sz="24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序列聚支</a:t>
              </a:r>
            </a:p>
          </p:txBody>
        </p:sp>
        <p:sp>
          <p:nvSpPr>
            <p:cNvPr id="17" name="流程图: 可选过程 16"/>
            <p:cNvSpPr/>
            <p:nvPr>
              <p:custDataLst>
                <p:tags r:id="rId15"/>
              </p:custDataLst>
            </p:nvPr>
          </p:nvSpPr>
          <p:spPr>
            <a:xfrm>
              <a:off x="6519" y="4422"/>
              <a:ext cx="5606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4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含 </a:t>
              </a:r>
              <a:r>
                <a:rPr lang="en-US" altLang="zh-CN" sz="24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PL </a:t>
              </a:r>
              <a:r>
                <a:rPr lang="zh-CN" altLang="en-US" sz="24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结构域与保守基序</a:t>
              </a:r>
            </a:p>
          </p:txBody>
        </p:sp>
        <p:sp>
          <p:nvSpPr>
            <p:cNvPr id="18" name="流程图: 可选过程 17"/>
            <p:cNvSpPr/>
            <p:nvPr>
              <p:custDataLst>
                <p:tags r:id="rId16"/>
              </p:custDataLst>
            </p:nvPr>
          </p:nvSpPr>
          <p:spPr>
            <a:xfrm>
              <a:off x="6197" y="5913"/>
              <a:ext cx="6196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4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含多种芽萌发相关响应元件</a:t>
              </a:r>
            </a:p>
          </p:txBody>
        </p:sp>
        <p:sp>
          <p:nvSpPr>
            <p:cNvPr id="19" name="流程图: 可选过程 18"/>
            <p:cNvSpPr/>
            <p:nvPr>
              <p:custDataLst>
                <p:tags r:id="rId17"/>
              </p:custDataLst>
            </p:nvPr>
          </p:nvSpPr>
          <p:spPr>
            <a:xfrm>
              <a:off x="6197" y="7404"/>
              <a:ext cx="6266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4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与多个细胞壁相关蛋白互作</a:t>
              </a:r>
            </a:p>
          </p:txBody>
        </p:sp>
        <p:sp>
          <p:nvSpPr>
            <p:cNvPr id="20" name="流程图: 可选过程 19"/>
            <p:cNvSpPr/>
            <p:nvPr>
              <p:custDataLst>
                <p:tags r:id="rId18"/>
              </p:custDataLst>
            </p:nvPr>
          </p:nvSpPr>
          <p:spPr>
            <a:xfrm>
              <a:off x="5738" y="8916"/>
              <a:ext cx="6828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400" b="1">
                  <a:solidFill>
                    <a:schemeClr val="accent3">
                      <a:lumMod val="20000"/>
                      <a:lumOff val="80000"/>
                    </a:schemeClr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含正电口袋，无分子内二硫键</a:t>
              </a:r>
            </a:p>
          </p:txBody>
        </p:sp>
      </p:grpSp>
      <p:grpSp>
        <p:nvGrpSpPr>
          <p:cNvPr id="13" name="组合 12"/>
          <p:cNvGrpSpPr/>
          <p:nvPr>
            <p:custDataLst>
              <p:tags r:id="rId3"/>
            </p:custDataLst>
          </p:nvPr>
        </p:nvGrpSpPr>
        <p:grpSpPr>
          <a:xfrm>
            <a:off x="95238" y="941705"/>
            <a:ext cx="3159760" cy="5248910"/>
            <a:chOff x="1935" y="1484"/>
            <a:chExt cx="4976" cy="8266"/>
          </a:xfrm>
        </p:grpSpPr>
        <p:sp>
          <p:nvSpPr>
            <p:cNvPr id="10" name="流程图: 可选过程 9"/>
            <p:cNvSpPr/>
            <p:nvPr/>
          </p:nvSpPr>
          <p:spPr>
            <a:xfrm>
              <a:off x="1935" y="2932"/>
              <a:ext cx="2759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3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热图</a:t>
              </a:r>
            </a:p>
          </p:txBody>
        </p:sp>
        <p:sp>
          <p:nvSpPr>
            <p:cNvPr id="6" name="流程图: 可选过程 5"/>
            <p:cNvSpPr/>
            <p:nvPr>
              <p:custDataLst>
                <p:tags r:id="rId9"/>
              </p:custDataLst>
            </p:nvPr>
          </p:nvSpPr>
          <p:spPr>
            <a:xfrm>
              <a:off x="1935" y="1484"/>
              <a:ext cx="2759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solidFill>
                    <a:schemeClr val="accent3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进化树</a:t>
              </a:r>
            </a:p>
          </p:txBody>
        </p:sp>
        <p:sp>
          <p:nvSpPr>
            <p:cNvPr id="7" name="流程图: 可选过程 6"/>
            <p:cNvSpPr/>
            <p:nvPr>
              <p:custDataLst>
                <p:tags r:id="rId10"/>
              </p:custDataLst>
            </p:nvPr>
          </p:nvSpPr>
          <p:spPr>
            <a:xfrm>
              <a:off x="1941" y="4422"/>
              <a:ext cx="4970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accent3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Motif + </a:t>
              </a:r>
              <a:r>
                <a:rPr lang="zh-CN" altLang="en-US" sz="2800" b="1" dirty="0">
                  <a:solidFill>
                    <a:schemeClr val="accent3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结构域</a:t>
              </a:r>
            </a:p>
          </p:txBody>
        </p:sp>
        <p:sp>
          <p:nvSpPr>
            <p:cNvPr id="8" name="流程图: 可选过程 7"/>
            <p:cNvSpPr/>
            <p:nvPr>
              <p:custDataLst>
                <p:tags r:id="rId11"/>
              </p:custDataLst>
            </p:nvPr>
          </p:nvSpPr>
          <p:spPr>
            <a:xfrm>
              <a:off x="1941" y="5870"/>
              <a:ext cx="4279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3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启动子分析</a:t>
              </a:r>
            </a:p>
          </p:txBody>
        </p:sp>
        <p:sp>
          <p:nvSpPr>
            <p:cNvPr id="9" name="流程图: 可选过程 8"/>
            <p:cNvSpPr/>
            <p:nvPr>
              <p:custDataLst>
                <p:tags r:id="rId12"/>
              </p:custDataLst>
            </p:nvPr>
          </p:nvSpPr>
          <p:spPr>
            <a:xfrm>
              <a:off x="1935" y="7382"/>
              <a:ext cx="4811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3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蛋白互作网络</a:t>
              </a:r>
            </a:p>
          </p:txBody>
        </p:sp>
        <p:sp>
          <p:nvSpPr>
            <p:cNvPr id="11" name="流程图: 可选过程 10"/>
            <p:cNvSpPr/>
            <p:nvPr>
              <p:custDataLst>
                <p:tags r:id="rId13"/>
              </p:custDataLst>
            </p:nvPr>
          </p:nvSpPr>
          <p:spPr>
            <a:xfrm>
              <a:off x="1942" y="8918"/>
              <a:ext cx="4969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3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蛋白质结构分析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436346" y="1011555"/>
            <a:ext cx="3689033" cy="5179060"/>
            <a:chOff x="13917" y="1603"/>
            <a:chExt cx="5810" cy="8156"/>
          </a:xfrm>
        </p:grpSpPr>
        <p:sp>
          <p:nvSpPr>
            <p:cNvPr id="23" name="流程图: 可选过程 22"/>
            <p:cNvSpPr/>
            <p:nvPr/>
          </p:nvSpPr>
          <p:spPr>
            <a:xfrm>
              <a:off x="14392" y="2982"/>
              <a:ext cx="5290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400" b="1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萌发期激活，表达同步</a:t>
              </a:r>
            </a:p>
          </p:txBody>
        </p:sp>
        <p:sp>
          <p:nvSpPr>
            <p:cNvPr id="24" name="流程图: 可选过程 23"/>
            <p:cNvSpPr/>
            <p:nvPr>
              <p:custDataLst>
                <p:tags r:id="rId4"/>
              </p:custDataLst>
            </p:nvPr>
          </p:nvSpPr>
          <p:spPr>
            <a:xfrm>
              <a:off x="14009" y="1603"/>
              <a:ext cx="5718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400" b="1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功能保守，具备演化基础</a:t>
              </a:r>
            </a:p>
          </p:txBody>
        </p:sp>
        <p:sp>
          <p:nvSpPr>
            <p:cNvPr id="25" name="流程图: 可选过程 24"/>
            <p:cNvSpPr/>
            <p:nvPr>
              <p:custDataLst>
                <p:tags r:id="rId5"/>
              </p:custDataLst>
            </p:nvPr>
          </p:nvSpPr>
          <p:spPr>
            <a:xfrm>
              <a:off x="14342" y="4446"/>
              <a:ext cx="5385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400" b="1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具备果胶裂解结构基础</a:t>
              </a:r>
            </a:p>
          </p:txBody>
        </p:sp>
        <p:sp>
          <p:nvSpPr>
            <p:cNvPr id="26" name="流程图: 可选过程 25"/>
            <p:cNvSpPr/>
            <p:nvPr>
              <p:custDataLst>
                <p:tags r:id="rId6"/>
              </p:custDataLst>
            </p:nvPr>
          </p:nvSpPr>
          <p:spPr>
            <a:xfrm>
              <a:off x="14869" y="5935"/>
              <a:ext cx="4858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400" b="1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响应萌发期激素信号</a:t>
              </a:r>
            </a:p>
          </p:txBody>
        </p:sp>
        <p:sp>
          <p:nvSpPr>
            <p:cNvPr id="27" name="流程图: 可选过程 26"/>
            <p:cNvSpPr/>
            <p:nvPr>
              <p:custDataLst>
                <p:tags r:id="rId7"/>
              </p:custDataLst>
            </p:nvPr>
          </p:nvSpPr>
          <p:spPr>
            <a:xfrm>
              <a:off x="14391" y="7406"/>
              <a:ext cx="5336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400" b="1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参与萌发期细胞壁重塑</a:t>
              </a:r>
            </a:p>
          </p:txBody>
        </p:sp>
        <p:sp>
          <p:nvSpPr>
            <p:cNvPr id="28" name="流程图: 可选过程 27"/>
            <p:cNvSpPr/>
            <p:nvPr>
              <p:custDataLst>
                <p:tags r:id="rId8"/>
              </p:custDataLst>
            </p:nvPr>
          </p:nvSpPr>
          <p:spPr>
            <a:xfrm>
              <a:off x="13917" y="8927"/>
              <a:ext cx="5810" cy="832"/>
            </a:xfrm>
            <a:prstGeom prst="flowChartAlternateProces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400" b="1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具备催化与底物结合基础</a:t>
              </a:r>
            </a:p>
          </p:txBody>
        </p:sp>
      </p:grp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5166B608-C880-6F71-E143-B497872166C8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>
            <a:off x="3254998" y="3071495"/>
            <a:ext cx="1000442" cy="4626"/>
          </a:xfrm>
          <a:prstGeom prst="line">
            <a:avLst/>
          </a:prstGeom>
          <a:ln w="28575">
            <a:solidFill>
              <a:srgbClr val="00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5A64BB90-E743-6E6B-8529-293D69D64512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832133" y="4021001"/>
            <a:ext cx="1217249" cy="1905"/>
          </a:xfrm>
          <a:prstGeom prst="line">
            <a:avLst/>
          </a:prstGeom>
          <a:ln w="28575">
            <a:solidFill>
              <a:srgbClr val="00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C18ADFAE-41AE-6944-F673-6E9F73B9FB2B}"/>
              </a:ext>
            </a:extLst>
          </p:cNvPr>
          <p:cNvCxnSpPr>
            <a:cxnSpLocks/>
            <a:stCxn id="9" idx="3"/>
            <a:endCxn id="19" idx="1"/>
          </p:cNvCxnSpPr>
          <p:nvPr/>
        </p:nvCxnSpPr>
        <p:spPr>
          <a:xfrm>
            <a:off x="3150223" y="4951095"/>
            <a:ext cx="899159" cy="18596"/>
          </a:xfrm>
          <a:prstGeom prst="line">
            <a:avLst/>
          </a:prstGeom>
          <a:ln w="28575">
            <a:solidFill>
              <a:srgbClr val="00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F68457BF-2BB7-9EE9-FC87-FB190394ED93}"/>
              </a:ext>
            </a:extLst>
          </p:cNvPr>
          <p:cNvCxnSpPr>
            <a:cxnSpLocks/>
            <a:stCxn id="17" idx="3"/>
            <a:endCxn id="25" idx="1"/>
          </p:cNvCxnSpPr>
          <p:nvPr/>
        </p:nvCxnSpPr>
        <p:spPr>
          <a:xfrm>
            <a:off x="7842882" y="3076121"/>
            <a:ext cx="863316" cy="4899"/>
          </a:xfrm>
          <a:prstGeom prst="line">
            <a:avLst/>
          </a:prstGeom>
          <a:ln w="28575">
            <a:solidFill>
              <a:srgbClr val="00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1C986D0B-72FA-96F2-0111-14387FE9BCC5}"/>
              </a:ext>
            </a:extLst>
          </p:cNvPr>
          <p:cNvCxnSpPr>
            <a:cxnSpLocks/>
            <a:stCxn id="18" idx="3"/>
            <a:endCxn id="26" idx="1"/>
          </p:cNvCxnSpPr>
          <p:nvPr/>
        </p:nvCxnSpPr>
        <p:spPr>
          <a:xfrm>
            <a:off x="8014382" y="4022906"/>
            <a:ext cx="1026432" cy="3629"/>
          </a:xfrm>
          <a:prstGeom prst="line">
            <a:avLst/>
          </a:prstGeom>
          <a:ln w="28575">
            <a:solidFill>
              <a:srgbClr val="00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A448A98F-3954-0F9D-B221-D378DDFE27AE}"/>
              </a:ext>
            </a:extLst>
          </p:cNvPr>
          <p:cNvCxnSpPr>
            <a:cxnSpLocks/>
            <a:stCxn id="19" idx="3"/>
            <a:endCxn id="27" idx="1"/>
          </p:cNvCxnSpPr>
          <p:nvPr/>
        </p:nvCxnSpPr>
        <p:spPr>
          <a:xfrm flipV="1">
            <a:off x="8059177" y="4960620"/>
            <a:ext cx="678133" cy="9071"/>
          </a:xfrm>
          <a:prstGeom prst="line">
            <a:avLst/>
          </a:prstGeom>
          <a:ln w="28575">
            <a:solidFill>
              <a:srgbClr val="00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C79A55F2-E953-F5F9-08D9-BAE32695F6E7}"/>
              </a:ext>
            </a:extLst>
          </p:cNvPr>
          <p:cNvCxnSpPr>
            <a:cxnSpLocks/>
            <a:stCxn id="11" idx="3"/>
            <a:endCxn id="20" idx="1"/>
          </p:cNvCxnSpPr>
          <p:nvPr/>
        </p:nvCxnSpPr>
        <p:spPr>
          <a:xfrm>
            <a:off x="3254998" y="5926455"/>
            <a:ext cx="500657" cy="3356"/>
          </a:xfrm>
          <a:prstGeom prst="line">
            <a:avLst/>
          </a:prstGeom>
          <a:ln w="28575">
            <a:solidFill>
              <a:srgbClr val="00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F74731BD-AA67-E938-FDD4-38220A75B05A}"/>
              </a:ext>
            </a:extLst>
          </p:cNvPr>
          <p:cNvCxnSpPr>
            <a:cxnSpLocks/>
            <a:stCxn id="20" idx="3"/>
            <a:endCxn id="28" idx="1"/>
          </p:cNvCxnSpPr>
          <p:nvPr/>
        </p:nvCxnSpPr>
        <p:spPr>
          <a:xfrm flipV="1">
            <a:off x="8125090" y="5926455"/>
            <a:ext cx="311256" cy="3356"/>
          </a:xfrm>
          <a:prstGeom prst="line">
            <a:avLst/>
          </a:prstGeom>
          <a:ln w="28575">
            <a:solidFill>
              <a:srgbClr val="00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59F6688-8A9B-B28B-0953-75200D3026AF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1849891" y="1275896"/>
            <a:ext cx="2315319" cy="7121"/>
          </a:xfrm>
          <a:prstGeom prst="line">
            <a:avLst/>
          </a:prstGeom>
          <a:ln w="28575">
            <a:solidFill>
              <a:srgbClr val="00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7C24B3F6-87F7-7817-A353-67BEE36B3D34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7687379" y="2152196"/>
            <a:ext cx="1049931" cy="6985"/>
          </a:xfrm>
          <a:prstGeom prst="line">
            <a:avLst/>
          </a:prstGeom>
          <a:ln w="28575">
            <a:solidFill>
              <a:srgbClr val="00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9DFEE4A6-A9EC-C6CD-FDEE-86C0D833E64F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7752652" y="1268911"/>
            <a:ext cx="742109" cy="6804"/>
          </a:xfrm>
          <a:prstGeom prst="line">
            <a:avLst/>
          </a:prstGeom>
          <a:ln w="28575">
            <a:solidFill>
              <a:srgbClr val="00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F4C8ADD4-16C7-2E32-4260-5BDDD79D747B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1894022" y="2143306"/>
            <a:ext cx="2483004" cy="8890"/>
          </a:xfrm>
          <a:prstGeom prst="line">
            <a:avLst/>
          </a:prstGeom>
          <a:ln w="28575">
            <a:solidFill>
              <a:srgbClr val="007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科学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4400" y="227330"/>
            <a:ext cx="328676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FFFF">
                    <a:lumMod val="6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汉仪楷体简" panose="02010600000101010101" charset="-122"/>
              </a:rPr>
              <a:t>研究背景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汉仪楷体简" panose="02010600000101010101" charset="-122"/>
              </a:rPr>
              <a:t>——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汉仪楷体简" panose="02010600000101010101" charset="-122"/>
              </a:rPr>
              <a:t>科研价值</a:t>
            </a:r>
          </a:p>
        </p:txBody>
      </p:sp>
      <p:pic>
        <p:nvPicPr>
          <p:cNvPr id="6" name="图片 5"/>
          <p:cNvPicPr/>
          <p:nvPr/>
        </p:nvPicPr>
        <p:blipFill>
          <a:blip r:embed="rId8"/>
          <a:stretch>
            <a:fillRect/>
          </a:stretch>
        </p:blipFill>
        <p:spPr>
          <a:xfrm>
            <a:off x="251659" y="2078990"/>
            <a:ext cx="3180715" cy="314515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774440" y="1186337"/>
            <a:ext cx="2545715" cy="8401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产量与产值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76034" y="1414302"/>
            <a:ext cx="45650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茶芽萌发的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早晚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（特早生、早生、迟生）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51636" y="2270598"/>
            <a:ext cx="38138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“名优绿茶”能否在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清明前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上市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915023" y="2709703"/>
            <a:ext cx="54870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早春芽萌发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提早1天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，往往能显著提升茶农收益。</a:t>
            </a:r>
          </a:p>
        </p:txBody>
      </p:sp>
      <p:cxnSp>
        <p:nvCxnSpPr>
          <p:cNvPr id="17" name="直接箭头连接符 16"/>
          <p:cNvCxnSpPr>
            <a:cxnSpLocks/>
          </p:cNvCxnSpPr>
          <p:nvPr/>
        </p:nvCxnSpPr>
        <p:spPr>
          <a:xfrm>
            <a:off x="8546782" y="1826734"/>
            <a:ext cx="0" cy="399415"/>
          </a:xfrm>
          <a:prstGeom prst="straightConnector1">
            <a:avLst/>
          </a:prstGeom>
          <a:ln>
            <a:solidFill>
              <a:srgbClr val="5CAB84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3774440" y="3290252"/>
            <a:ext cx="8194027" cy="1154430"/>
            <a:chOff x="6296" y="4550"/>
            <a:chExt cx="13175" cy="1818"/>
          </a:xfrm>
        </p:grpSpPr>
        <p:sp>
          <p:nvSpPr>
            <p:cNvPr id="8" name="文本框 7"/>
            <p:cNvSpPr txBox="1"/>
            <p:nvPr/>
          </p:nvSpPr>
          <p:spPr>
            <a:xfrm>
              <a:off x="6296" y="4550"/>
              <a:ext cx="3801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85750" indent="-285750" algn="l">
                <a:lnSpc>
                  <a:spcPct val="150000"/>
                </a:lnSpc>
                <a:spcAft>
                  <a:spcPts val="1200"/>
                </a:spcAft>
                <a:buFont typeface="Arial" panose="020B0604020202020204" pitchFamily="34" charset="0"/>
                <a:buBlip>
                  <a:blip r:embed="rId9">
                    <a:extLs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</a:buBlip>
              </a:pPr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品质控制</a:t>
              </a:r>
              <a:endPara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903" y="4805"/>
              <a:ext cx="9568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萌发过程</a:t>
              </a:r>
              <a:r>
                <a:rPr lang="en-US" altLang="zh-CN" sz="20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--</a:t>
              </a: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氨基酸</a:t>
              </a:r>
              <a:r>
                <a:rPr lang="en-US" altLang="zh-CN" sz="20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|</a:t>
              </a: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茶多酚</a:t>
              </a:r>
              <a:r>
                <a:rPr lang="en-US" altLang="zh-CN" sz="20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|</a:t>
              </a: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生物碱的剧烈代谢转换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0479" y="5740"/>
              <a:ext cx="2750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研究萌发机理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4329" y="5740"/>
              <a:ext cx="4441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精准控制茶叶化学成分</a:t>
              </a:r>
            </a:p>
          </p:txBody>
        </p:sp>
        <p:cxnSp>
          <p:nvCxnSpPr>
            <p:cNvPr id="24" name="直接箭头连接符 23"/>
            <p:cNvCxnSpPr>
              <a:stCxn id="19" idx="3"/>
              <a:endCxn id="20" idx="1"/>
            </p:cNvCxnSpPr>
            <p:nvPr/>
          </p:nvCxnSpPr>
          <p:spPr>
            <a:xfrm>
              <a:off x="13229" y="6054"/>
              <a:ext cx="1100" cy="0"/>
            </a:xfrm>
            <a:prstGeom prst="straightConnector1">
              <a:avLst/>
            </a:prstGeom>
            <a:ln>
              <a:solidFill>
                <a:srgbClr val="07914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3774440" y="4776469"/>
            <a:ext cx="7887970" cy="1534795"/>
            <a:chOff x="6296" y="6822"/>
            <a:chExt cx="12422" cy="2417"/>
          </a:xfrm>
        </p:grpSpPr>
        <p:sp>
          <p:nvSpPr>
            <p:cNvPr id="5" name="文本框 4" descr="7b0a202020202262756c6c6574223a20227b5c2263617465676f727949645c223a5c225c222c5c2274656d706c61746549645c223a32303233313734347d220a7d0a"/>
            <p:cNvSpPr txBox="1"/>
            <p:nvPr/>
          </p:nvSpPr>
          <p:spPr>
            <a:xfrm>
              <a:off x="6296" y="6822"/>
              <a:ext cx="4008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85750" indent="-285750" fontAlgn="auto">
                <a:lnSpc>
                  <a:spcPct val="150000"/>
                </a:lnSpc>
                <a:spcAft>
                  <a:spcPts val="1200"/>
                </a:spcAft>
                <a:buFont typeface="Arial" panose="020B0604020202020204" pitchFamily="34" charset="0"/>
                <a:buBlip>
                  <a:blip r:embed="rId9">
                    <a:extLs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</a:buBlip>
              </a:pPr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抗逆性研究</a:t>
              </a:r>
              <a:endPara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1116" y="7133"/>
              <a:ext cx="6466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芽萌发常受春季“</a:t>
              </a:r>
              <a:r>
                <a:rPr lang="zh-CN" altLang="en-US" sz="2000" b="1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倒春寒</a:t>
              </a: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”威胁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0375" y="7983"/>
              <a:ext cx="3953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了解萌发的生理开关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5044" y="7983"/>
              <a:ext cx="2766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选育优良品种</a:t>
              </a:r>
            </a:p>
          </p:txBody>
        </p:sp>
        <p:cxnSp>
          <p:nvCxnSpPr>
            <p:cNvPr id="27" name="直接箭头连接符 26"/>
            <p:cNvCxnSpPr>
              <a:stCxn id="16" idx="3"/>
              <a:endCxn id="25" idx="1"/>
            </p:cNvCxnSpPr>
            <p:nvPr/>
          </p:nvCxnSpPr>
          <p:spPr>
            <a:xfrm>
              <a:off x="14328" y="8297"/>
              <a:ext cx="716" cy="0"/>
            </a:xfrm>
            <a:prstGeom prst="straightConnector1">
              <a:avLst/>
            </a:prstGeom>
            <a:ln>
              <a:solidFill>
                <a:srgbClr val="07914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31" name="组合 30"/>
            <p:cNvGrpSpPr/>
            <p:nvPr/>
          </p:nvGrpSpPr>
          <p:grpSpPr>
            <a:xfrm>
              <a:off x="14972" y="8611"/>
              <a:ext cx="1553" cy="628"/>
              <a:chOff x="15678" y="8644"/>
              <a:chExt cx="1553" cy="628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16021" y="8644"/>
                <a:ext cx="1210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20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抗寒</a:t>
                </a:r>
              </a:p>
            </p:txBody>
          </p:sp>
          <p:pic>
            <p:nvPicPr>
              <p:cNvPr id="30" name="图片 29" descr="圆圈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5678" y="8774"/>
                <a:ext cx="343" cy="343"/>
              </a:xfrm>
              <a:prstGeom prst="rect">
                <a:avLst/>
              </a:prstGeom>
            </p:spPr>
          </p:pic>
        </p:grpSp>
        <p:grpSp>
          <p:nvGrpSpPr>
            <p:cNvPr id="32" name="组合 31"/>
            <p:cNvGrpSpPr/>
            <p:nvPr/>
          </p:nvGrpSpPr>
          <p:grpSpPr>
            <a:xfrm>
              <a:off x="16722" y="8611"/>
              <a:ext cx="1996" cy="628"/>
              <a:chOff x="15678" y="8644"/>
              <a:chExt cx="1996" cy="628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16021" y="8644"/>
                <a:ext cx="1653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20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抗霜冻</a:t>
                </a:r>
              </a:p>
            </p:txBody>
          </p:sp>
          <p:pic>
            <p:nvPicPr>
              <p:cNvPr id="34" name="图片 33" descr="圆圈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5678" y="8774"/>
                <a:ext cx="343" cy="343"/>
              </a:xfrm>
              <a:prstGeom prst="rect">
                <a:avLst/>
              </a:prstGeom>
            </p:spPr>
          </p:pic>
        </p:grp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B57FCBC-E3D9-CC01-A837-ADB9464F5CE3}"/>
              </a:ext>
            </a:extLst>
          </p:cNvPr>
          <p:cNvSpPr/>
          <p:nvPr/>
        </p:nvSpPr>
        <p:spPr>
          <a:xfrm>
            <a:off x="3774440" y="1186337"/>
            <a:ext cx="8041640" cy="2088516"/>
          </a:xfrm>
          <a:prstGeom prst="rect">
            <a:avLst/>
          </a:prstGeom>
          <a:noFill/>
          <a:ln>
            <a:solidFill>
              <a:srgbClr val="8ECD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2A57301-1FA8-A90F-83F4-9588B0769857}"/>
              </a:ext>
            </a:extLst>
          </p:cNvPr>
          <p:cNvSpPr/>
          <p:nvPr/>
        </p:nvSpPr>
        <p:spPr>
          <a:xfrm>
            <a:off x="3774440" y="3399472"/>
            <a:ext cx="8041640" cy="1179511"/>
          </a:xfrm>
          <a:prstGeom prst="rect">
            <a:avLst/>
          </a:prstGeom>
          <a:noFill/>
          <a:ln>
            <a:solidFill>
              <a:srgbClr val="8ECD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060AD80-CDBC-1FF8-602C-0F675B53FE13}"/>
              </a:ext>
            </a:extLst>
          </p:cNvPr>
          <p:cNvSpPr/>
          <p:nvPr/>
        </p:nvSpPr>
        <p:spPr>
          <a:xfrm>
            <a:off x="3774440" y="4730115"/>
            <a:ext cx="8041640" cy="1809114"/>
          </a:xfrm>
          <a:prstGeom prst="rect">
            <a:avLst/>
          </a:prstGeom>
          <a:noFill/>
          <a:ln>
            <a:solidFill>
              <a:srgbClr val="8ECDA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74260" cy="914400"/>
            <a:chOff x="0" y="0"/>
            <a:chExt cx="7676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623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未来规划</a:t>
              </a:r>
              <a:endPara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汉仪楷体简" panose="02010600000101010101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281" y="914400"/>
            <a:ext cx="10869438" cy="56161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74260" cy="914400"/>
            <a:chOff x="0" y="0"/>
            <a:chExt cx="7676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623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家族成员</a:t>
              </a:r>
              <a:endPara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汉仪楷体简" panose="02010600000101010101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rcRect l="13108" r="13828"/>
          <a:stretch>
            <a:fillRect/>
          </a:stretch>
        </p:blipFill>
        <p:spPr>
          <a:xfrm>
            <a:off x="367665" y="1210945"/>
            <a:ext cx="6889750" cy="5109845"/>
          </a:xfrm>
          <a:prstGeom prst="rect">
            <a:avLst/>
          </a:prstGeom>
        </p:spPr>
      </p:pic>
      <p:sp>
        <p:nvSpPr>
          <p:cNvPr id="6" name="文本框 5" descr="7b0a202020202262756c6c6574223a20227b5c2263617465676f727949645c223a5c225c222c5c2274656d706c61746549645c223a32303233313734387d220a7d0a"/>
          <p:cNvSpPr txBox="1"/>
          <p:nvPr/>
        </p:nvSpPr>
        <p:spPr>
          <a:xfrm>
            <a:off x="8534400" y="1073150"/>
            <a:ext cx="3476625" cy="19202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 fontAlgn="auto">
              <a:lnSpc>
                <a:spcPts val="3480"/>
              </a:lnSpc>
              <a:buFont typeface="Arial" panose="020B0604020202020204" pitchFamily="34" charset="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前期文献调研</a:t>
            </a:r>
          </a:p>
          <a:p>
            <a:pPr marL="342900" indent="-342900" fontAlgn="auto">
              <a:lnSpc>
                <a:spcPts val="3480"/>
              </a:lnSpc>
              <a:buFont typeface="Arial" panose="020B0604020202020204" pitchFamily="34" charset="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思路梳理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fontAlgn="auto">
              <a:lnSpc>
                <a:spcPts val="3480"/>
              </a:lnSpc>
              <a:buFont typeface="Arial" panose="020B0604020202020204" pitchFamily="34" charset="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基因家族成员鉴定</a:t>
            </a:r>
          </a:p>
          <a:p>
            <a:pPr marL="342900" indent="-342900" fontAlgn="auto">
              <a:lnSpc>
                <a:spcPts val="3480"/>
              </a:lnSpc>
              <a:buFont typeface="Arial" panose="020B0604020202020204" pitchFamily="34" charset="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进化树与热图</a:t>
            </a:r>
          </a:p>
          <a:p>
            <a:pPr indent="0" fontAlgn="auto">
              <a:lnSpc>
                <a:spcPts val="3480"/>
              </a:lnSpc>
              <a:buFont typeface="Arial" panose="020B0604020202020204" pitchFamily="34" charset="0"/>
              <a:buNone/>
            </a:pP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 descr="7b0a202020202262756c6c6574223a20227b5c2263617465676f727949645c223a5c225c222c5c2274656d706c61746549645c223a32303233313734387d220a7d0a"/>
          <p:cNvSpPr txBox="1"/>
          <p:nvPr/>
        </p:nvSpPr>
        <p:spPr>
          <a:xfrm>
            <a:off x="8534400" y="3021965"/>
            <a:ext cx="3185160" cy="1635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 fontAlgn="auto">
              <a:lnSpc>
                <a:spcPts val="3480"/>
              </a:lnSpc>
              <a:buFont typeface="Arial" panose="020B0604020202020204" pitchFamily="34" charset="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生信工具资源分享</a:t>
            </a:r>
          </a:p>
          <a:p>
            <a:pPr marL="342900" indent="-342900" fontAlgn="auto">
              <a:lnSpc>
                <a:spcPts val="3480"/>
              </a:lnSpc>
              <a:buFont typeface="Arial" panose="020B0604020202020204" pitchFamily="34" charset="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Motif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分析</a:t>
            </a:r>
          </a:p>
          <a:p>
            <a:pPr marL="342900" indent="-342900" fontAlgn="auto">
              <a:lnSpc>
                <a:spcPts val="3480"/>
              </a:lnSpc>
              <a:buFont typeface="Arial" panose="020B0604020202020204" pitchFamily="34" charset="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启动子分析</a:t>
            </a:r>
          </a:p>
        </p:txBody>
      </p:sp>
      <p:sp>
        <p:nvSpPr>
          <p:cNvPr id="9" name="文本框 8" descr="7b0a202020202262756c6c6574223a20227b5c2263617465676f727949645c223a5c225c222c5c2274656d706c61746549645c223a32303233313734387d220a7d0a"/>
          <p:cNvSpPr txBox="1"/>
          <p:nvPr/>
        </p:nvSpPr>
        <p:spPr>
          <a:xfrm>
            <a:off x="8534400" y="4685665"/>
            <a:ext cx="2834640" cy="1635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 fontAlgn="auto">
              <a:lnSpc>
                <a:spcPts val="3480"/>
              </a:lnSpc>
              <a:buFont typeface="Arial" panose="020B0604020202020204" pitchFamily="34" charset="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US" sz="2400">
                <a:latin typeface="宋体" panose="02010600030101010101" pitchFamily="2" charset="-122"/>
                <a:ea typeface="宋体" panose="02010600030101010101" pitchFamily="2" charset="-122"/>
              </a:rPr>
              <a:t>PPT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制作</a:t>
            </a:r>
          </a:p>
          <a:p>
            <a:pPr marL="342900" indent="-342900" fontAlgn="auto">
              <a:lnSpc>
                <a:spcPts val="3480"/>
              </a:lnSpc>
              <a:buFont typeface="Arial" panose="020B0604020202020204" pitchFamily="34" charset="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蛋白质互作网络</a:t>
            </a:r>
          </a:p>
          <a:p>
            <a:pPr marL="342900" indent="-342900" fontAlgn="auto">
              <a:lnSpc>
                <a:spcPts val="3480"/>
              </a:lnSpc>
              <a:buFont typeface="Arial" panose="020B0604020202020204" pitchFamily="34" charset="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蛋白结构分析</a:t>
            </a:r>
          </a:p>
          <a:p>
            <a:pPr marL="342900" indent="-342900" fontAlgn="auto">
              <a:lnSpc>
                <a:spcPts val="3480"/>
              </a:lnSpc>
              <a:buFont typeface="Arial" panose="020B0604020202020204" pitchFamily="34" charset="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14895" y="1220742"/>
            <a:ext cx="962025" cy="6451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G3A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414895" y="3213100"/>
            <a:ext cx="962025" cy="6451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G3B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414895" y="4876165"/>
            <a:ext cx="962025" cy="6451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G3C</a:t>
            </a:r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请勿抄袭搬运！盗版必究稻壳儿智宇PPT原创模板"/>
          <p:cNvSpPr/>
          <p:nvPr/>
        </p:nvSpPr>
        <p:spPr>
          <a:xfrm>
            <a:off x="-123190" y="1826260"/>
            <a:ext cx="12439015" cy="2431415"/>
          </a:xfrm>
          <a:custGeom>
            <a:avLst/>
            <a:gdLst>
              <a:gd name="connsiteX0" fmla="*/ 0 w 12192000"/>
              <a:gd name="connsiteY0" fmla="*/ 0 h 3174195"/>
              <a:gd name="connsiteX1" fmla="*/ 250618 w 12192000"/>
              <a:gd name="connsiteY1" fmla="*/ 27285 h 3174195"/>
              <a:gd name="connsiteX2" fmla="*/ 6096000 w 12192000"/>
              <a:gd name="connsiteY2" fmla="*/ 209743 h 3174195"/>
              <a:gd name="connsiteX3" fmla="*/ 11941382 w 12192000"/>
              <a:gd name="connsiteY3" fmla="*/ 27285 h 3174195"/>
              <a:gd name="connsiteX4" fmla="*/ 12192000 w 12192000"/>
              <a:gd name="connsiteY4" fmla="*/ 0 h 3174195"/>
              <a:gd name="connsiteX5" fmla="*/ 12192000 w 12192000"/>
              <a:gd name="connsiteY5" fmla="*/ 3174195 h 3174195"/>
              <a:gd name="connsiteX6" fmla="*/ 11941382 w 12192000"/>
              <a:gd name="connsiteY6" fmla="*/ 3146911 h 3174195"/>
              <a:gd name="connsiteX7" fmla="*/ 6096000 w 12192000"/>
              <a:gd name="connsiteY7" fmla="*/ 2964452 h 3174195"/>
              <a:gd name="connsiteX8" fmla="*/ 250618 w 12192000"/>
              <a:gd name="connsiteY8" fmla="*/ 3146911 h 3174195"/>
              <a:gd name="connsiteX9" fmla="*/ 0 w 12192000"/>
              <a:gd name="connsiteY9" fmla="*/ 3174195 h 317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174195">
                <a:moveTo>
                  <a:pt x="0" y="0"/>
                </a:moveTo>
                <a:lnTo>
                  <a:pt x="250618" y="27285"/>
                </a:lnTo>
                <a:cubicBezTo>
                  <a:pt x="1376340" y="135965"/>
                  <a:pt x="3571887" y="209743"/>
                  <a:pt x="6096000" y="209743"/>
                </a:cubicBezTo>
                <a:cubicBezTo>
                  <a:pt x="8620114" y="209743"/>
                  <a:pt x="10815661" y="135965"/>
                  <a:pt x="11941382" y="27285"/>
                </a:cubicBezTo>
                <a:lnTo>
                  <a:pt x="12192000" y="0"/>
                </a:lnTo>
                <a:lnTo>
                  <a:pt x="12192000" y="3174195"/>
                </a:lnTo>
                <a:lnTo>
                  <a:pt x="11941382" y="3146911"/>
                </a:lnTo>
                <a:cubicBezTo>
                  <a:pt x="10815661" y="3038230"/>
                  <a:pt x="8620114" y="2964452"/>
                  <a:pt x="6096000" y="2964452"/>
                </a:cubicBezTo>
                <a:cubicBezTo>
                  <a:pt x="3571887" y="2964452"/>
                  <a:pt x="1376339" y="3038230"/>
                  <a:pt x="250618" y="3146911"/>
                </a:cubicBezTo>
                <a:lnTo>
                  <a:pt x="0" y="3174195"/>
                </a:lnTo>
                <a:close/>
              </a:path>
            </a:pathLst>
          </a:custGeom>
          <a:noFill/>
          <a:ln w="0" cap="flat" cmpd="sng" algn="ctr">
            <a:solidFill>
              <a:srgbClr val="D0B296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MiSans" panose="00000500000000000000" charset="-122"/>
              <a:ea typeface="汉仪楷体简" panose="02010600000101010101" charset="-122"/>
            </a:endParaRPr>
          </a:p>
        </p:txBody>
      </p:sp>
      <p:sp>
        <p:nvSpPr>
          <p:cNvPr id="158" name="请勿抄袭搬运！盗版必究稻壳儿智宇PPT原创模板"/>
          <p:cNvSpPr/>
          <p:nvPr/>
        </p:nvSpPr>
        <p:spPr>
          <a:xfrm>
            <a:off x="0" y="1903095"/>
            <a:ext cx="12192000" cy="2278380"/>
          </a:xfrm>
          <a:custGeom>
            <a:avLst/>
            <a:gdLst>
              <a:gd name="connsiteX0" fmla="*/ 0 w 12192000"/>
              <a:gd name="connsiteY0" fmla="*/ 0 h 3174195"/>
              <a:gd name="connsiteX1" fmla="*/ 250618 w 12192000"/>
              <a:gd name="connsiteY1" fmla="*/ 27285 h 3174195"/>
              <a:gd name="connsiteX2" fmla="*/ 6096000 w 12192000"/>
              <a:gd name="connsiteY2" fmla="*/ 209743 h 3174195"/>
              <a:gd name="connsiteX3" fmla="*/ 11941382 w 12192000"/>
              <a:gd name="connsiteY3" fmla="*/ 27285 h 3174195"/>
              <a:gd name="connsiteX4" fmla="*/ 12192000 w 12192000"/>
              <a:gd name="connsiteY4" fmla="*/ 0 h 3174195"/>
              <a:gd name="connsiteX5" fmla="*/ 12192000 w 12192000"/>
              <a:gd name="connsiteY5" fmla="*/ 3174195 h 3174195"/>
              <a:gd name="connsiteX6" fmla="*/ 11941382 w 12192000"/>
              <a:gd name="connsiteY6" fmla="*/ 3146911 h 3174195"/>
              <a:gd name="connsiteX7" fmla="*/ 6096000 w 12192000"/>
              <a:gd name="connsiteY7" fmla="*/ 2964452 h 3174195"/>
              <a:gd name="connsiteX8" fmla="*/ 250618 w 12192000"/>
              <a:gd name="connsiteY8" fmla="*/ 3146911 h 3174195"/>
              <a:gd name="connsiteX9" fmla="*/ 0 w 12192000"/>
              <a:gd name="connsiteY9" fmla="*/ 3174195 h 317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174195">
                <a:moveTo>
                  <a:pt x="0" y="0"/>
                </a:moveTo>
                <a:lnTo>
                  <a:pt x="250618" y="27285"/>
                </a:lnTo>
                <a:cubicBezTo>
                  <a:pt x="1376340" y="135965"/>
                  <a:pt x="3571887" y="209743"/>
                  <a:pt x="6096000" y="209743"/>
                </a:cubicBezTo>
                <a:cubicBezTo>
                  <a:pt x="8620114" y="209743"/>
                  <a:pt x="10815661" y="135965"/>
                  <a:pt x="11941382" y="27285"/>
                </a:cubicBezTo>
                <a:lnTo>
                  <a:pt x="12192000" y="0"/>
                </a:lnTo>
                <a:lnTo>
                  <a:pt x="12192000" y="3174195"/>
                </a:lnTo>
                <a:lnTo>
                  <a:pt x="11941382" y="3146911"/>
                </a:lnTo>
                <a:cubicBezTo>
                  <a:pt x="10815661" y="3038230"/>
                  <a:pt x="8620114" y="2964452"/>
                  <a:pt x="6096000" y="2964452"/>
                </a:cubicBezTo>
                <a:cubicBezTo>
                  <a:pt x="3571887" y="2964452"/>
                  <a:pt x="1376339" y="3038230"/>
                  <a:pt x="250618" y="3146911"/>
                </a:cubicBezTo>
                <a:lnTo>
                  <a:pt x="0" y="3174195"/>
                </a:lnTo>
                <a:close/>
              </a:path>
            </a:pathLst>
          </a:custGeom>
          <a:solidFill>
            <a:srgbClr val="07914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394761">
                    <a:shade val="50000"/>
                  </a:srgb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60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恳请大家批评指正！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353685" y="1231265"/>
            <a:ext cx="1277620" cy="1276350"/>
            <a:chOff x="8410" y="1494"/>
            <a:chExt cx="2012" cy="2010"/>
          </a:xfrm>
        </p:grpSpPr>
        <p:sp>
          <p:nvSpPr>
            <p:cNvPr id="53" name="请勿抄袭搬运！盗版必究稻壳儿智宇PPT原创模板"/>
            <p:cNvSpPr/>
            <p:nvPr/>
          </p:nvSpPr>
          <p:spPr>
            <a:xfrm>
              <a:off x="8410" y="1494"/>
              <a:ext cx="2012" cy="201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889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MiSans" panose="00000500000000000000" charset="-122"/>
                <a:ea typeface="汉仪楷体简" panose="02010600000101010101" charset="-122"/>
              </a:endParaRPr>
            </a:p>
          </p:txBody>
        </p:sp>
        <p:pic>
          <p:nvPicPr>
            <p:cNvPr id="5" name="图片 4" descr="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2" y="1516"/>
              <a:ext cx="1989" cy="198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8938260" y="6222365"/>
            <a:ext cx="31076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bg1">
                    <a:lumMod val="75000"/>
                  </a:schemeClr>
                </a:solidFill>
              </a:rPr>
              <a:t>汇报时间：</a:t>
            </a:r>
            <a:r>
              <a:rPr lang="en-US" altLang="zh-CN" sz="2400">
                <a:solidFill>
                  <a:schemeClr val="bg1">
                    <a:lumMod val="75000"/>
                  </a:schemeClr>
                </a:solidFill>
              </a:rPr>
              <a:t>2026/5/17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科学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4400" y="227330"/>
            <a:ext cx="328676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FFFF">
                    <a:lumMod val="6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汉仪楷体简" panose="02010600000101010101" charset="-122"/>
              </a:rPr>
              <a:t>研究背景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汉仪楷体简" panose="02010600000101010101" charset="-122"/>
              </a:rPr>
              <a:t>——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汉仪楷体简" panose="02010600000101010101" charset="-122"/>
              </a:rPr>
              <a:t>科研进展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734695" y="1087120"/>
            <a:ext cx="2721610" cy="624205"/>
          </a:xfrm>
          <a:prstGeom prst="roundRect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生理生化层面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4411980" y="1075055"/>
            <a:ext cx="3053080" cy="624205"/>
          </a:xfrm>
          <a:prstGeom prst="roundRect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表观遗传调控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4279900" y="2093595"/>
            <a:ext cx="3413760" cy="3975735"/>
            <a:chOff x="13241" y="3339"/>
            <a:chExt cx="5376" cy="6261"/>
          </a:xfrm>
        </p:grpSpPr>
        <p:sp>
          <p:nvSpPr>
            <p:cNvPr id="39" name="矩形 38"/>
            <p:cNvSpPr/>
            <p:nvPr/>
          </p:nvSpPr>
          <p:spPr>
            <a:xfrm>
              <a:off x="13241" y="3349"/>
              <a:ext cx="5376" cy="6251"/>
            </a:xfrm>
            <a:prstGeom prst="rect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3667" y="3339"/>
              <a:ext cx="4282" cy="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7914B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茶树越冬芽</a:t>
              </a:r>
            </a:p>
            <a:p>
              <a:pPr algn="ctr"/>
              <a:r>
                <a:rPr lang="en-US" altLang="zh-CN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“</a:t>
              </a:r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休眠-萌发”</a:t>
              </a: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3948" y="5169"/>
              <a:ext cx="3761" cy="4044"/>
              <a:chOff x="13948" y="5353"/>
              <a:chExt cx="3761" cy="4044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13948" y="6216"/>
                <a:ext cx="626" cy="3180"/>
              </a:xfrm>
              <a:prstGeom prst="ellipse">
                <a:avLst/>
              </a:prstGeom>
              <a:solidFill>
                <a:srgbClr val="07914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DNA</a:t>
                </a:r>
                <a:r>
                  <a:rPr lang="zh-CN" altLang="en-US" dirty="0">
                    <a:solidFill>
                      <a:schemeClr val="bg1"/>
                    </a:solidFill>
                  </a:rPr>
                  <a:t>甲基化</a:t>
                </a:r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14775" y="5353"/>
                <a:ext cx="2107" cy="1047"/>
              </a:xfrm>
              <a:prstGeom prst="roundRect">
                <a:avLst/>
              </a:prstGeom>
              <a:solidFill>
                <a:srgbClr val="07914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闸门</a:t>
                </a:r>
              </a:p>
            </p:txBody>
          </p:sp>
          <p:cxnSp>
            <p:nvCxnSpPr>
              <p:cNvPr id="15" name="直接箭头连接符 14"/>
              <p:cNvCxnSpPr>
                <a:stCxn id="14" idx="1"/>
                <a:endCxn id="13" idx="0"/>
              </p:cNvCxnSpPr>
              <p:nvPr/>
            </p:nvCxnSpPr>
            <p:spPr>
              <a:xfrm flipH="1">
                <a:off x="14261" y="5877"/>
                <a:ext cx="514" cy="34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/>
              <p:cNvCxnSpPr>
                <a:cxnSpLocks/>
              </p:cNvCxnSpPr>
              <p:nvPr/>
            </p:nvCxnSpPr>
            <p:spPr>
              <a:xfrm>
                <a:off x="16882" y="5851"/>
                <a:ext cx="514" cy="30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0" name="椭圆 19"/>
              <p:cNvSpPr/>
              <p:nvPr/>
            </p:nvSpPr>
            <p:spPr>
              <a:xfrm>
                <a:off x="17083" y="6217"/>
                <a:ext cx="626" cy="3180"/>
              </a:xfrm>
              <a:prstGeom prst="ellipse">
                <a:avLst/>
              </a:prstGeom>
              <a:solidFill>
                <a:srgbClr val="07914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>
                    <a:solidFill>
                      <a:schemeClr val="bg1"/>
                    </a:solidFill>
                  </a:rPr>
                  <a:t>组蛋白修饰</a:t>
                </a: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476250" y="1979295"/>
            <a:ext cx="3459480" cy="4102100"/>
            <a:chOff x="1335" y="3140"/>
            <a:chExt cx="5448" cy="6460"/>
          </a:xfrm>
        </p:grpSpPr>
        <p:sp>
          <p:nvSpPr>
            <p:cNvPr id="32" name="矩形 31"/>
            <p:cNvSpPr/>
            <p:nvPr/>
          </p:nvSpPr>
          <p:spPr>
            <a:xfrm>
              <a:off x="1335" y="3349"/>
              <a:ext cx="5376" cy="6251"/>
            </a:xfrm>
            <a:prstGeom prst="rect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90" y="3140"/>
              <a:ext cx="3845" cy="115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fontAlgn="auto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核心机制</a:t>
              </a:r>
            </a:p>
            <a:p>
              <a:pPr indent="0" fontAlgn="auto">
                <a:lnSpc>
                  <a:spcPct val="150000"/>
                </a:lnSpc>
              </a:pPr>
              <a:endPara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706" y="6862"/>
              <a:ext cx="3728" cy="70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碳氮代谢的激活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869" y="4290"/>
              <a:ext cx="474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内源激素的拮抗作用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124" y="7709"/>
              <a:ext cx="3728" cy="126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dirty="0">
                  <a:sym typeface="+mn-ea"/>
                </a:rPr>
                <a:t>&gt;</a:t>
              </a:r>
              <a:r>
                <a:rPr lang="zh-CN" altLang="en-US" dirty="0">
                  <a:solidFill>
                    <a:schemeClr val="bg1"/>
                  </a:solidFill>
                  <a:sym typeface="+mn-ea"/>
                </a:rPr>
                <a:t>茶多酚</a:t>
              </a:r>
              <a:r>
                <a:rPr lang="en-US" altLang="zh-CN" dirty="0">
                  <a:solidFill>
                    <a:schemeClr val="bg1"/>
                  </a:solidFill>
                  <a:sym typeface="+mn-ea"/>
                </a:rPr>
                <a:t>/</a:t>
              </a:r>
              <a:r>
                <a:rPr lang="zh-CN" altLang="en-US" dirty="0">
                  <a:solidFill>
                    <a:schemeClr val="bg1"/>
                  </a:solidFill>
                  <a:sym typeface="+mn-ea"/>
                </a:rPr>
                <a:t>茶氨酸</a:t>
              </a:r>
              <a:endParaRPr lang="en-US" altLang="zh-CN" dirty="0">
                <a:solidFill>
                  <a:schemeClr val="bg1"/>
                </a:solidFill>
                <a:sym typeface="+mn-ea"/>
              </a:endParaRPr>
            </a:p>
            <a:p>
              <a:r>
                <a:rPr lang="en-US" altLang="zh-CN" dirty="0">
                  <a:sym typeface="+mn-ea"/>
                </a:rPr>
                <a:t>&gt;</a:t>
              </a:r>
              <a:r>
                <a:rPr lang="zh-CN" altLang="en-US" dirty="0">
                  <a:solidFill>
                    <a:schemeClr val="bg1"/>
                  </a:solidFill>
                  <a:sym typeface="+mn-ea"/>
                </a:rPr>
                <a:t>能量</a:t>
              </a:r>
              <a:r>
                <a:rPr lang="en-US" altLang="zh-CN" dirty="0">
                  <a:solidFill>
                    <a:schemeClr val="bg1"/>
                  </a:solidFill>
                  <a:sym typeface="+mn-ea"/>
                </a:rPr>
                <a:t>+</a:t>
              </a:r>
              <a:r>
                <a:rPr lang="zh-CN" altLang="en-US" dirty="0">
                  <a:solidFill>
                    <a:schemeClr val="bg1"/>
                  </a:solidFill>
                  <a:sym typeface="+mn-ea"/>
                </a:rPr>
                <a:t>物质</a:t>
              </a:r>
            </a:p>
          </p:txBody>
        </p:sp>
        <p:cxnSp>
          <p:nvCxnSpPr>
            <p:cNvPr id="28" name="曲线连接符 27"/>
            <p:cNvCxnSpPr>
              <a:cxnSpLocks/>
              <a:stCxn id="21" idx="3"/>
            </p:cNvCxnSpPr>
            <p:nvPr/>
          </p:nvCxnSpPr>
          <p:spPr>
            <a:xfrm flipH="1">
              <a:off x="3253" y="7216"/>
              <a:ext cx="2181" cy="1970"/>
            </a:xfrm>
            <a:prstGeom prst="curvedConnector3">
              <a:avLst>
                <a:gd name="adj1" fmla="val -17194"/>
              </a:avLst>
            </a:prstGeom>
            <a:ln>
              <a:solidFill>
                <a:srgbClr val="07914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0" name="文本框 29" descr="7b0a202020202262756c6c6574223a20227b5c2263617465676f727949645c223a5c225c222c5c2274656d706c61746549645c223a32303233313731347d220a7d0a"/>
            <p:cNvSpPr txBox="1"/>
            <p:nvPr/>
          </p:nvSpPr>
          <p:spPr>
            <a:xfrm>
              <a:off x="2022" y="5200"/>
              <a:ext cx="476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</a:pPr>
              <a:r>
                <a:rPr lang="zh-CN" altLang="en-US" dirty="0">
                  <a:solidFill>
                    <a:schemeClr val="bg1"/>
                  </a:solidFill>
                </a:rPr>
                <a:t>赤霉素 </a:t>
              </a:r>
              <a:r>
                <a:rPr lang="en-US" altLang="zh-CN" dirty="0">
                  <a:solidFill>
                    <a:schemeClr val="bg1"/>
                  </a:solidFill>
                </a:rPr>
                <a:t>GA→</a:t>
              </a:r>
              <a:r>
                <a:rPr lang="zh-CN" altLang="en-US" dirty="0">
                  <a:solidFill>
                    <a:schemeClr val="bg1"/>
                  </a:solidFill>
                </a:rPr>
                <a:t>促进萌发</a:t>
              </a:r>
            </a:p>
            <a:p>
              <a:pPr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</a:pP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022" y="5825"/>
              <a:ext cx="4263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脱落酸 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ABA→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维持休眠</a:t>
              </a: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F0A9591B-472C-6451-8556-552FCEAF6A7E}"/>
              </a:ext>
            </a:extLst>
          </p:cNvPr>
          <p:cNvCxnSpPr>
            <a:stCxn id="14" idx="2"/>
          </p:cNvCxnSpPr>
          <p:nvPr/>
        </p:nvCxnSpPr>
        <p:spPr>
          <a:xfrm flipH="1">
            <a:off x="5922962" y="3920490"/>
            <a:ext cx="1" cy="2479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>
            <a:extLst>
              <a:ext uri="{FF2B5EF4-FFF2-40B4-BE49-F238E27FC236}">
                <a16:creationId xmlns:a16="http://schemas.microsoft.com/office/drawing/2014/main" id="{E4AB8D92-3E8F-8FAA-23AE-AEADE3A2B788}"/>
              </a:ext>
            </a:extLst>
          </p:cNvPr>
          <p:cNvSpPr/>
          <p:nvPr/>
        </p:nvSpPr>
        <p:spPr>
          <a:xfrm>
            <a:off x="5360035" y="4189729"/>
            <a:ext cx="1125855" cy="1031558"/>
          </a:xfrm>
          <a:prstGeom prst="ellipse">
            <a:avLst/>
          </a:prstGeom>
          <a:solidFill>
            <a:srgbClr val="07914B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microRNA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圆角矩形 8">
            <a:extLst>
              <a:ext uri="{FF2B5EF4-FFF2-40B4-BE49-F238E27FC236}">
                <a16:creationId xmlns:a16="http://schemas.microsoft.com/office/drawing/2014/main" id="{4F3350B2-B951-C97E-6316-0C682624B961}"/>
              </a:ext>
            </a:extLst>
          </p:cNvPr>
          <p:cNvSpPr/>
          <p:nvPr/>
        </p:nvSpPr>
        <p:spPr>
          <a:xfrm>
            <a:off x="8185785" y="1069975"/>
            <a:ext cx="3557905" cy="624205"/>
          </a:xfrm>
          <a:prstGeom prst="roundRect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转录组与蛋白组学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719BDBE-6196-CCA6-7545-3432A608D1D9}"/>
              </a:ext>
            </a:extLst>
          </p:cNvPr>
          <p:cNvGrpSpPr/>
          <p:nvPr/>
        </p:nvGrpSpPr>
        <p:grpSpPr>
          <a:xfrm>
            <a:off x="8185785" y="2112010"/>
            <a:ext cx="3557905" cy="3969385"/>
            <a:chOff x="7061" y="3349"/>
            <a:chExt cx="5603" cy="6251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037A4A2-8303-82D9-70AF-DC4DF8F73670}"/>
                </a:ext>
              </a:extLst>
            </p:cNvPr>
            <p:cNvSpPr/>
            <p:nvPr/>
          </p:nvSpPr>
          <p:spPr>
            <a:xfrm>
              <a:off x="7061" y="3349"/>
              <a:ext cx="5603" cy="6251"/>
            </a:xfrm>
            <a:prstGeom prst="rect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B7545323-9CAA-CA31-9E89-5CF9F4D7966D}"/>
                </a:ext>
              </a:extLst>
            </p:cNvPr>
            <p:cNvGrpSpPr/>
            <p:nvPr/>
          </p:nvGrpSpPr>
          <p:grpSpPr>
            <a:xfrm>
              <a:off x="7180" y="3548"/>
              <a:ext cx="5455" cy="3469"/>
              <a:chOff x="7331" y="3349"/>
              <a:chExt cx="5455" cy="3469"/>
            </a:xfrm>
          </p:grpSpPr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BDB6496E-7A11-8E2A-F0C1-99DFC4A54ABC}"/>
                  </a:ext>
                </a:extLst>
              </p:cNvPr>
              <p:cNvSpPr txBox="1"/>
              <p:nvPr/>
            </p:nvSpPr>
            <p:spPr>
              <a:xfrm>
                <a:off x="7331" y="3349"/>
                <a:ext cx="5455" cy="15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 wrap="square" rtlCol="0" anchor="t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2800" dirty="0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已鉴定出大量相关的差异表达基因</a:t>
                </a: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4E719F89-E4DE-F901-D0BB-6BBB43C48390}"/>
                  </a:ext>
                </a:extLst>
              </p:cNvPr>
              <p:cNvSpPr txBox="1"/>
              <p:nvPr/>
            </p:nvSpPr>
            <p:spPr>
              <a:xfrm>
                <a:off x="7931" y="4930"/>
                <a:ext cx="4392" cy="188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b="1" dirty="0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 细胞分裂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b="1" dirty="0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碳水化合物代谢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b="1" dirty="0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光信号响应</a:t>
                </a:r>
              </a:p>
            </p:txBody>
          </p:sp>
        </p:grpSp>
      </p:grpSp>
      <p:sp>
        <p:nvSpPr>
          <p:cNvPr id="35" name="缺角矩形 34">
            <a:extLst>
              <a:ext uri="{FF2B5EF4-FFF2-40B4-BE49-F238E27FC236}">
                <a16:creationId xmlns:a16="http://schemas.microsoft.com/office/drawing/2014/main" id="{18FE177D-F80A-ECB1-5D66-FCCE5D09C8CE}"/>
              </a:ext>
            </a:extLst>
          </p:cNvPr>
          <p:cNvSpPr/>
          <p:nvPr/>
        </p:nvSpPr>
        <p:spPr>
          <a:xfrm>
            <a:off x="8520272" y="3277552"/>
            <a:ext cx="2779395" cy="1172845"/>
          </a:xfrm>
          <a:prstGeom prst="plaque">
            <a:avLst/>
          </a:prstGeom>
          <a:noFill/>
          <a:ln w="57150" cap="sq">
            <a:solidFill>
              <a:schemeClr val="accent6">
                <a:lumMod val="75000"/>
                <a:alpha val="96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68CBE17C-F01E-51F6-6DF9-A2DB4D466A19}"/>
              </a:ext>
            </a:extLst>
          </p:cNvPr>
          <p:cNvSpPr/>
          <p:nvPr/>
        </p:nvSpPr>
        <p:spPr>
          <a:xfrm>
            <a:off x="8832215" y="4653280"/>
            <a:ext cx="2382520" cy="568007"/>
          </a:xfrm>
          <a:prstGeom prst="roundRect">
            <a:avLst/>
          </a:prstGeom>
          <a:solidFill>
            <a:schemeClr val="bg1"/>
          </a:solidFill>
          <a:ln>
            <a:solidFill>
              <a:srgbClr val="0791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Pectate Lyase</a:t>
            </a:r>
            <a:r>
              <a:rPr lang="zh-CN" altLang="en-US" dirty="0">
                <a:solidFill>
                  <a:schemeClr val="tx1"/>
                </a:solidFill>
              </a:rPr>
              <a:t>（</a:t>
            </a:r>
            <a:r>
              <a:rPr lang="en-US" altLang="zh-CN" dirty="0">
                <a:solidFill>
                  <a:schemeClr val="tx1"/>
                </a:solidFill>
              </a:rPr>
              <a:t>PL</a:t>
            </a:r>
            <a:r>
              <a:rPr lang="zh-CN" altLang="en-US" dirty="0">
                <a:solidFill>
                  <a:schemeClr val="tx1"/>
                </a:solidFill>
              </a:rPr>
              <a:t>）</a:t>
            </a: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964B6E9D-36CB-456E-7147-C35BFB3F676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20674" y="5302636"/>
            <a:ext cx="3145276" cy="7378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210" y="330200"/>
            <a:ext cx="4932377" cy="4079239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7068185" y="4745990"/>
            <a:ext cx="4754880" cy="1944370"/>
          </a:xfrm>
          <a:prstGeom prst="roundRect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uFillTx/>
                <a:ea typeface="宋体" panose="02010600030101010101" pitchFamily="2" charset="-122"/>
                <a:sym typeface="+mn-ea"/>
              </a:rPr>
              <a:t>酶降解果胶松弛细胞壁</a:t>
            </a:r>
            <a:endParaRPr lang="zh-CN" altLang="en-US" sz="2800" b="1" dirty="0">
              <a:solidFill>
                <a:schemeClr val="bg1"/>
              </a:solidFill>
              <a:uFillTx/>
              <a:ea typeface="宋体" panose="02010600030101010101" pitchFamily="2" charset="-122"/>
            </a:endParaRPr>
          </a:p>
          <a:p>
            <a:pPr marL="285750" indent="-285750" algn="l" fontAlgn="auto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uFillTx/>
                <a:ea typeface="宋体" panose="02010600030101010101" pitchFamily="2" charset="-122"/>
                <a:sym typeface="+mn-ea"/>
              </a:rPr>
              <a:t>促组织分化与维管束发育</a:t>
            </a:r>
            <a:endParaRPr lang="zh-CN" altLang="en-US" sz="2800" b="1" dirty="0">
              <a:solidFill>
                <a:schemeClr val="bg1"/>
              </a:solidFill>
              <a:uFillTx/>
              <a:ea typeface="宋体" panose="02010600030101010101" pitchFamily="2" charset="-122"/>
            </a:endParaRPr>
          </a:p>
          <a:p>
            <a:pPr marL="285750" indent="-285750" algn="l" fontAlgn="auto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uFillTx/>
                <a:ea typeface="宋体" panose="02010600030101010101" pitchFamily="2" charset="-122"/>
                <a:sym typeface="+mn-ea"/>
              </a:rPr>
              <a:t>降解产物释放调控信号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4874260" cy="914400"/>
            <a:chOff x="0" y="0"/>
            <a:chExt cx="7676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623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研究背景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核心机制</a:t>
              </a:r>
            </a:p>
          </p:txBody>
        </p:sp>
      </p:grpSp>
      <p:pic>
        <p:nvPicPr>
          <p:cNvPr id="7" name="图片 6"/>
          <p:cNvPicPr/>
          <p:nvPr/>
        </p:nvPicPr>
        <p:blipFill>
          <a:blip r:embed="rId8"/>
          <a:stretch>
            <a:fillRect/>
          </a:stretch>
        </p:blipFill>
        <p:spPr>
          <a:xfrm>
            <a:off x="368935" y="1105535"/>
            <a:ext cx="5664200" cy="3782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99260" y="4856797"/>
            <a:ext cx="3003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（图片来源：细胞中国官网）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359457" y="4307840"/>
            <a:ext cx="2172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Zeuner B, 2018 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）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F939C067-A80B-2833-176D-8D5C2ACC0D59}"/>
              </a:ext>
            </a:extLst>
          </p:cNvPr>
          <p:cNvCxnSpPr>
            <a:cxnSpLocks/>
          </p:cNvCxnSpPr>
          <p:nvPr/>
        </p:nvCxnSpPr>
        <p:spPr>
          <a:xfrm flipH="1">
            <a:off x="1581785" y="6013450"/>
            <a:ext cx="54864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90703BA7-A3BB-AFB3-3434-9C96AC8468E5}"/>
              </a:ext>
            </a:extLst>
          </p:cNvPr>
          <p:cNvSpPr txBox="1"/>
          <p:nvPr/>
        </p:nvSpPr>
        <p:spPr>
          <a:xfrm>
            <a:off x="2211705" y="5647293"/>
            <a:ext cx="485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dirty="0">
                <a:solidFill>
                  <a:srgbClr val="0F1115"/>
                </a:solidFill>
                <a:effectLst/>
                <a:latin typeface="quote-cjk-patch"/>
              </a:rPr>
              <a:t>细胞伸长、</a:t>
            </a:r>
            <a:r>
              <a:rPr lang="zh-CN" altLang="en-US" b="1" dirty="0"/>
              <a:t>细胞分离、细胞壁重塑、信号转导</a:t>
            </a:r>
            <a:endParaRPr lang="zh-CN" altLang="en-US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D912B3D4-7B55-99AC-17D0-E19F5499034B}"/>
              </a:ext>
            </a:extLst>
          </p:cNvPr>
          <p:cNvCxnSpPr>
            <a:cxnSpLocks/>
          </p:cNvCxnSpPr>
          <p:nvPr/>
        </p:nvCxnSpPr>
        <p:spPr>
          <a:xfrm flipH="1">
            <a:off x="1581785" y="6079490"/>
            <a:ext cx="54864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AD6E15A-8690-B6F2-7E1B-CD99F24A9FE9}"/>
              </a:ext>
            </a:extLst>
          </p:cNvPr>
          <p:cNvSpPr/>
          <p:nvPr/>
        </p:nvSpPr>
        <p:spPr>
          <a:xfrm>
            <a:off x="368935" y="5583873"/>
            <a:ext cx="1412240" cy="665473"/>
          </a:xfrm>
          <a:prstGeom prst="roundRect">
            <a:avLst/>
          </a:prstGeom>
          <a:solidFill>
            <a:srgbClr val="07914B"/>
          </a:solidFill>
          <a:ln>
            <a:solidFill>
              <a:srgbClr val="0791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芽萌发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pic>
        <p:nvPicPr>
          <p:cNvPr id="2" name="图片 1" descr="科学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4400" y="227330"/>
            <a:ext cx="39598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FFFF">
                    <a:lumMod val="6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汉仪楷体简" panose="02010600000101010101" charset="-122"/>
              </a:rPr>
              <a:t>生信分析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汉仪楷体简" panose="02010600000101010101" charset="-122"/>
              </a:rPr>
              <a:t>——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汉仪楷体简" panose="02010600000101010101" charset="-122"/>
              </a:rPr>
              <a:t>具体流程</a:t>
            </a:r>
          </a:p>
        </p:txBody>
      </p:sp>
      <p:sp>
        <p:nvSpPr>
          <p:cNvPr id="8" name="流程图: 可选过程 7"/>
          <p:cNvSpPr/>
          <p:nvPr/>
        </p:nvSpPr>
        <p:spPr>
          <a:xfrm>
            <a:off x="2757170" y="914083"/>
            <a:ext cx="3687445" cy="528320"/>
          </a:xfrm>
          <a:prstGeom prst="flowChartAlternateProcess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基因家族成员鉴定</a:t>
            </a:r>
          </a:p>
        </p:txBody>
      </p:sp>
      <p:sp>
        <p:nvSpPr>
          <p:cNvPr id="9" name="流程图: 可选过程 8"/>
          <p:cNvSpPr/>
          <p:nvPr/>
        </p:nvSpPr>
        <p:spPr>
          <a:xfrm>
            <a:off x="2999105" y="5446078"/>
            <a:ext cx="3204210" cy="528320"/>
          </a:xfrm>
          <a:prstGeom prst="flowChartAlternateProcess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蛋白质结构预测</a:t>
            </a:r>
          </a:p>
        </p:txBody>
      </p:sp>
      <p:sp>
        <p:nvSpPr>
          <p:cNvPr id="10" name="流程图: 可选过程 9"/>
          <p:cNvSpPr/>
          <p:nvPr/>
        </p:nvSpPr>
        <p:spPr>
          <a:xfrm>
            <a:off x="3724910" y="1820545"/>
            <a:ext cx="1751965" cy="528320"/>
          </a:xfrm>
          <a:prstGeom prst="flowChartAlternateProcess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进化树</a:t>
            </a:r>
          </a:p>
        </p:txBody>
      </p:sp>
      <p:sp>
        <p:nvSpPr>
          <p:cNvPr id="11" name="流程图: 可选过程 10"/>
          <p:cNvSpPr/>
          <p:nvPr/>
        </p:nvSpPr>
        <p:spPr>
          <a:xfrm>
            <a:off x="3465195" y="2726690"/>
            <a:ext cx="2271395" cy="528320"/>
          </a:xfrm>
          <a:prstGeom prst="flowChartAlternateProcess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Motif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分析</a:t>
            </a:r>
          </a:p>
        </p:txBody>
      </p:sp>
      <p:sp>
        <p:nvSpPr>
          <p:cNvPr id="13" name="流程图: 可选过程 12"/>
          <p:cNvSpPr/>
          <p:nvPr/>
        </p:nvSpPr>
        <p:spPr>
          <a:xfrm>
            <a:off x="2757170" y="4538980"/>
            <a:ext cx="3687445" cy="528320"/>
          </a:xfrm>
          <a:prstGeom prst="flowChartAlternateProcess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互作蛋白网络分析</a:t>
            </a:r>
          </a:p>
        </p:txBody>
      </p:sp>
      <p:sp>
        <p:nvSpPr>
          <p:cNvPr id="14" name="流程图: 可选过程 13"/>
          <p:cNvSpPr/>
          <p:nvPr/>
        </p:nvSpPr>
        <p:spPr>
          <a:xfrm>
            <a:off x="2136775" y="3632835"/>
            <a:ext cx="4928235" cy="528320"/>
          </a:xfrm>
          <a:prstGeom prst="flowChartAlternateProcess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启动子顺式作用元件分析</a:t>
            </a:r>
          </a:p>
        </p:txBody>
      </p:sp>
      <p:cxnSp>
        <p:nvCxnSpPr>
          <p:cNvPr id="18" name="曲线连接符 17"/>
          <p:cNvCxnSpPr>
            <a:stCxn id="11" idx="1"/>
            <a:endCxn id="14" idx="1"/>
          </p:cNvCxnSpPr>
          <p:nvPr/>
        </p:nvCxnSpPr>
        <p:spPr>
          <a:xfrm rot="10800000" flipV="1">
            <a:off x="2136775" y="2990215"/>
            <a:ext cx="1328420" cy="906145"/>
          </a:xfrm>
          <a:prstGeom prst="curvedConnector3">
            <a:avLst>
              <a:gd name="adj1" fmla="val 137810"/>
            </a:avLst>
          </a:prstGeom>
          <a:ln>
            <a:solidFill>
              <a:srgbClr val="07914B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曲线连接符 16"/>
          <p:cNvCxnSpPr>
            <a:stCxn id="8" idx="1"/>
            <a:endCxn id="10" idx="1"/>
          </p:cNvCxnSpPr>
          <p:nvPr/>
        </p:nvCxnSpPr>
        <p:spPr>
          <a:xfrm rot="10800000" flipH="1" flipV="1">
            <a:off x="2757170" y="1177925"/>
            <a:ext cx="967740" cy="906145"/>
          </a:xfrm>
          <a:prstGeom prst="curvedConnector3">
            <a:avLst>
              <a:gd name="adj1" fmla="val -29199"/>
            </a:avLst>
          </a:prstGeom>
          <a:ln>
            <a:solidFill>
              <a:srgbClr val="07914B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 flipV="1">
            <a:off x="576580" y="1558925"/>
            <a:ext cx="1933575" cy="12700"/>
          </a:xfrm>
          <a:prstGeom prst="line">
            <a:avLst/>
          </a:prstGeom>
          <a:ln>
            <a:solidFill>
              <a:srgbClr val="07914B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 flipV="1">
            <a:off x="687070" y="3402330"/>
            <a:ext cx="947420" cy="9525"/>
          </a:xfrm>
          <a:prstGeom prst="line">
            <a:avLst/>
          </a:prstGeom>
          <a:ln>
            <a:solidFill>
              <a:srgbClr val="07914B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60" name="组合 59"/>
          <p:cNvGrpSpPr/>
          <p:nvPr/>
        </p:nvGrpSpPr>
        <p:grpSpPr>
          <a:xfrm>
            <a:off x="687070" y="4803140"/>
            <a:ext cx="2311400" cy="906780"/>
            <a:chOff x="1082" y="7564"/>
            <a:chExt cx="3640" cy="1428"/>
          </a:xfrm>
        </p:grpSpPr>
        <p:cxnSp>
          <p:nvCxnSpPr>
            <p:cNvPr id="19" name="曲线连接符 18"/>
            <p:cNvCxnSpPr>
              <a:stCxn id="13" idx="1"/>
              <a:endCxn id="9" idx="1"/>
            </p:cNvCxnSpPr>
            <p:nvPr/>
          </p:nvCxnSpPr>
          <p:spPr>
            <a:xfrm rot="10800000" flipH="1" flipV="1">
              <a:off x="4342" y="7564"/>
              <a:ext cx="381" cy="1429"/>
            </a:xfrm>
            <a:prstGeom prst="curvedConnector3">
              <a:avLst>
                <a:gd name="adj1" fmla="val -98425"/>
              </a:avLst>
            </a:prstGeom>
            <a:ln>
              <a:solidFill>
                <a:srgbClr val="07914B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 flipV="1">
              <a:off x="1082" y="8205"/>
              <a:ext cx="2881" cy="17"/>
            </a:xfrm>
            <a:prstGeom prst="line">
              <a:avLst/>
            </a:prstGeom>
            <a:ln>
              <a:solidFill>
                <a:srgbClr val="07914B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3" name="文本框 22"/>
          <p:cNvSpPr txBox="1"/>
          <p:nvPr/>
        </p:nvSpPr>
        <p:spPr>
          <a:xfrm>
            <a:off x="576580" y="1184910"/>
            <a:ext cx="1214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G3A</a:t>
            </a:r>
          </a:p>
          <a:p>
            <a:pPr algn="ctr"/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陈伟辉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76580" y="3061970"/>
            <a:ext cx="1214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G3B</a:t>
            </a:r>
          </a:p>
          <a:p>
            <a:pPr algn="ctr"/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陶益可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76580" y="4857115"/>
            <a:ext cx="11036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G3C</a:t>
            </a:r>
          </a:p>
          <a:p>
            <a:pPr algn="ctr"/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王紫贤</a:t>
            </a:r>
          </a:p>
        </p:txBody>
      </p:sp>
      <p:grpSp>
        <p:nvGrpSpPr>
          <p:cNvPr id="56" name="组合 55"/>
          <p:cNvGrpSpPr/>
          <p:nvPr/>
        </p:nvGrpSpPr>
        <p:grpSpPr>
          <a:xfrm>
            <a:off x="7200265" y="1826895"/>
            <a:ext cx="4544695" cy="527050"/>
            <a:chOff x="11339" y="2877"/>
            <a:chExt cx="7157" cy="830"/>
          </a:xfrm>
        </p:grpSpPr>
        <p:sp>
          <p:nvSpPr>
            <p:cNvPr id="32" name="圆角矩形 31"/>
            <p:cNvSpPr/>
            <p:nvPr/>
          </p:nvSpPr>
          <p:spPr>
            <a:xfrm>
              <a:off x="15822" y="2877"/>
              <a:ext cx="2675" cy="784"/>
            </a:xfrm>
            <a:prstGeom prst="roundRect">
              <a:avLst/>
            </a:prstGeom>
            <a:noFill/>
            <a:ln>
              <a:solidFill>
                <a:srgbClr val="07914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7914B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rgbClr val="07914B"/>
                  </a:solidFill>
                </a:rPr>
                <a:t>MEGA</a:t>
              </a: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11339" y="2877"/>
              <a:ext cx="2675" cy="784"/>
            </a:xfrm>
            <a:prstGeom prst="roundRect">
              <a:avLst/>
            </a:prstGeom>
            <a:noFill/>
            <a:ln>
              <a:solidFill>
                <a:srgbClr val="07914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7914B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rgbClr val="07914B"/>
                  </a:solidFill>
                </a:rPr>
                <a:t>TBtools</a:t>
              </a:r>
            </a:p>
          </p:txBody>
        </p:sp>
        <p:sp>
          <p:nvSpPr>
            <p:cNvPr id="41" name="加号 40"/>
            <p:cNvSpPr/>
            <p:nvPr/>
          </p:nvSpPr>
          <p:spPr>
            <a:xfrm>
              <a:off x="14503" y="2877"/>
              <a:ext cx="830" cy="830"/>
            </a:xfrm>
            <a:prstGeom prst="mathPlu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200265" y="2726690"/>
            <a:ext cx="4544695" cy="527050"/>
            <a:chOff x="11339" y="4294"/>
            <a:chExt cx="7157" cy="830"/>
          </a:xfrm>
        </p:grpSpPr>
        <p:sp>
          <p:nvSpPr>
            <p:cNvPr id="33" name="圆角矩形 32"/>
            <p:cNvSpPr/>
            <p:nvPr/>
          </p:nvSpPr>
          <p:spPr>
            <a:xfrm>
              <a:off x="15822" y="4294"/>
              <a:ext cx="2675" cy="784"/>
            </a:xfrm>
            <a:prstGeom prst="roundRect">
              <a:avLst/>
            </a:prstGeom>
            <a:noFill/>
            <a:ln>
              <a:solidFill>
                <a:srgbClr val="07914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7914B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rgbClr val="07914B"/>
                  </a:solidFill>
                </a:rPr>
                <a:t>MEME</a:t>
              </a: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1339" y="4294"/>
              <a:ext cx="2675" cy="784"/>
            </a:xfrm>
            <a:prstGeom prst="roundRect">
              <a:avLst/>
            </a:prstGeom>
            <a:noFill/>
            <a:ln>
              <a:solidFill>
                <a:srgbClr val="07914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7914B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rgbClr val="07914B"/>
                  </a:solidFill>
                </a:rPr>
                <a:t>TBtools</a:t>
              </a:r>
            </a:p>
          </p:txBody>
        </p:sp>
        <p:sp>
          <p:nvSpPr>
            <p:cNvPr id="42" name="加号 41"/>
            <p:cNvSpPr/>
            <p:nvPr/>
          </p:nvSpPr>
          <p:spPr>
            <a:xfrm>
              <a:off x="14503" y="4294"/>
              <a:ext cx="830" cy="830"/>
            </a:xfrm>
            <a:prstGeom prst="mathPlu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200265" y="3651885"/>
            <a:ext cx="4712335" cy="527050"/>
            <a:chOff x="11339" y="5751"/>
            <a:chExt cx="7421" cy="830"/>
          </a:xfrm>
        </p:grpSpPr>
        <p:sp>
          <p:nvSpPr>
            <p:cNvPr id="37" name="圆角矩形 36"/>
            <p:cNvSpPr/>
            <p:nvPr/>
          </p:nvSpPr>
          <p:spPr>
            <a:xfrm>
              <a:off x="15558" y="5751"/>
              <a:ext cx="3203" cy="784"/>
            </a:xfrm>
            <a:prstGeom prst="roundRect">
              <a:avLst/>
            </a:prstGeom>
            <a:noFill/>
            <a:ln>
              <a:solidFill>
                <a:srgbClr val="07914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7914B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rgbClr val="07914B"/>
                  </a:solidFill>
                </a:rPr>
                <a:t>plant CARE</a:t>
              </a: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11339" y="5751"/>
              <a:ext cx="2675" cy="784"/>
            </a:xfrm>
            <a:prstGeom prst="roundRect">
              <a:avLst/>
            </a:prstGeom>
            <a:noFill/>
            <a:ln>
              <a:solidFill>
                <a:srgbClr val="07914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7914B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err="1">
                  <a:solidFill>
                    <a:srgbClr val="07914B"/>
                  </a:solidFill>
                </a:rPr>
                <a:t>TBtools</a:t>
              </a:r>
              <a:endParaRPr lang="en-US" altLang="zh-CN" sz="2400" b="1" dirty="0">
                <a:solidFill>
                  <a:srgbClr val="07914B"/>
                </a:solidFill>
              </a:endParaRPr>
            </a:p>
          </p:txBody>
        </p:sp>
        <p:sp>
          <p:nvSpPr>
            <p:cNvPr id="43" name="加号 42"/>
            <p:cNvSpPr/>
            <p:nvPr/>
          </p:nvSpPr>
          <p:spPr>
            <a:xfrm>
              <a:off x="14371" y="5751"/>
              <a:ext cx="830" cy="830"/>
            </a:xfrm>
            <a:prstGeom prst="mathPlu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064375" y="5475605"/>
            <a:ext cx="5060950" cy="527050"/>
            <a:chOff x="11125" y="8623"/>
            <a:chExt cx="7970" cy="830"/>
          </a:xfrm>
        </p:grpSpPr>
        <p:sp>
          <p:nvSpPr>
            <p:cNvPr id="34" name="圆角矩形 33"/>
            <p:cNvSpPr/>
            <p:nvPr/>
          </p:nvSpPr>
          <p:spPr>
            <a:xfrm>
              <a:off x="15225" y="8623"/>
              <a:ext cx="3871" cy="784"/>
            </a:xfrm>
            <a:prstGeom prst="roundRect">
              <a:avLst/>
            </a:prstGeom>
            <a:noFill/>
            <a:ln>
              <a:solidFill>
                <a:srgbClr val="07914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7914B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rgbClr val="07914B"/>
                  </a:solidFill>
                </a:rPr>
                <a:t>SWISS-MODEL</a:t>
              </a: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1125" y="8623"/>
              <a:ext cx="3102" cy="784"/>
            </a:xfrm>
            <a:prstGeom prst="roundRect">
              <a:avLst/>
            </a:prstGeom>
            <a:noFill/>
            <a:ln>
              <a:solidFill>
                <a:srgbClr val="07914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7914B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rgbClr val="07914B"/>
                  </a:solidFill>
                </a:rPr>
                <a:t>AlphaFold3</a:t>
              </a:r>
            </a:p>
          </p:txBody>
        </p:sp>
        <p:sp>
          <p:nvSpPr>
            <p:cNvPr id="44" name="加号 43"/>
            <p:cNvSpPr/>
            <p:nvPr/>
          </p:nvSpPr>
          <p:spPr>
            <a:xfrm>
              <a:off x="14311" y="8623"/>
              <a:ext cx="830" cy="830"/>
            </a:xfrm>
            <a:prstGeom prst="mathPlu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221220" y="914400"/>
            <a:ext cx="4524375" cy="527050"/>
            <a:chOff x="11372" y="1440"/>
            <a:chExt cx="7125" cy="830"/>
          </a:xfrm>
        </p:grpSpPr>
        <p:sp>
          <p:nvSpPr>
            <p:cNvPr id="46" name="圆角矩形 45"/>
            <p:cNvSpPr/>
            <p:nvPr/>
          </p:nvSpPr>
          <p:spPr>
            <a:xfrm>
              <a:off x="15823" y="1440"/>
              <a:ext cx="2675" cy="784"/>
            </a:xfrm>
            <a:prstGeom prst="roundRect">
              <a:avLst/>
            </a:prstGeom>
            <a:noFill/>
            <a:ln>
              <a:solidFill>
                <a:srgbClr val="07914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7914B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rgbClr val="07914B"/>
                  </a:solidFill>
                </a:rPr>
                <a:t>NCBI</a:t>
              </a: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11372" y="1440"/>
              <a:ext cx="2675" cy="784"/>
            </a:xfrm>
            <a:prstGeom prst="roundRect">
              <a:avLst/>
            </a:prstGeom>
            <a:noFill/>
            <a:ln>
              <a:solidFill>
                <a:srgbClr val="07914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7914B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rgbClr val="07914B"/>
                  </a:solidFill>
                </a:rPr>
                <a:t>TBtools</a:t>
              </a:r>
            </a:p>
          </p:txBody>
        </p:sp>
        <p:sp>
          <p:nvSpPr>
            <p:cNvPr id="47" name="加号 46"/>
            <p:cNvSpPr/>
            <p:nvPr/>
          </p:nvSpPr>
          <p:spPr>
            <a:xfrm>
              <a:off x="14520" y="1440"/>
              <a:ext cx="830" cy="830"/>
            </a:xfrm>
            <a:prstGeom prst="mathPlu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200265" y="4498340"/>
            <a:ext cx="4544695" cy="527050"/>
            <a:chOff x="11339" y="7084"/>
            <a:chExt cx="7157" cy="830"/>
          </a:xfrm>
        </p:grpSpPr>
        <p:sp>
          <p:nvSpPr>
            <p:cNvPr id="35" name="圆角矩形 34"/>
            <p:cNvSpPr/>
            <p:nvPr/>
          </p:nvSpPr>
          <p:spPr>
            <a:xfrm>
              <a:off x="15822" y="7084"/>
              <a:ext cx="2675" cy="784"/>
            </a:xfrm>
            <a:prstGeom prst="roundRect">
              <a:avLst/>
            </a:prstGeom>
            <a:noFill/>
            <a:ln>
              <a:solidFill>
                <a:srgbClr val="07914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7914B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rgbClr val="07914B"/>
                  </a:solidFill>
                </a:rPr>
                <a:t>STRING</a:t>
              </a:r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11339" y="7084"/>
              <a:ext cx="2675" cy="784"/>
            </a:xfrm>
            <a:prstGeom prst="roundRect">
              <a:avLst/>
            </a:prstGeom>
            <a:noFill/>
            <a:ln>
              <a:solidFill>
                <a:srgbClr val="07914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7914B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rgbClr val="07914B"/>
                  </a:solidFill>
                </a:rPr>
                <a:t>NCBI</a:t>
              </a:r>
            </a:p>
          </p:txBody>
        </p:sp>
        <p:sp>
          <p:nvSpPr>
            <p:cNvPr id="51" name="加号 50"/>
            <p:cNvSpPr/>
            <p:nvPr/>
          </p:nvSpPr>
          <p:spPr>
            <a:xfrm>
              <a:off x="14503" y="7084"/>
              <a:ext cx="830" cy="830"/>
            </a:xfrm>
            <a:prstGeom prst="mathPlus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5678170" cy="914400"/>
            <a:chOff x="0" y="0"/>
            <a:chExt cx="8942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750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基因家族成员鉴定</a:t>
              </a:r>
              <a:r>
                <a:rPr lang="en-US" altLang="zh-CN" sz="24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1</a:t>
              </a:r>
              <a:endPara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6029325" y="227330"/>
            <a:ext cx="2653030" cy="600710"/>
          </a:xfrm>
          <a:prstGeom prst="rect">
            <a:avLst/>
          </a:prstGeom>
          <a:noFill/>
          <a:ln>
            <a:solidFill>
              <a:srgbClr val="00707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前期数据准备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822325" y="3048728"/>
            <a:ext cx="11153775" cy="1455420"/>
            <a:chOff x="1187" y="5717"/>
            <a:chExt cx="17565" cy="229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7" y="6528"/>
              <a:ext cx="3288" cy="692"/>
            </a:xfrm>
            <a:prstGeom prst="rect">
              <a:avLst/>
            </a:prstGeom>
            <a:solidFill>
              <a:srgbClr val="07914B"/>
            </a:solidFill>
          </p:spPr>
        </p:pic>
        <p:sp>
          <p:nvSpPr>
            <p:cNvPr id="9" name="圆角矩形 8"/>
            <p:cNvSpPr/>
            <p:nvPr/>
          </p:nvSpPr>
          <p:spPr>
            <a:xfrm>
              <a:off x="5640" y="5717"/>
              <a:ext cx="13112" cy="983"/>
            </a:xfrm>
            <a:prstGeom prst="roundRect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拟南芥11参考蛋白质组</a:t>
              </a: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 + </a:t>
              </a:r>
              <a:r>
                <a:rPr lang="en-US" altLang="zh-CN" sz="2000" b="1" dirty="0" err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gff</a:t>
              </a: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 </a:t>
              </a:r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文件</a:t>
              </a: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→</a:t>
              </a:r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植物研究领域经典模式生物</a:t>
              </a: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640" y="7026"/>
              <a:ext cx="13112" cy="983"/>
            </a:xfrm>
            <a:prstGeom prst="roundRect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Populus trichocarpa v4.1</a:t>
              </a:r>
              <a:r>
                <a:rPr lang="zh-CN" altLang="en-US" sz="20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蛋白质组</a:t>
              </a:r>
              <a:r>
                <a:rPr lang="en-US" altLang="zh-CN" sz="20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 + gff </a:t>
              </a:r>
              <a:r>
                <a:rPr lang="zh-CN" altLang="en-US" sz="20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文件</a:t>
              </a:r>
              <a:r>
                <a:rPr lang="en-US" altLang="zh-CN" sz="2000" b="1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→</a:t>
              </a:r>
              <a:r>
                <a:rPr lang="zh-CN" altLang="en-US" sz="2000" b="1">
                  <a:latin typeface="宋体" panose="02010600030101010101" pitchFamily="2" charset="-122"/>
                  <a:ea typeface="宋体" panose="02010600030101010101" pitchFamily="2" charset="-122"/>
                </a:rPr>
                <a:t>多年生木本模式物种</a:t>
              </a:r>
            </a:p>
          </p:txBody>
        </p:sp>
        <p:cxnSp>
          <p:nvCxnSpPr>
            <p:cNvPr id="14" name="肘形连接符 13"/>
            <p:cNvCxnSpPr>
              <a:cxnSpLocks/>
              <a:stCxn id="9" idx="1"/>
              <a:endCxn id="10" idx="1"/>
            </p:cNvCxnSpPr>
            <p:nvPr/>
          </p:nvCxnSpPr>
          <p:spPr>
            <a:xfrm rot="10800000" flipV="1">
              <a:off x="5640" y="6208"/>
              <a:ext cx="20" cy="1309"/>
            </a:xfrm>
            <a:prstGeom prst="bentConnector3">
              <a:avLst>
                <a:gd name="adj1" fmla="val 1800000"/>
              </a:avLst>
            </a:prstGeom>
            <a:ln>
              <a:solidFill>
                <a:srgbClr val="00707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stCxn id="7" idx="3"/>
            </p:cNvCxnSpPr>
            <p:nvPr/>
          </p:nvCxnSpPr>
          <p:spPr>
            <a:xfrm flipV="1">
              <a:off x="4475" y="6862"/>
              <a:ext cx="708" cy="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822325" y="1113155"/>
            <a:ext cx="9655810" cy="1472565"/>
            <a:chOff x="1092" y="3045"/>
            <a:chExt cx="15206" cy="2319"/>
          </a:xfrm>
        </p:grpSpPr>
        <p:pic>
          <p:nvPicPr>
            <p:cNvPr id="5" name="图片 4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092" y="3890"/>
              <a:ext cx="3383" cy="1097"/>
            </a:xfrm>
            <a:prstGeom prst="rect">
              <a:avLst/>
            </a:prstGeom>
          </p:spPr>
        </p:pic>
        <p:sp>
          <p:nvSpPr>
            <p:cNvPr id="8" name="圆角矩形 7"/>
            <p:cNvSpPr/>
            <p:nvPr/>
          </p:nvSpPr>
          <p:spPr>
            <a:xfrm>
              <a:off x="5633" y="3045"/>
              <a:ext cx="10665" cy="983"/>
            </a:xfrm>
            <a:prstGeom prst="roundRect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LJ43（</a:t>
              </a:r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龙井43）参考蛋白质组</a:t>
              </a: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 + </a:t>
              </a:r>
              <a:r>
                <a:rPr lang="en-US" altLang="zh-CN" sz="2000" b="1" dirty="0" err="1">
                  <a:latin typeface="宋体" panose="02010600030101010101" pitchFamily="2" charset="-122"/>
                  <a:ea typeface="宋体" panose="02010600030101010101" pitchFamily="2" charset="-122"/>
                </a:rPr>
                <a:t>gff</a:t>
              </a: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文件</a:t>
              </a: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→</a:t>
              </a:r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目标</a:t>
              </a:r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物种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5633" y="4381"/>
              <a:ext cx="10665" cy="983"/>
            </a:xfrm>
            <a:prstGeom prst="roundRect">
              <a:avLst/>
            </a:prstGeom>
            <a:solidFill>
              <a:srgbClr val="07914B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舒云早 </a:t>
              </a: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v2.0 </a:t>
              </a:r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参考蛋白质组</a:t>
              </a: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 + </a:t>
              </a:r>
              <a:r>
                <a:rPr lang="en-US" altLang="zh-CN" sz="2000" b="1" dirty="0" err="1">
                  <a:latin typeface="宋体" panose="02010600030101010101" pitchFamily="2" charset="-122"/>
                  <a:ea typeface="宋体" panose="02010600030101010101" pitchFamily="2" charset="-122"/>
                </a:rPr>
                <a:t>gff</a:t>
              </a: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文件</a:t>
              </a: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→</a:t>
              </a:r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近缘</a:t>
              </a:r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物种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321" y="3678"/>
              <a:ext cx="1329" cy="1308"/>
              <a:chOff x="4475" y="4603"/>
              <a:chExt cx="1169" cy="1308"/>
            </a:xfrm>
          </p:grpSpPr>
          <p:cxnSp>
            <p:nvCxnSpPr>
              <p:cNvPr id="23" name="肘形连接符 22"/>
              <p:cNvCxnSpPr/>
              <p:nvPr/>
            </p:nvCxnSpPr>
            <p:spPr>
              <a:xfrm rot="10800000" flipH="1" flipV="1">
                <a:off x="5640" y="4603"/>
                <a:ext cx="5" cy="1309"/>
              </a:xfrm>
              <a:prstGeom prst="bentConnector3">
                <a:avLst>
                  <a:gd name="adj1" fmla="val -14120000"/>
                </a:avLst>
              </a:prstGeom>
              <a:ln>
                <a:solidFill>
                  <a:srgbClr val="007072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4475" y="5269"/>
                <a:ext cx="489" cy="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79" y="4749351"/>
            <a:ext cx="6482125" cy="1737360"/>
          </a:xfrm>
          <a:prstGeom prst="rect">
            <a:avLst/>
          </a:prstGeom>
          <a:ln>
            <a:solidFill>
              <a:srgbClr val="07914B"/>
            </a:solidFill>
          </a:ln>
        </p:spPr>
      </p:pic>
      <p:cxnSp>
        <p:nvCxnSpPr>
          <p:cNvPr id="11" name="肘形连接符 13">
            <a:extLst>
              <a:ext uri="{FF2B5EF4-FFF2-40B4-BE49-F238E27FC236}">
                <a16:creationId xmlns:a16="http://schemas.microsoft.com/office/drawing/2014/main" id="{89529C4B-83D3-DAD5-4895-D1DEC071A6B7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30294" y="5229280"/>
            <a:ext cx="12700" cy="831215"/>
          </a:xfrm>
          <a:prstGeom prst="bentConnector3">
            <a:avLst>
              <a:gd name="adj1" fmla="val 1800000"/>
            </a:avLst>
          </a:prstGeom>
          <a:ln>
            <a:solidFill>
              <a:srgbClr val="00707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7D4E446B-F711-5172-FAA2-28569ADC30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817" y="5290782"/>
            <a:ext cx="1638095" cy="742857"/>
          </a:xfrm>
          <a:prstGeom prst="rect">
            <a:avLst/>
          </a:prstGeom>
        </p:spPr>
      </p:pic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2F8FA084-DDC2-D948-0B91-A50EF99B6D8F}"/>
              </a:ext>
            </a:extLst>
          </p:cNvPr>
          <p:cNvCxnSpPr>
            <a:cxnSpLocks/>
          </p:cNvCxnSpPr>
          <p:nvPr/>
        </p:nvCxnSpPr>
        <p:spPr>
          <a:xfrm>
            <a:off x="2763520" y="5668514"/>
            <a:ext cx="4831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圆角矩形 16">
            <a:extLst>
              <a:ext uri="{FF2B5EF4-FFF2-40B4-BE49-F238E27FC236}">
                <a16:creationId xmlns:a16="http://schemas.microsoft.com/office/drawing/2014/main" id="{B45FB243-40C5-F493-7573-DB7D45AD82DC}"/>
              </a:ext>
            </a:extLst>
          </p:cNvPr>
          <p:cNvSpPr/>
          <p:nvPr/>
        </p:nvSpPr>
        <p:spPr>
          <a:xfrm>
            <a:off x="10307320" y="5409434"/>
            <a:ext cx="1478280" cy="624205"/>
          </a:xfrm>
          <a:prstGeom prst="roundRect">
            <a:avLst/>
          </a:prstGeom>
          <a:solidFill>
            <a:srgbClr val="07914B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PL Domain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5678170" cy="914400"/>
            <a:chOff x="0" y="0"/>
            <a:chExt cx="8942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750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基因家族成员鉴定</a:t>
              </a:r>
              <a:r>
                <a:rPr lang="en-US" altLang="zh-CN" sz="24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</a:t>
              </a:r>
              <a:endPara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1311481636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126490"/>
            <a:ext cx="5223510" cy="2933700"/>
          </a:xfrm>
          <a:prstGeom prst="rect">
            <a:avLst/>
          </a:prstGeom>
        </p:spPr>
      </p:pic>
      <p:pic>
        <p:nvPicPr>
          <p:cNvPr id="6109098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80" y="1926550"/>
            <a:ext cx="5274310" cy="146177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471535" y="2449672"/>
            <a:ext cx="2719070" cy="113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7914B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94500" y="1126490"/>
            <a:ext cx="4244340" cy="451485"/>
          </a:xfrm>
          <a:prstGeom prst="rect">
            <a:avLst/>
          </a:prstGeom>
          <a:noFill/>
          <a:ln>
            <a:solidFill>
              <a:srgbClr val="00707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HMM 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初筛 + </a:t>
            </a:r>
            <a:r>
              <a:rPr lang="en-US" altLang="zh-CN" sz="2400" b="1" dirty="0" err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SwissProt</a:t>
            </a:r>
            <a:r>
              <a:rPr lang="en-US" alt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验证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794500" y="3650457"/>
            <a:ext cx="4882515" cy="521970"/>
          </a:xfrm>
          <a:prstGeom prst="rect">
            <a:avLst/>
          </a:prstGeom>
          <a:solidFill>
            <a:srgbClr val="07914B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PL </a:t>
            </a:r>
            <a:r>
              <a:rPr lang="zh-CN" altLang="en-US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结构域 </a:t>
            </a:r>
            <a:r>
              <a:rPr lang="en-US" altLang="zh-CN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Profile HMM </a:t>
            </a:r>
            <a:r>
              <a:rPr lang="zh-CN" altLang="en-US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</a:t>
            </a:r>
          </a:p>
        </p:txBody>
      </p:sp>
      <p:sp>
        <p:nvSpPr>
          <p:cNvPr id="9" name="右箭头 8"/>
          <p:cNvSpPr/>
          <p:nvPr/>
        </p:nvSpPr>
        <p:spPr>
          <a:xfrm>
            <a:off x="5913755" y="2662951"/>
            <a:ext cx="688975" cy="318135"/>
          </a:xfrm>
          <a:prstGeom prst="rightArrow">
            <a:avLst/>
          </a:prstGeom>
          <a:solidFill>
            <a:srgbClr val="07914B"/>
          </a:solidFill>
          <a:ln>
            <a:solidFill>
              <a:srgbClr val="00572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23595" y="4783042"/>
            <a:ext cx="962660" cy="521970"/>
          </a:xfrm>
          <a:prstGeom prst="rect">
            <a:avLst/>
          </a:prstGeom>
          <a:solidFill>
            <a:srgbClr val="07914B"/>
          </a:solidFill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初筛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23595" y="5925818"/>
            <a:ext cx="962660" cy="521970"/>
          </a:xfrm>
          <a:prstGeom prst="rect">
            <a:avLst/>
          </a:prstGeom>
          <a:solidFill>
            <a:srgbClr val="07914B"/>
          </a:solidFill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验证</a:t>
            </a:r>
          </a:p>
        </p:txBody>
      </p:sp>
      <p:pic>
        <p:nvPicPr>
          <p:cNvPr id="19" name="图片 18" descr="箭头-直角-向右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15159" y="4709383"/>
            <a:ext cx="724535" cy="724535"/>
          </a:xfrm>
          <a:prstGeom prst="rect">
            <a:avLst/>
          </a:prstGeom>
        </p:spPr>
      </p:pic>
      <p:pic>
        <p:nvPicPr>
          <p:cNvPr id="21" name="图片 20" descr="箭头-直角-向右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15159" y="5824535"/>
            <a:ext cx="724535" cy="72453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107A85B-105D-2EBB-88AE-845900564407}"/>
              </a:ext>
            </a:extLst>
          </p:cNvPr>
          <p:cNvSpPr/>
          <p:nvPr/>
        </p:nvSpPr>
        <p:spPr>
          <a:xfrm>
            <a:off x="4729480" y="2545159"/>
            <a:ext cx="599440" cy="5613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B6BC7F8-920C-F8F6-A43E-9F5529AE767E}"/>
              </a:ext>
            </a:extLst>
          </p:cNvPr>
          <p:cNvSpPr/>
          <p:nvPr/>
        </p:nvSpPr>
        <p:spPr>
          <a:xfrm>
            <a:off x="7609840" y="2994620"/>
            <a:ext cx="4387850" cy="1930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CBACE65-297D-64F5-0B8A-0019C1240689}"/>
              </a:ext>
            </a:extLst>
          </p:cNvPr>
          <p:cNvCxnSpPr>
            <a:cxnSpLocks/>
          </p:cNvCxnSpPr>
          <p:nvPr/>
        </p:nvCxnSpPr>
        <p:spPr>
          <a:xfrm>
            <a:off x="2768600" y="5252943"/>
            <a:ext cx="86664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E35CDDF-1FDD-FC65-E8B3-20C1C6E25E65}"/>
              </a:ext>
            </a:extLst>
          </p:cNvPr>
          <p:cNvCxnSpPr>
            <a:cxnSpLocks/>
          </p:cNvCxnSpPr>
          <p:nvPr/>
        </p:nvCxnSpPr>
        <p:spPr>
          <a:xfrm>
            <a:off x="2722936" y="6407539"/>
            <a:ext cx="88427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C3729D50-C9D0-B76D-0555-64BCB06BF8AC}"/>
              </a:ext>
            </a:extLst>
          </p:cNvPr>
          <p:cNvSpPr txBox="1"/>
          <p:nvPr/>
        </p:nvSpPr>
        <p:spPr>
          <a:xfrm>
            <a:off x="2890808" y="4828275"/>
            <a:ext cx="8422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dirty="0">
                <a:solidFill>
                  <a:srgbClr val="0F1115"/>
                </a:solidFill>
                <a:effectLst/>
                <a:latin typeface="华文宋体" panose="02010600040101010101" pitchFamily="2" charset="-122"/>
                <a:ea typeface="华文宋体" panose="02010600040101010101" pitchFamily="2" charset="-122"/>
              </a:rPr>
              <a:t>高效地从基因水平上初步筛选出所有候选成员，</a:t>
            </a:r>
            <a:r>
              <a:rPr lang="zh-CN" altLang="en-US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确保你拿到完整的家族候选名单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6411607-DFD4-ECCF-21F5-5C7205255079}"/>
              </a:ext>
            </a:extLst>
          </p:cNvPr>
          <p:cNvSpPr txBox="1"/>
          <p:nvPr/>
        </p:nvSpPr>
        <p:spPr>
          <a:xfrm>
            <a:off x="2722936" y="5965692"/>
            <a:ext cx="8892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 err="1">
                <a:solidFill>
                  <a:srgbClr val="0F1115"/>
                </a:solidFill>
                <a:effectLst/>
                <a:latin typeface="华文宋体" panose="02010600040101010101" pitchFamily="2" charset="-122"/>
                <a:ea typeface="华文宋体" panose="02010600040101010101" pitchFamily="2" charset="-122"/>
              </a:rPr>
              <a:t>SwissProt</a:t>
            </a:r>
            <a:r>
              <a:rPr lang="en-US" altLang="zh-CN" b="1" i="0" dirty="0">
                <a:solidFill>
                  <a:srgbClr val="0F1115"/>
                </a:solidFill>
                <a:effectLst/>
                <a:latin typeface="华文宋体" panose="02010600040101010101" pitchFamily="2" charset="-122"/>
                <a:ea typeface="华文宋体" panose="02010600040101010101" pitchFamily="2" charset="-122"/>
              </a:rPr>
              <a:t> </a:t>
            </a:r>
            <a:r>
              <a:rPr lang="zh-CN" altLang="en-US" b="1" i="0" dirty="0">
                <a:solidFill>
                  <a:srgbClr val="0F1115"/>
                </a:solidFill>
                <a:effectLst/>
                <a:latin typeface="华文宋体" panose="02010600040101010101" pitchFamily="2" charset="-122"/>
                <a:ea typeface="华文宋体" panose="02010600040101010101" pitchFamily="2" charset="-122"/>
              </a:rPr>
              <a:t>是高质量人工注释数据库，剔除</a:t>
            </a:r>
            <a:r>
              <a:rPr lang="zh-CN" altLang="en-US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 </a:t>
            </a:r>
            <a:r>
              <a:rPr lang="en-US" altLang="zh-CN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HMM </a:t>
            </a:r>
            <a:r>
              <a:rPr lang="zh-CN" altLang="en-US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假阳性的同时，为真阳性提供功能标签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65" y="0"/>
            <a:ext cx="2591435" cy="6165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0"/>
            <a:ext cx="5678170" cy="914400"/>
            <a:chOff x="0" y="0"/>
            <a:chExt cx="8942" cy="1440"/>
          </a:xfrm>
        </p:grpSpPr>
        <p:pic>
          <p:nvPicPr>
            <p:cNvPr id="2" name="图片 1" descr="科学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" cy="144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440" y="358"/>
              <a:ext cx="750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FFFFFF">
                      <a:lumMod val="65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生信分析</a:t>
              </a:r>
              <a:r>
                <a:rPr lang="en-US" altLang="zh-CN" sz="24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汉仪楷体简" panose="02010600000101010101" charset="-122"/>
                </a:rPr>
                <a:t>——</a:t>
              </a:r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基因家族成员鉴定</a:t>
              </a:r>
              <a:r>
                <a:rPr lang="en-US" altLang="zh-CN" sz="2400" b="1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3</a:t>
              </a:r>
              <a:endPara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518417499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435" y="1284605"/>
            <a:ext cx="4067175" cy="3037205"/>
          </a:xfrm>
          <a:prstGeom prst="rect">
            <a:avLst/>
          </a:prstGeom>
        </p:spPr>
      </p:pic>
      <p:pic>
        <p:nvPicPr>
          <p:cNvPr id="1077755140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1285240"/>
            <a:ext cx="4067175" cy="3036570"/>
          </a:xfrm>
          <a:prstGeom prst="rect">
            <a:avLst/>
          </a:prstGeom>
        </p:spPr>
      </p:pic>
      <p:pic>
        <p:nvPicPr>
          <p:cNvPr id="23203378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498" y="1285240"/>
            <a:ext cx="4067175" cy="30365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11768" y="5066665"/>
            <a:ext cx="6768465" cy="645160"/>
          </a:xfrm>
          <a:prstGeom prst="rect">
            <a:avLst/>
          </a:prstGeom>
          <a:noFill/>
          <a:ln>
            <a:solidFill>
              <a:srgbClr val="13742F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合并序列为 </a:t>
            </a:r>
            <a:r>
              <a:rPr lang="en-US" altLang="zh-CN" sz="3600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All Sequences.fasta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50063356,21600378,50059171,50059176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4.3,&quot;left&quot;:52.7,&quot;top&quot;:54.15,&quot;width&quot;:535.2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4.3,&quot;left&quot;:52.7,&quot;top&quot;:54.15,&quot;width&quot;:535.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4.3,&quot;left&quot;:52.7,&quot;top&quot;:54.15,&quot;width&quot;:535.2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4.3,&quot;left&quot;:52.7,&quot;top&quot;:54.15,&quot;width&quot;:535.2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4.3,&quot;left&quot;:52.7,&quot;top&quot;:54.15,&quot;width&quot;:535.2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4.3,&quot;left&quot;:52.7,&quot;top&quot;:54.15,&quot;width&quot;:535.2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4.3,&quot;left&quot;:52.7,&quot;top&quot;:54.15,&quot;width&quot;:535.2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4.3,&quot;left&quot;:52.7,&quot;top&quot;:54.15,&quot;width&quot;:535.2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4.3,&quot;left&quot;:52.7,&quot;top&quot;:54.15,&quot;width&quot;:535.2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4.3,&quot;left&quot;:52.7,&quot;top&quot;:54.15,&quot;width&quot;:535.2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4.3,&quot;left&quot;:52.7,&quot;top&quot;:54.15,&quot;width&quot;:535.2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4.3,&quot;left&quot;:52.7,&quot;top&quot;:54.15,&quot;width&quot;:535.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4.3,&quot;left&quot;:52.7,&quot;top&quot;:54.15,&quot;width&quot;:535.2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4.3,&quot;left&quot;:52.7,&quot;top&quot;:54.15,&quot;width&quot;:535.2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&quot;,&quot;origin&quot;:0,&quot;type&quot;:&quot;icons&quot;,&quot;user&quot;:&quot;345061790&quot;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&quot;,&quot;origin&quot;:0,&quot;type&quot;:&quot;icons&quot;,&quot;user&quot;:&quot;345061790&quot;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&quot;,&quot;origin&quot;:0,&quot;type&quot;:&quot;icons&quot;,&quot;user&quot;:&quot;345061790&quot;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&quot;,&quot;origin&quot;:0,&quot;type&quot;:&quot;icons&quot;,&quot;user&quot;:&quot;345061790&quot;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  <p:tag name="RESOURCE_RECORD_KEY" val="{&quot;10&quot;:[50059176],&quot;65&quot;:[20205081]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45,&quot;left&quot;:17.55,&quot;top&quot;:72,&quot;width&quot;:725.2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45,&quot;left&quot;:17.55,&quot;top&quot;:72,&quot;width&quot;:725.2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35,&quot;left&quot;:56.75,&quot;top&quot;:72,&quot;width&quot;:686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35,&quot;left&quot;:56.75,&quot;top&quot;:72,&quot;width&quot;:686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35,&quot;left&quot;:56.75,&quot;top&quot;:72,&quot;width&quot;:686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35,&quot;left&quot;:56.75,&quot;top&quot;:72,&quot;width&quot;:686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35,&quot;left&quot;:56.75,&quot;top&quot;:72,&quot;width&quot;:686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45,&quot;left&quot;:17.55,&quot;top&quot;:72,&quot;width&quot;:725.2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45,&quot;left&quot;:17.55,&quot;top&quot;:72,&quot;width&quot;:725.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45,&quot;left&quot;:17.55,&quot;top&quot;:72,&quot;width&quot;:725.2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45,&quot;left&quot;:17.55,&quot;top&quot;:72,&quot;width&quot;:725.2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45,&quot;left&quot;:17.55,&quot;top&quot;:72,&quot;width&quot;:725.2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45,&quot;left&quot;:17.55,&quot;top&quot;:72,&quot;width&quot;:725.2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45,&quot;left&quot;:17.55,&quot;top&quot;:72,&quot;width&quot;:725.2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45,&quot;left&quot;:17.55,&quot;top&quot;:72,&quot;width&quot;:725.2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45,&quot;left&quot;:17.55,&quot;top&quot;:72,&quot;width&quot;:725.2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4.45,&quot;left&quot;:17.55,&quot;top&quot;:72,&quot;width&quot;:725.2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AICARD_INVALID" val="Invali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AICARD_INVALID" val="Invalid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1000000000002,&quot;left&quot;:581.95,&quot;top&quot;:99.3,&quot;width&quot;:286.59503937007867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1000000000002,&quot;left&quot;:581.95,&quot;top&quot;:99.3,&quot;width&quot;:286.59503937007867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1000000000002,&quot;left&quot;:581.95,&quot;top&quot;:99.3,&quot;width&quot;:286.5950393700786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1000000000002,&quot;left&quot;:581.95,&quot;top&quot;:99.3,&quot;width&quot;:286.59503937007867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1000000000002,&quot;left&quot;:581.95,&quot;top&quot;:99.3,&quot;width&quot;:286.59503937007867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1000000000002,&quot;left&quot;:581.95,&quot;top&quot;:99.3,&quot;width&quot;:286.59503937007867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1000000000002,&quot;left&quot;:581.95,&quot;top&quot;:99.3,&quot;width&quot;:286.59503937007867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1000000000002,&quot;left&quot;:581.95,&quot;top&quot;:99.3,&quot;width&quot;:286.59503937007867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1000000000002,&quot;left&quot;:581.95,&quot;top&quot;:99.3,&quot;width&quot;:286.59503937007867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5.1000000000002,&quot;left&quot;:581.95,&quot;top&quot;:99.3,&quot;width&quot;:286.59503937007867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  <p:tag name="RESOURCE_RECORD_KEY" val="{&quot;10&quot;:[50063356,21600378],&quot;65&quot;:[20205081]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21600378&quot;,&quot;origin&quot;:0,&quot;type&quot;:&quot;icons&quot;,&quot;user&quot;:&quot;345061790&quot;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21600378&quot;,&quot;origin&quot;:0,&quot;type&quot;:&quot;icons&quot;,&quot;user&quot;:&quot;345061790&quot;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  <p:tag name="RESOURCE_RECORD_KEY" val="{&quot;10&quot;:[50063356],&quot;65&quot;:[20205081]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  <p:tag name="RESOURCE_RECORD_KEY" val="{&quot;10&quot;:[50063356],&quot;65&quot;:[20205081]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  <p:tag name="RESOURCE_RECORD_KEY" val="{&quot;10&quot;:[50059171],&quot;65&quot;:[20205081]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59171&quot;,&quot;origin&quot;:0,&quot;type&quot;:&quot;icons&quot;,&quot;user&quot;:&quot;345061790&quot;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59171&quot;,&quot;origin&quot;:0,&quot;type&quot;:&quot;icons&quot;,&quot;user&quot;:&quot;345061790&quot;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RESOURCE_TRACE_INFO" val="{&quot;id&quot;:&quot;50063356&quot;,&quot;origin&quot;:0,&quot;type&quot;:&quot;icons&quot;,&quot;user&quot;:&quot;345061790&quot;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AICARD_INVALID" val="Invalid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1476</Words>
  <Application>Microsoft Office PowerPoint</Application>
  <PresentationFormat>宽屏</PresentationFormat>
  <Paragraphs>237</Paragraphs>
  <Slides>32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MiSans</vt:lpstr>
      <vt:lpstr>quote-cjk-patch</vt:lpstr>
      <vt:lpstr>等线</vt:lpstr>
      <vt:lpstr>华文宋体</vt:lpstr>
      <vt:lpstr>思源黑体 Regular</vt:lpstr>
      <vt:lpstr>宋体</vt:lpstr>
      <vt:lpstr>Arial</vt:lpstr>
      <vt:lpstr>Calibri</vt:lpstr>
      <vt:lpstr>Roboto</vt:lpstr>
      <vt:lpstr>Times New Roman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Cn</dc:creator>
  <cp:lastModifiedBy>Hong</cp:lastModifiedBy>
  <cp:revision>169</cp:revision>
  <dcterms:created xsi:type="dcterms:W3CDTF">2019-06-19T02:08:00Z</dcterms:created>
  <dcterms:modified xsi:type="dcterms:W3CDTF">2026-05-17T02:14:32Z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FD092B1AB69E48C2837B465F3A78698C_11</vt:lpwstr>
  </property>
</Properties>
</file>