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33"/>
  </p:notesMasterIdLst>
  <p:sldIdLst>
    <p:sldId id="486" r:id="rId3"/>
    <p:sldId id="487" r:id="rId4"/>
    <p:sldId id="488" r:id="rId5"/>
    <p:sldId id="489" r:id="rId6"/>
    <p:sldId id="540" r:id="rId7"/>
    <p:sldId id="543" r:id="rId8"/>
    <p:sldId id="490" r:id="rId9"/>
    <p:sldId id="524" r:id="rId10"/>
    <p:sldId id="541" r:id="rId11"/>
    <p:sldId id="542" r:id="rId12"/>
    <p:sldId id="532" r:id="rId13"/>
    <p:sldId id="545" r:id="rId14"/>
    <p:sldId id="546" r:id="rId15"/>
    <p:sldId id="551" r:id="rId16"/>
    <p:sldId id="534" r:id="rId17"/>
    <p:sldId id="537" r:id="rId18"/>
    <p:sldId id="549" r:id="rId19"/>
    <p:sldId id="539" r:id="rId20"/>
    <p:sldId id="552" r:id="rId21"/>
    <p:sldId id="538" r:id="rId22"/>
    <p:sldId id="550" r:id="rId23"/>
    <p:sldId id="536" r:id="rId24"/>
    <p:sldId id="553" r:id="rId25"/>
    <p:sldId id="535" r:id="rId26"/>
    <p:sldId id="547" r:id="rId27"/>
    <p:sldId id="548" r:id="rId28"/>
    <p:sldId id="526" r:id="rId29"/>
    <p:sldId id="525" r:id="rId30"/>
    <p:sldId id="554" r:id="rId31"/>
    <p:sldId id="521"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94660"/>
  </p:normalViewPr>
  <p:slideViewPr>
    <p:cSldViewPr snapToGrid="0">
      <p:cViewPr varScale="1">
        <p:scale>
          <a:sx n="89" d="100"/>
          <a:sy n="89" d="100"/>
        </p:scale>
        <p:origin x="13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52BC7-C473-4E58-A560-CEDD51E5A4DA}" type="datetimeFigureOut">
              <a:rPr lang="zh-CN" altLang="en-US" smtClean="0"/>
              <a:t>2026/5/17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B0594-ECAC-46D7-9C30-20D8D22A444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12</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13</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14</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96396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17</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19</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7962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21</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51352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23</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57004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25</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4691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26</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27</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70070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28</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79277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29</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0266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30</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6</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7</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8</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矩形 2"/>
          <p:cNvSpPr/>
          <p:nvPr userDrawn="1"/>
        </p:nvSpPr>
        <p:spPr>
          <a:xfrm>
            <a:off x="10330283" y="6529705"/>
            <a:ext cx="1033515" cy="296876"/>
          </a:xfrm>
          <a:prstGeom prst="rect">
            <a:avLst/>
          </a:prstGeom>
        </p:spPr>
        <p:txBody>
          <a:bodyPr wrap="square">
            <a:spAutoFit/>
          </a:bodyPr>
          <a:lstStyle/>
          <a:p>
            <a:pPr defTabSz="12192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p>
          <a:p>
            <a:pPr defTabSz="1219200"/>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素材下载：</a:t>
            </a:r>
            <a:r>
              <a:rPr lang="en-US" altLang="zh-CN" sz="135" dirty="0">
                <a:solidFill>
                  <a:prstClr val="white"/>
                </a:solidFill>
                <a:latin typeface="Calibri" panose="020F0502020204030204"/>
                <a:ea typeface="宋体" panose="02010600030101010101" pitchFamily="2" charset="-122"/>
              </a:rPr>
              <a:t>www.1ppt.com/sucai/</a:t>
            </a:r>
          </a:p>
          <a:p>
            <a:pPr defTabSz="12192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图表下载：</a:t>
            </a:r>
            <a:r>
              <a:rPr lang="en-US" altLang="zh-CN" sz="135" dirty="0">
                <a:solidFill>
                  <a:prstClr val="white"/>
                </a:solidFill>
                <a:latin typeface="Calibri" panose="020F0502020204030204"/>
                <a:ea typeface="宋体" panose="02010600030101010101" pitchFamily="2" charset="-122"/>
              </a:rPr>
              <a:t>www.1ppt.com/tubiao/      </a:t>
            </a:r>
          </a:p>
          <a:p>
            <a:pPr defTabSz="1219200"/>
            <a:r>
              <a:rPr lang="zh-CN" altLang="en-US" sz="135" dirty="0">
                <a:solidFill>
                  <a:prstClr val="white"/>
                </a:solidFill>
                <a:latin typeface="Calibri" panose="020F0502020204030204"/>
                <a:ea typeface="宋体" panose="02010600030101010101" pitchFamily="2" charset="-122"/>
              </a:rPr>
              <a:t>优秀</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p>
          <a:p>
            <a:pPr defTabSz="1219200"/>
            <a:r>
              <a:rPr lang="en-US" altLang="zh-CN" sz="135" dirty="0">
                <a:solidFill>
                  <a:prstClr val="white"/>
                </a:solidFill>
                <a:latin typeface="Calibri" panose="020F0502020204030204"/>
                <a:ea typeface="宋体" panose="02010600030101010101" pitchFamily="2" charset="-122"/>
              </a:rPr>
              <a:t>Word</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www.1ppt.com/word/              Excel</a:t>
            </a:r>
            <a:r>
              <a:rPr lang="zh-CN" altLang="en-US" sz="135" dirty="0">
                <a:solidFill>
                  <a:prstClr val="white"/>
                </a:solidFill>
                <a:latin typeface="Calibri" panose="020F0502020204030204"/>
                <a:ea typeface="宋体" panose="02010600030101010101" pitchFamily="2" charset="-122"/>
              </a:rPr>
              <a:t>教程：</a:t>
            </a:r>
            <a:r>
              <a:rPr lang="en-US" altLang="zh-CN" sz="135" dirty="0">
                <a:solidFill>
                  <a:prstClr val="white"/>
                </a:solidFill>
                <a:latin typeface="Calibri" panose="020F0502020204030204"/>
                <a:ea typeface="宋体" panose="02010600030101010101" pitchFamily="2" charset="-122"/>
              </a:rPr>
              <a:t>www.1ppt.com/excel/  </a:t>
            </a:r>
          </a:p>
          <a:p>
            <a:pPr defTabSz="1219200"/>
            <a:r>
              <a:rPr lang="zh-CN" altLang="en-US" sz="135" dirty="0">
                <a:solidFill>
                  <a:prstClr val="white"/>
                </a:solidFill>
                <a:latin typeface="Calibri" panose="020F0502020204030204"/>
                <a:ea typeface="宋体" panose="02010600030101010101" pitchFamily="2" charset="-122"/>
              </a:rPr>
              <a:t>资料下载：</a:t>
            </a:r>
            <a:r>
              <a:rPr lang="en-US" altLang="zh-CN" sz="135" dirty="0">
                <a:solidFill>
                  <a:prstClr val="white"/>
                </a:solidFill>
                <a:latin typeface="Calibri" panose="020F0502020204030204"/>
                <a:ea typeface="宋体" panose="02010600030101010101" pitchFamily="2" charset="-122"/>
              </a:rPr>
              <a:t>www.1ppt.com/ziliao/                PPT</a:t>
            </a:r>
            <a:r>
              <a:rPr lang="zh-CN" altLang="en-US" sz="135" dirty="0">
                <a:solidFill>
                  <a:prstClr val="white"/>
                </a:solidFill>
                <a:latin typeface="Calibri" panose="020F0502020204030204"/>
                <a:ea typeface="宋体" panose="02010600030101010101" pitchFamily="2" charset="-122"/>
              </a:rPr>
              <a:t>课件下载：</a:t>
            </a:r>
            <a:r>
              <a:rPr lang="en-US" altLang="zh-CN" sz="135" dirty="0">
                <a:solidFill>
                  <a:prstClr val="white"/>
                </a:solidFill>
                <a:latin typeface="Calibri" panose="020F0502020204030204"/>
                <a:ea typeface="宋体" panose="02010600030101010101" pitchFamily="2" charset="-122"/>
              </a:rPr>
              <a:t>www.1ppt.com/kejian/ </a:t>
            </a:r>
          </a:p>
          <a:p>
            <a:pPr defTabSz="1219200"/>
            <a:r>
              <a:rPr lang="zh-CN" altLang="en-US" sz="135" dirty="0">
                <a:solidFill>
                  <a:prstClr val="white"/>
                </a:solidFill>
                <a:latin typeface="Calibri" panose="020F0502020204030204"/>
                <a:ea typeface="宋体" panose="02010600030101010101" pitchFamily="2" charset="-122"/>
              </a:rPr>
              <a:t>范文下载：</a:t>
            </a:r>
            <a:r>
              <a:rPr lang="en-US" altLang="zh-CN" sz="135" dirty="0">
                <a:solidFill>
                  <a:prstClr val="white"/>
                </a:solidFill>
                <a:latin typeface="Calibri" panose="020F0502020204030204"/>
                <a:ea typeface="宋体" panose="02010600030101010101" pitchFamily="2" charset="-122"/>
              </a:rPr>
              <a:t>www.1ppt.com/fanwen/             </a:t>
            </a:r>
            <a:r>
              <a:rPr lang="zh-CN" altLang="en-US" sz="135" dirty="0">
                <a:solidFill>
                  <a:prstClr val="white"/>
                </a:solidFill>
                <a:latin typeface="Calibri" panose="020F0502020204030204"/>
                <a:ea typeface="宋体" panose="02010600030101010101" pitchFamily="2" charset="-122"/>
              </a:rPr>
              <a:t>试卷下载：</a:t>
            </a:r>
            <a:r>
              <a:rPr lang="en-US" altLang="zh-CN" sz="135" dirty="0">
                <a:solidFill>
                  <a:prstClr val="white"/>
                </a:solidFill>
                <a:latin typeface="Calibri" panose="020F0502020204030204"/>
                <a:ea typeface="宋体" panose="02010600030101010101" pitchFamily="2" charset="-122"/>
              </a:rPr>
              <a:t>www.1ppt.com/shiti/  </a:t>
            </a:r>
          </a:p>
          <a:p>
            <a:pPr defTabSz="1219200"/>
            <a:r>
              <a:rPr lang="zh-CN" altLang="en-US" sz="135" dirty="0">
                <a:solidFill>
                  <a:prstClr val="white"/>
                </a:solidFill>
                <a:latin typeface="Calibri" panose="020F0502020204030204"/>
                <a:ea typeface="宋体" panose="02010600030101010101" pitchFamily="2" charset="-122"/>
              </a:rPr>
              <a:t>教案下载：</a:t>
            </a:r>
            <a:r>
              <a:rPr lang="en-US" altLang="zh-CN" sz="135" dirty="0">
                <a:solidFill>
                  <a:prstClr val="white"/>
                </a:solidFill>
                <a:latin typeface="Calibri" panose="020F0502020204030204"/>
                <a:ea typeface="宋体" panose="02010600030101010101" pitchFamily="2" charset="-122"/>
              </a:rPr>
              <a:t>www.1ppt.com/jiaoan/        </a:t>
            </a:r>
          </a:p>
          <a:p>
            <a:pPr defTabSz="1219200"/>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p>
          <a:p>
            <a:pPr defTabSz="1219200"/>
            <a:r>
              <a:rPr lang="en-US" altLang="zh-CN" sz="135" dirty="0">
                <a:solidFill>
                  <a:prstClr val="white"/>
                </a:solidFill>
                <a:latin typeface="Calibri" panose="020F0502020204030204"/>
                <a:ea typeface="宋体" panose="02010600030101010101" pitchFamily="2" charset="-122"/>
              </a:rPr>
              <a:t> </a:t>
            </a:r>
            <a:endParaRPr lang="zh-CN" altLang="en-US" sz="135"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4923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userDrawn="1"/>
        </p:nvSpPr>
        <p:spPr>
          <a:xfrm>
            <a:off x="10849147" y="6382534"/>
            <a:ext cx="1093711" cy="369332"/>
          </a:xfrm>
          <a:prstGeom prst="rect">
            <a:avLst/>
          </a:prstGeom>
        </p:spPr>
        <p:txBody>
          <a:bodyPr lIns="91440" tIns="45720" rIns="91440" bIns="45720"/>
          <a:lstStyle/>
          <a:p>
            <a:pPr algn="ctr">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a:solidFill>
                  <a:schemeClr val="tx1">
                    <a:lumMod val="65000"/>
                    <a:lumOff val="35000"/>
                  </a:schemeClr>
                </a:solidFill>
              </a:rPr>
              <a:t>‹#›</a:t>
            </a:fld>
            <a:r>
              <a:rPr lang="zh-CN" altLang="en-US" sz="1600" dirty="0">
                <a:solidFill>
                  <a:schemeClr val="tx1">
                    <a:lumMod val="65000"/>
                    <a:lumOff val="35000"/>
                  </a:schemeClr>
                </a:solidFill>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页</a:t>
            </a:r>
          </a:p>
        </p:txBody>
      </p:sp>
    </p:spTree>
    <p:extLst>
      <p:ext uri="{BB962C8B-B14F-4D97-AF65-F5344CB8AC3E}">
        <p14:creationId xmlns:p14="http://schemas.microsoft.com/office/powerpoint/2010/main" val="182046869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矩形 2"/>
          <p:cNvSpPr/>
          <p:nvPr userDrawn="1"/>
        </p:nvSpPr>
        <p:spPr>
          <a:xfrm>
            <a:off x="10330283" y="6529705"/>
            <a:ext cx="1033515" cy="296876"/>
          </a:xfrm>
          <a:prstGeom prst="rect">
            <a:avLst/>
          </a:prstGeom>
        </p:spPr>
        <p:txBody>
          <a:bodyPr wrap="square">
            <a:spAutoFit/>
          </a:bodyPr>
          <a:lstStyle/>
          <a:p>
            <a:pPr defTabSz="12192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p>
          <a:p>
            <a:pPr defTabSz="1219200"/>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素材下载：</a:t>
            </a:r>
            <a:r>
              <a:rPr lang="en-US" altLang="zh-CN" sz="135" dirty="0">
                <a:solidFill>
                  <a:prstClr val="white"/>
                </a:solidFill>
                <a:latin typeface="Calibri" panose="020F0502020204030204"/>
                <a:ea typeface="宋体" panose="02010600030101010101" pitchFamily="2" charset="-122"/>
              </a:rPr>
              <a:t>www.1ppt.com/sucai/</a:t>
            </a:r>
          </a:p>
          <a:p>
            <a:pPr defTabSz="12192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图表下载：</a:t>
            </a:r>
            <a:r>
              <a:rPr lang="en-US" altLang="zh-CN" sz="135" dirty="0">
                <a:solidFill>
                  <a:prstClr val="white"/>
                </a:solidFill>
                <a:latin typeface="Calibri" panose="020F0502020204030204"/>
                <a:ea typeface="宋体" panose="02010600030101010101" pitchFamily="2" charset="-122"/>
              </a:rPr>
              <a:t>www.1ppt.com/tubiao/      </a:t>
            </a:r>
          </a:p>
          <a:p>
            <a:pPr defTabSz="1219200"/>
            <a:r>
              <a:rPr lang="zh-CN" altLang="en-US" sz="135" dirty="0">
                <a:solidFill>
                  <a:prstClr val="white"/>
                </a:solidFill>
                <a:latin typeface="Calibri" panose="020F0502020204030204"/>
                <a:ea typeface="宋体" panose="02010600030101010101" pitchFamily="2" charset="-122"/>
              </a:rPr>
              <a:t>优秀</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p>
          <a:p>
            <a:pPr defTabSz="1219200"/>
            <a:r>
              <a:rPr lang="en-US" altLang="zh-CN" sz="135" dirty="0">
                <a:solidFill>
                  <a:prstClr val="white"/>
                </a:solidFill>
                <a:latin typeface="Calibri" panose="020F0502020204030204"/>
                <a:ea typeface="宋体" panose="02010600030101010101" pitchFamily="2" charset="-122"/>
              </a:rPr>
              <a:t>Word</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www.1ppt.com/word/              Excel</a:t>
            </a:r>
            <a:r>
              <a:rPr lang="zh-CN" altLang="en-US" sz="135" dirty="0">
                <a:solidFill>
                  <a:prstClr val="white"/>
                </a:solidFill>
                <a:latin typeface="Calibri" panose="020F0502020204030204"/>
                <a:ea typeface="宋体" panose="02010600030101010101" pitchFamily="2" charset="-122"/>
              </a:rPr>
              <a:t>教程：</a:t>
            </a:r>
            <a:r>
              <a:rPr lang="en-US" altLang="zh-CN" sz="135" dirty="0">
                <a:solidFill>
                  <a:prstClr val="white"/>
                </a:solidFill>
                <a:latin typeface="Calibri" panose="020F0502020204030204"/>
                <a:ea typeface="宋体" panose="02010600030101010101" pitchFamily="2" charset="-122"/>
              </a:rPr>
              <a:t>www.1ppt.com/excel/  </a:t>
            </a:r>
          </a:p>
          <a:p>
            <a:pPr defTabSz="1219200"/>
            <a:r>
              <a:rPr lang="zh-CN" altLang="en-US" sz="135" dirty="0">
                <a:solidFill>
                  <a:prstClr val="white"/>
                </a:solidFill>
                <a:latin typeface="Calibri" panose="020F0502020204030204"/>
                <a:ea typeface="宋体" panose="02010600030101010101" pitchFamily="2" charset="-122"/>
              </a:rPr>
              <a:t>资料下载：</a:t>
            </a:r>
            <a:r>
              <a:rPr lang="en-US" altLang="zh-CN" sz="135" dirty="0">
                <a:solidFill>
                  <a:prstClr val="white"/>
                </a:solidFill>
                <a:latin typeface="Calibri" panose="020F0502020204030204"/>
                <a:ea typeface="宋体" panose="02010600030101010101" pitchFamily="2" charset="-122"/>
              </a:rPr>
              <a:t>www.1ppt.com/ziliao/                PPT</a:t>
            </a:r>
            <a:r>
              <a:rPr lang="zh-CN" altLang="en-US" sz="135" dirty="0">
                <a:solidFill>
                  <a:prstClr val="white"/>
                </a:solidFill>
                <a:latin typeface="Calibri" panose="020F0502020204030204"/>
                <a:ea typeface="宋体" panose="02010600030101010101" pitchFamily="2" charset="-122"/>
              </a:rPr>
              <a:t>课件下载：</a:t>
            </a:r>
            <a:r>
              <a:rPr lang="en-US" altLang="zh-CN" sz="135" dirty="0">
                <a:solidFill>
                  <a:prstClr val="white"/>
                </a:solidFill>
                <a:latin typeface="Calibri" panose="020F0502020204030204"/>
                <a:ea typeface="宋体" panose="02010600030101010101" pitchFamily="2" charset="-122"/>
              </a:rPr>
              <a:t>www.1ppt.com/kejian/ </a:t>
            </a:r>
          </a:p>
          <a:p>
            <a:pPr defTabSz="1219200"/>
            <a:r>
              <a:rPr lang="zh-CN" altLang="en-US" sz="135" dirty="0">
                <a:solidFill>
                  <a:prstClr val="white"/>
                </a:solidFill>
                <a:latin typeface="Calibri" panose="020F0502020204030204"/>
                <a:ea typeface="宋体" panose="02010600030101010101" pitchFamily="2" charset="-122"/>
              </a:rPr>
              <a:t>范文下载：</a:t>
            </a:r>
            <a:r>
              <a:rPr lang="en-US" altLang="zh-CN" sz="135" dirty="0">
                <a:solidFill>
                  <a:prstClr val="white"/>
                </a:solidFill>
                <a:latin typeface="Calibri" panose="020F0502020204030204"/>
                <a:ea typeface="宋体" panose="02010600030101010101" pitchFamily="2" charset="-122"/>
              </a:rPr>
              <a:t>www.1ppt.com/fanwen/             </a:t>
            </a:r>
            <a:r>
              <a:rPr lang="zh-CN" altLang="en-US" sz="135" dirty="0">
                <a:solidFill>
                  <a:prstClr val="white"/>
                </a:solidFill>
                <a:latin typeface="Calibri" panose="020F0502020204030204"/>
                <a:ea typeface="宋体" panose="02010600030101010101" pitchFamily="2" charset="-122"/>
              </a:rPr>
              <a:t>试卷下载：</a:t>
            </a:r>
            <a:r>
              <a:rPr lang="en-US" altLang="zh-CN" sz="135" dirty="0">
                <a:solidFill>
                  <a:prstClr val="white"/>
                </a:solidFill>
                <a:latin typeface="Calibri" panose="020F0502020204030204"/>
                <a:ea typeface="宋体" panose="02010600030101010101" pitchFamily="2" charset="-122"/>
              </a:rPr>
              <a:t>www.1ppt.com/shiti/  </a:t>
            </a:r>
          </a:p>
          <a:p>
            <a:pPr defTabSz="1219200"/>
            <a:r>
              <a:rPr lang="zh-CN" altLang="en-US" sz="135" dirty="0">
                <a:solidFill>
                  <a:prstClr val="white"/>
                </a:solidFill>
                <a:latin typeface="Calibri" panose="020F0502020204030204"/>
                <a:ea typeface="宋体" panose="02010600030101010101" pitchFamily="2" charset="-122"/>
              </a:rPr>
              <a:t>教案下载：</a:t>
            </a:r>
            <a:r>
              <a:rPr lang="en-US" altLang="zh-CN" sz="135" dirty="0">
                <a:solidFill>
                  <a:prstClr val="white"/>
                </a:solidFill>
                <a:latin typeface="Calibri" panose="020F0502020204030204"/>
                <a:ea typeface="宋体" panose="02010600030101010101" pitchFamily="2" charset="-122"/>
              </a:rPr>
              <a:t>www.1ppt.com/jiaoan/        </a:t>
            </a:r>
          </a:p>
          <a:p>
            <a:pPr defTabSz="1219200"/>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p>
          <a:p>
            <a:pPr defTabSz="1219200"/>
            <a:r>
              <a:rPr lang="en-US" altLang="zh-CN" sz="135" dirty="0">
                <a:solidFill>
                  <a:prstClr val="white"/>
                </a:solidFill>
                <a:latin typeface="Calibri" panose="020F0502020204030204"/>
                <a:ea typeface="宋体" panose="02010600030101010101" pitchFamily="2" charset="-122"/>
              </a:rPr>
              <a:t> </a:t>
            </a:r>
            <a:endParaRPr lang="zh-CN" altLang="en-US" sz="135" dirty="0">
              <a:solidFill>
                <a:prstClr val="white"/>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132630745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49361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hf hdr="0" dt="0"/>
  <p:txStyles>
    <p:title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p:titleStyle>
    <p:bodyStyle>
      <a:lvl1pPr marL="356870" indent="-356870" algn="just" defTabSz="914400" rtl="0" eaLnBrk="1" latinLnBrk="0" hangingPunct="1">
        <a:lnSpc>
          <a:spcPct val="110000"/>
        </a:lnSpc>
        <a:spcBef>
          <a:spcPts val="1800"/>
        </a:spcBef>
        <a:spcAft>
          <a:spcPts val="0"/>
        </a:spcAft>
        <a:buClr>
          <a:schemeClr val="accent2">
            <a:lumMod val="75000"/>
          </a:schemeClr>
        </a:buClr>
        <a:buSzPct val="70000"/>
        <a:buFont typeface="Wingdings 2" panose="05020102010507070707" pitchFamily="18" charset="2"/>
        <a:buChar char=""/>
        <a:defRPr sz="2000" kern="1200" baseline="0">
          <a:solidFill>
            <a:srgbClr val="071F65"/>
          </a:solidFill>
          <a:latin typeface="Arial" panose="020B0604020202020204" pitchFamily="34" charset="0"/>
          <a:ea typeface="微软雅黑" panose="020B0503020204020204" pitchFamily="34" charset="-122"/>
          <a:cs typeface="+mn-cs"/>
        </a:defRPr>
      </a:lvl1pPr>
      <a:lvl2pPr marL="356870" indent="-35687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071F65"/>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en-US"/>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34452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hf hdr="0" dt="0"/>
  <p:txStyles>
    <p:title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p:titleStyle>
    <p:bodyStyle>
      <a:lvl1pPr marL="356870" indent="-356870" algn="just" defTabSz="914400" rtl="0" eaLnBrk="1" latinLnBrk="0" hangingPunct="1">
        <a:lnSpc>
          <a:spcPct val="110000"/>
        </a:lnSpc>
        <a:spcBef>
          <a:spcPts val="1800"/>
        </a:spcBef>
        <a:spcAft>
          <a:spcPts val="0"/>
        </a:spcAft>
        <a:buClr>
          <a:schemeClr val="accent2">
            <a:lumMod val="75000"/>
          </a:schemeClr>
        </a:buClr>
        <a:buSzPct val="70000"/>
        <a:buFont typeface="Wingdings 2" panose="05020102010507070707" pitchFamily="18" charset="2"/>
        <a:buChar char=""/>
        <a:defRPr sz="2000" kern="1200" baseline="0">
          <a:solidFill>
            <a:srgbClr val="071F65"/>
          </a:solidFill>
          <a:latin typeface="Arial" panose="020B0604020202020204" pitchFamily="34" charset="0"/>
          <a:ea typeface="微软雅黑" panose="020B0503020204020204" pitchFamily="34" charset="-122"/>
          <a:cs typeface="+mn-cs"/>
        </a:defRPr>
      </a:lvl1pPr>
      <a:lvl2pPr marL="356870" indent="-356870"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071F65"/>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en-US"/>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5"/>
          <p:cNvSpPr txBox="1"/>
          <p:nvPr/>
        </p:nvSpPr>
        <p:spPr>
          <a:xfrm>
            <a:off x="5515816" y="4969057"/>
            <a:ext cx="3191899" cy="379335"/>
          </a:xfrm>
          <a:prstGeom prst="rect">
            <a:avLst/>
          </a:prstGeom>
          <a:noFill/>
        </p:spPr>
        <p:txBody>
          <a:bodyPr wrap="non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65"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小组成员：边汉青 刘奇 高倩</a:t>
            </a:r>
          </a:p>
        </p:txBody>
      </p:sp>
      <p:sp>
        <p:nvSpPr>
          <p:cNvPr id="22" name="矩形 21"/>
          <p:cNvSpPr/>
          <p:nvPr/>
        </p:nvSpPr>
        <p:spPr>
          <a:xfrm>
            <a:off x="3390108" y="4969057"/>
            <a:ext cx="1856598" cy="379335"/>
          </a:xfrm>
          <a:prstGeom prst="rect">
            <a:avLst/>
          </a:prstGeom>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1865"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汇报人：边汉青</a:t>
            </a:r>
            <a:endParaRPr kumimoji="1" lang="en-US" altLang="zh-CN" sz="1865"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矩形 22"/>
          <p:cNvSpPr/>
          <p:nvPr/>
        </p:nvSpPr>
        <p:spPr>
          <a:xfrm>
            <a:off x="3303762" y="4205934"/>
            <a:ext cx="7785980" cy="369332"/>
          </a:xfrm>
          <a:prstGeom prst="rect">
            <a:avLst/>
          </a:prstGeom>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altLang="zh-CN" sz="1800" dirty="0">
                <a:effectLst/>
                <a:latin typeface="Times New Roman" panose="02020603050405020304" pitchFamily="18" charset="0"/>
                <a:ea typeface="宋体" panose="02010600030101010101" pitchFamily="2" charset="-122"/>
              </a:rPr>
              <a:t>Evolutionary Conservation and Functional Analysis of the </a:t>
            </a:r>
            <a:r>
              <a:rPr lang="en-US" altLang="zh-CN" sz="1800" dirty="0" err="1">
                <a:effectLst/>
                <a:latin typeface="Times New Roman" panose="02020603050405020304" pitchFamily="18" charset="0"/>
                <a:ea typeface="宋体" panose="02010600030101010101" pitchFamily="2" charset="-122"/>
              </a:rPr>
              <a:t>Doublesex</a:t>
            </a:r>
            <a:r>
              <a:rPr lang="en-US" altLang="zh-CN" sz="1800" dirty="0">
                <a:effectLst/>
                <a:latin typeface="Times New Roman" panose="02020603050405020304" pitchFamily="18" charset="0"/>
                <a:ea typeface="宋体" panose="02010600030101010101" pitchFamily="2" charset="-122"/>
              </a:rPr>
              <a:t> Gene</a:t>
            </a:r>
            <a:endParaRPr kumimoji="0" lang="zh-CN" altLang="en-US" sz="6665"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endParaRPr>
          </a:p>
        </p:txBody>
      </p:sp>
      <p:cxnSp>
        <p:nvCxnSpPr>
          <p:cNvPr id="24" name="直接连接符 23"/>
          <p:cNvCxnSpPr/>
          <p:nvPr/>
        </p:nvCxnSpPr>
        <p:spPr>
          <a:xfrm flipH="1">
            <a:off x="3390108" y="4166691"/>
            <a:ext cx="6709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5"/>
          <p:cNvSpPr>
            <a:spLocks noEditPoints="1"/>
          </p:cNvSpPr>
          <p:nvPr/>
        </p:nvSpPr>
        <p:spPr bwMode="auto">
          <a:xfrm>
            <a:off x="1" y="1552169"/>
            <a:ext cx="2387969" cy="3826419"/>
          </a:xfrm>
          <a:custGeom>
            <a:avLst/>
            <a:gdLst>
              <a:gd name="T0" fmla="*/ 0 w 7449"/>
              <a:gd name="T1" fmla="*/ 0 h 11906"/>
              <a:gd name="T2" fmla="*/ 7449 w 7449"/>
              <a:gd name="T3" fmla="*/ 4223 h 11906"/>
              <a:gd name="T4" fmla="*/ 0 w 7449"/>
              <a:gd name="T5" fmla="*/ 4223 h 11906"/>
              <a:gd name="T6" fmla="*/ 0 w 7449"/>
              <a:gd name="T7" fmla="*/ 0 h 11906"/>
              <a:gd name="T8" fmla="*/ 7449 w 7449"/>
              <a:gd name="T9" fmla="*/ 4302 h 11906"/>
              <a:gd name="T10" fmla="*/ 0 w 7449"/>
              <a:gd name="T11" fmla="*/ 8525 h 11906"/>
              <a:gd name="T12" fmla="*/ 0 w 7449"/>
              <a:gd name="T13" fmla="*/ 4302 h 11906"/>
              <a:gd name="T14" fmla="*/ 7449 w 7449"/>
              <a:gd name="T15" fmla="*/ 4302 h 11906"/>
              <a:gd name="T16" fmla="*/ 2857 w 7449"/>
              <a:gd name="T17" fmla="*/ 10038 h 11906"/>
              <a:gd name="T18" fmla="*/ 5 w 7449"/>
              <a:gd name="T19" fmla="*/ 11903 h 11906"/>
              <a:gd name="T20" fmla="*/ 0 w 7449"/>
              <a:gd name="T21" fmla="*/ 11906 h 11906"/>
              <a:gd name="T22" fmla="*/ 0 w 7449"/>
              <a:gd name="T23" fmla="*/ 8789 h 11906"/>
              <a:gd name="T24" fmla="*/ 2857 w 7449"/>
              <a:gd name="T25" fmla="*/ 7136 h 11906"/>
              <a:gd name="T26" fmla="*/ 2857 w 7449"/>
              <a:gd name="T27" fmla="*/ 10038 h 1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9" h="11906">
                <a:moveTo>
                  <a:pt x="0" y="0"/>
                </a:moveTo>
                <a:lnTo>
                  <a:pt x="7449" y="4223"/>
                </a:lnTo>
                <a:lnTo>
                  <a:pt x="0" y="4223"/>
                </a:lnTo>
                <a:lnTo>
                  <a:pt x="0" y="0"/>
                </a:lnTo>
                <a:close/>
                <a:moveTo>
                  <a:pt x="7449" y="4302"/>
                </a:moveTo>
                <a:lnTo>
                  <a:pt x="0" y="8525"/>
                </a:lnTo>
                <a:lnTo>
                  <a:pt x="0" y="4302"/>
                </a:lnTo>
                <a:lnTo>
                  <a:pt x="7449" y="4302"/>
                </a:lnTo>
                <a:close/>
                <a:moveTo>
                  <a:pt x="2857" y="10038"/>
                </a:moveTo>
                <a:cubicBezTo>
                  <a:pt x="2537" y="11326"/>
                  <a:pt x="721" y="11825"/>
                  <a:pt x="5" y="11903"/>
                </a:cubicBezTo>
                <a:lnTo>
                  <a:pt x="0" y="11906"/>
                </a:lnTo>
                <a:lnTo>
                  <a:pt x="0" y="8789"/>
                </a:lnTo>
                <a:lnTo>
                  <a:pt x="2857" y="7136"/>
                </a:lnTo>
                <a:lnTo>
                  <a:pt x="2857" y="10038"/>
                </a:lnTo>
                <a:close/>
              </a:path>
            </a:pathLst>
          </a:custGeom>
          <a:solidFill>
            <a:srgbClr val="005825"/>
          </a:solidFill>
          <a:ln w="5" cap="flat">
            <a:solidFill>
              <a:srgbClr val="005825"/>
            </a:solidFill>
            <a:prstDash val="solid"/>
            <a:miter lim="800000"/>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 name="Freeform 6"/>
          <p:cNvSpPr>
            <a:spLocks noEditPoints="1"/>
          </p:cNvSpPr>
          <p:nvPr/>
        </p:nvSpPr>
        <p:spPr bwMode="auto">
          <a:xfrm>
            <a:off x="2296560" y="2937549"/>
            <a:ext cx="182819" cy="2259004"/>
          </a:xfrm>
          <a:custGeom>
            <a:avLst/>
            <a:gdLst>
              <a:gd name="T0" fmla="*/ 246 w 571"/>
              <a:gd name="T1" fmla="*/ 0 h 7028"/>
              <a:gd name="T2" fmla="*/ 246 w 571"/>
              <a:gd name="T3" fmla="*/ 2716 h 7028"/>
              <a:gd name="T4" fmla="*/ 178 w 571"/>
              <a:gd name="T5" fmla="*/ 2816 h 7028"/>
              <a:gd name="T6" fmla="*/ 286 w 571"/>
              <a:gd name="T7" fmla="*/ 2924 h 7028"/>
              <a:gd name="T8" fmla="*/ 394 w 571"/>
              <a:gd name="T9" fmla="*/ 2816 h 7028"/>
              <a:gd name="T10" fmla="*/ 325 w 571"/>
              <a:gd name="T11" fmla="*/ 2716 h 7028"/>
              <a:gd name="T12" fmla="*/ 325 w 571"/>
              <a:gd name="T13" fmla="*/ 0 h 7028"/>
              <a:gd name="T14" fmla="*/ 246 w 571"/>
              <a:gd name="T15" fmla="*/ 0 h 7028"/>
              <a:gd name="T16" fmla="*/ 0 w 571"/>
              <a:gd name="T17" fmla="*/ 3749 h 7028"/>
              <a:gd name="T18" fmla="*/ 571 w 571"/>
              <a:gd name="T19" fmla="*/ 3749 h 7028"/>
              <a:gd name="T20" fmla="*/ 571 w 571"/>
              <a:gd name="T21" fmla="*/ 3790 h 7028"/>
              <a:gd name="T22" fmla="*/ 0 w 571"/>
              <a:gd name="T23" fmla="*/ 3790 h 7028"/>
              <a:gd name="T24" fmla="*/ 0 w 571"/>
              <a:gd name="T25" fmla="*/ 3749 h 7028"/>
              <a:gd name="T26" fmla="*/ 0 w 571"/>
              <a:gd name="T27" fmla="*/ 3323 h 7028"/>
              <a:gd name="T28" fmla="*/ 0 w 571"/>
              <a:gd name="T29" fmla="*/ 3323 h 7028"/>
              <a:gd name="T30" fmla="*/ 0 w 571"/>
              <a:gd name="T31" fmla="*/ 3323 h 7028"/>
              <a:gd name="T32" fmla="*/ 286 w 571"/>
              <a:gd name="T33" fmla="*/ 3037 h 7028"/>
              <a:gd name="T34" fmla="*/ 571 w 571"/>
              <a:gd name="T35" fmla="*/ 3323 h 7028"/>
              <a:gd name="T36" fmla="*/ 571 w 571"/>
              <a:gd name="T37" fmla="*/ 3323 h 7028"/>
              <a:gd name="T38" fmla="*/ 571 w 571"/>
              <a:gd name="T39" fmla="*/ 3323 h 7028"/>
              <a:gd name="T40" fmla="*/ 571 w 571"/>
              <a:gd name="T41" fmla="*/ 3683 h 7028"/>
              <a:gd name="T42" fmla="*/ 0 w 571"/>
              <a:gd name="T43" fmla="*/ 3683 h 7028"/>
              <a:gd name="T44" fmla="*/ 0 w 571"/>
              <a:gd name="T45" fmla="*/ 3323 h 7028"/>
              <a:gd name="T46" fmla="*/ 37 w 571"/>
              <a:gd name="T47" fmla="*/ 3885 h 7028"/>
              <a:gd name="T48" fmla="*/ 0 w 571"/>
              <a:gd name="T49" fmla="*/ 3885 h 7028"/>
              <a:gd name="T50" fmla="*/ 0 w 571"/>
              <a:gd name="T51" fmla="*/ 7028 h 7028"/>
              <a:gd name="T52" fmla="*/ 37 w 571"/>
              <a:gd name="T53" fmla="*/ 7028 h 7028"/>
              <a:gd name="T54" fmla="*/ 37 w 571"/>
              <a:gd name="T55" fmla="*/ 3885 h 7028"/>
              <a:gd name="T56" fmla="*/ 126 w 571"/>
              <a:gd name="T57" fmla="*/ 3885 h 7028"/>
              <a:gd name="T58" fmla="*/ 89 w 571"/>
              <a:gd name="T59" fmla="*/ 3885 h 7028"/>
              <a:gd name="T60" fmla="*/ 89 w 571"/>
              <a:gd name="T61" fmla="*/ 7028 h 7028"/>
              <a:gd name="T62" fmla="*/ 126 w 571"/>
              <a:gd name="T63" fmla="*/ 7028 h 7028"/>
              <a:gd name="T64" fmla="*/ 126 w 571"/>
              <a:gd name="T65" fmla="*/ 3885 h 7028"/>
              <a:gd name="T66" fmla="*/ 215 w 571"/>
              <a:gd name="T67" fmla="*/ 3885 h 7028"/>
              <a:gd name="T68" fmla="*/ 178 w 571"/>
              <a:gd name="T69" fmla="*/ 3885 h 7028"/>
              <a:gd name="T70" fmla="*/ 178 w 571"/>
              <a:gd name="T71" fmla="*/ 7028 h 7028"/>
              <a:gd name="T72" fmla="*/ 215 w 571"/>
              <a:gd name="T73" fmla="*/ 7028 h 7028"/>
              <a:gd name="T74" fmla="*/ 215 w 571"/>
              <a:gd name="T75" fmla="*/ 3885 h 7028"/>
              <a:gd name="T76" fmla="*/ 304 w 571"/>
              <a:gd name="T77" fmla="*/ 3885 h 7028"/>
              <a:gd name="T78" fmla="*/ 267 w 571"/>
              <a:gd name="T79" fmla="*/ 3885 h 7028"/>
              <a:gd name="T80" fmla="*/ 267 w 571"/>
              <a:gd name="T81" fmla="*/ 7028 h 7028"/>
              <a:gd name="T82" fmla="*/ 304 w 571"/>
              <a:gd name="T83" fmla="*/ 7028 h 7028"/>
              <a:gd name="T84" fmla="*/ 304 w 571"/>
              <a:gd name="T85" fmla="*/ 3885 h 7028"/>
              <a:gd name="T86" fmla="*/ 393 w 571"/>
              <a:gd name="T87" fmla="*/ 3885 h 7028"/>
              <a:gd name="T88" fmla="*/ 356 w 571"/>
              <a:gd name="T89" fmla="*/ 3885 h 7028"/>
              <a:gd name="T90" fmla="*/ 356 w 571"/>
              <a:gd name="T91" fmla="*/ 7028 h 7028"/>
              <a:gd name="T92" fmla="*/ 393 w 571"/>
              <a:gd name="T93" fmla="*/ 7028 h 7028"/>
              <a:gd name="T94" fmla="*/ 393 w 571"/>
              <a:gd name="T95" fmla="*/ 3885 h 7028"/>
              <a:gd name="T96" fmla="*/ 482 w 571"/>
              <a:gd name="T97" fmla="*/ 3885 h 7028"/>
              <a:gd name="T98" fmla="*/ 445 w 571"/>
              <a:gd name="T99" fmla="*/ 3885 h 7028"/>
              <a:gd name="T100" fmla="*/ 445 w 571"/>
              <a:gd name="T101" fmla="*/ 7028 h 7028"/>
              <a:gd name="T102" fmla="*/ 482 w 571"/>
              <a:gd name="T103" fmla="*/ 7028 h 7028"/>
              <a:gd name="T104" fmla="*/ 482 w 571"/>
              <a:gd name="T105" fmla="*/ 3885 h 7028"/>
              <a:gd name="T106" fmla="*/ 571 w 571"/>
              <a:gd name="T107" fmla="*/ 3885 h 7028"/>
              <a:gd name="T108" fmla="*/ 534 w 571"/>
              <a:gd name="T109" fmla="*/ 3885 h 7028"/>
              <a:gd name="T110" fmla="*/ 534 w 571"/>
              <a:gd name="T111" fmla="*/ 7028 h 7028"/>
              <a:gd name="T112" fmla="*/ 571 w 571"/>
              <a:gd name="T113" fmla="*/ 7028 h 7028"/>
              <a:gd name="T114" fmla="*/ 571 w 571"/>
              <a:gd name="T115" fmla="*/ 3885 h 7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1" h="7028">
                <a:moveTo>
                  <a:pt x="246" y="0"/>
                </a:moveTo>
                <a:lnTo>
                  <a:pt x="246" y="2716"/>
                </a:lnTo>
                <a:cubicBezTo>
                  <a:pt x="206" y="2731"/>
                  <a:pt x="178" y="2770"/>
                  <a:pt x="178" y="2816"/>
                </a:cubicBezTo>
                <a:cubicBezTo>
                  <a:pt x="178" y="2876"/>
                  <a:pt x="226" y="2924"/>
                  <a:pt x="286" y="2924"/>
                </a:cubicBezTo>
                <a:cubicBezTo>
                  <a:pt x="345" y="2924"/>
                  <a:pt x="394" y="2876"/>
                  <a:pt x="394" y="2816"/>
                </a:cubicBezTo>
                <a:cubicBezTo>
                  <a:pt x="394" y="2770"/>
                  <a:pt x="365" y="2731"/>
                  <a:pt x="325" y="2716"/>
                </a:cubicBezTo>
                <a:lnTo>
                  <a:pt x="325" y="0"/>
                </a:lnTo>
                <a:lnTo>
                  <a:pt x="246" y="0"/>
                </a:lnTo>
                <a:close/>
                <a:moveTo>
                  <a:pt x="0" y="3749"/>
                </a:moveTo>
                <a:lnTo>
                  <a:pt x="571" y="3749"/>
                </a:lnTo>
                <a:lnTo>
                  <a:pt x="571" y="3790"/>
                </a:lnTo>
                <a:lnTo>
                  <a:pt x="0" y="3790"/>
                </a:lnTo>
                <a:lnTo>
                  <a:pt x="0" y="3749"/>
                </a:lnTo>
                <a:close/>
                <a:moveTo>
                  <a:pt x="0" y="3323"/>
                </a:moveTo>
                <a:lnTo>
                  <a:pt x="0" y="3323"/>
                </a:lnTo>
                <a:lnTo>
                  <a:pt x="0" y="3323"/>
                </a:lnTo>
                <a:cubicBezTo>
                  <a:pt x="0" y="3165"/>
                  <a:pt x="128" y="3037"/>
                  <a:pt x="286" y="3037"/>
                </a:cubicBezTo>
                <a:cubicBezTo>
                  <a:pt x="443" y="3037"/>
                  <a:pt x="571" y="3165"/>
                  <a:pt x="571" y="3323"/>
                </a:cubicBezTo>
                <a:lnTo>
                  <a:pt x="571" y="3323"/>
                </a:lnTo>
                <a:lnTo>
                  <a:pt x="571" y="3323"/>
                </a:lnTo>
                <a:lnTo>
                  <a:pt x="571" y="3683"/>
                </a:lnTo>
                <a:lnTo>
                  <a:pt x="0" y="3683"/>
                </a:lnTo>
                <a:lnTo>
                  <a:pt x="0" y="3323"/>
                </a:lnTo>
                <a:close/>
                <a:moveTo>
                  <a:pt x="37" y="3885"/>
                </a:moveTo>
                <a:lnTo>
                  <a:pt x="0" y="3885"/>
                </a:lnTo>
                <a:lnTo>
                  <a:pt x="0" y="7028"/>
                </a:lnTo>
                <a:lnTo>
                  <a:pt x="37" y="7028"/>
                </a:lnTo>
                <a:lnTo>
                  <a:pt x="37" y="3885"/>
                </a:lnTo>
                <a:close/>
                <a:moveTo>
                  <a:pt x="126" y="3885"/>
                </a:moveTo>
                <a:lnTo>
                  <a:pt x="89" y="3885"/>
                </a:lnTo>
                <a:lnTo>
                  <a:pt x="89" y="7028"/>
                </a:lnTo>
                <a:lnTo>
                  <a:pt x="126" y="7028"/>
                </a:lnTo>
                <a:lnTo>
                  <a:pt x="126" y="3885"/>
                </a:lnTo>
                <a:close/>
                <a:moveTo>
                  <a:pt x="215" y="3885"/>
                </a:moveTo>
                <a:lnTo>
                  <a:pt x="178" y="3885"/>
                </a:lnTo>
                <a:lnTo>
                  <a:pt x="178" y="7028"/>
                </a:lnTo>
                <a:lnTo>
                  <a:pt x="215" y="7028"/>
                </a:lnTo>
                <a:lnTo>
                  <a:pt x="215" y="3885"/>
                </a:lnTo>
                <a:close/>
                <a:moveTo>
                  <a:pt x="304" y="3885"/>
                </a:moveTo>
                <a:lnTo>
                  <a:pt x="267" y="3885"/>
                </a:lnTo>
                <a:lnTo>
                  <a:pt x="267" y="7028"/>
                </a:lnTo>
                <a:lnTo>
                  <a:pt x="304" y="7028"/>
                </a:lnTo>
                <a:lnTo>
                  <a:pt x="304" y="3885"/>
                </a:lnTo>
                <a:close/>
                <a:moveTo>
                  <a:pt x="393" y="3885"/>
                </a:moveTo>
                <a:lnTo>
                  <a:pt x="356" y="3885"/>
                </a:lnTo>
                <a:lnTo>
                  <a:pt x="356" y="7028"/>
                </a:lnTo>
                <a:lnTo>
                  <a:pt x="393" y="7028"/>
                </a:lnTo>
                <a:lnTo>
                  <a:pt x="393" y="3885"/>
                </a:lnTo>
                <a:close/>
                <a:moveTo>
                  <a:pt x="482" y="3885"/>
                </a:moveTo>
                <a:lnTo>
                  <a:pt x="445" y="3885"/>
                </a:lnTo>
                <a:lnTo>
                  <a:pt x="445" y="7028"/>
                </a:lnTo>
                <a:lnTo>
                  <a:pt x="482" y="7028"/>
                </a:lnTo>
                <a:lnTo>
                  <a:pt x="482" y="3885"/>
                </a:lnTo>
                <a:close/>
                <a:moveTo>
                  <a:pt x="571" y="3885"/>
                </a:moveTo>
                <a:lnTo>
                  <a:pt x="534" y="3885"/>
                </a:lnTo>
                <a:lnTo>
                  <a:pt x="534" y="7028"/>
                </a:lnTo>
                <a:lnTo>
                  <a:pt x="571" y="7028"/>
                </a:lnTo>
                <a:lnTo>
                  <a:pt x="571" y="3885"/>
                </a:lnTo>
                <a:close/>
              </a:path>
            </a:pathLst>
          </a:custGeom>
          <a:solidFill>
            <a:srgbClr val="005825"/>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nvGrpSpPr>
          <p:cNvPr id="16" name="组合 15"/>
          <p:cNvGrpSpPr/>
          <p:nvPr/>
        </p:nvGrpSpPr>
        <p:grpSpPr>
          <a:xfrm>
            <a:off x="3372002" y="940545"/>
            <a:ext cx="5546211" cy="1272119"/>
            <a:chOff x="3869685" y="487965"/>
            <a:chExt cx="5546211" cy="1272119"/>
          </a:xfrm>
        </p:grpSpPr>
        <p:grpSp>
          <p:nvGrpSpPr>
            <p:cNvPr id="18" name="组合 17"/>
            <p:cNvGrpSpPr/>
            <p:nvPr/>
          </p:nvGrpSpPr>
          <p:grpSpPr>
            <a:xfrm>
              <a:off x="3869685" y="487965"/>
              <a:ext cx="5546211" cy="1272119"/>
              <a:chOff x="6063406" y="1596380"/>
              <a:chExt cx="7135551" cy="1636665"/>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9" name="矩形 18"/>
            <p:cNvSpPr/>
            <p:nvPr/>
          </p:nvSpPr>
          <p:spPr>
            <a:xfrm>
              <a:off x="5206006" y="1399631"/>
              <a:ext cx="4162723" cy="307777"/>
            </a:xfrm>
            <a:prstGeom prst="rect">
              <a:avLst/>
            </a:prstGeom>
          </p:spPr>
          <p:txBody>
            <a:bodyPr wrap="square">
              <a:spAutoFit/>
            </a:bodyPr>
            <a:lstStyle/>
            <a:p>
              <a:pPr lvl="0" algn="dist">
                <a:defRPr/>
              </a:pPr>
              <a:r>
                <a:rPr lang="en-US" altLang="zh-CN" sz="1400" b="1" dirty="0">
                  <a:solidFill>
                    <a:prstClr val="black"/>
                  </a:solidFill>
                  <a:latin typeface="Calibri" panose="020F0502020204030204"/>
                  <a:ea typeface="宋体" panose="02010600030101010101" pitchFamily="2" charset="-122"/>
                </a:rPr>
                <a:t>CHINESE ACADEMY OF AGRICULTURAL SCIENCES</a:t>
              </a:r>
              <a:endParaRPr kumimoji="0" lang="en-US" altLang="zh-CN" sz="12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3" name="文本框 2">
            <a:extLst>
              <a:ext uri="{FF2B5EF4-FFF2-40B4-BE49-F238E27FC236}">
                <a16:creationId xmlns:a16="http://schemas.microsoft.com/office/drawing/2014/main" id="{5A1CAA90-C6A3-6E47-8C23-3FDECB1C76DB}"/>
              </a:ext>
            </a:extLst>
          </p:cNvPr>
          <p:cNvSpPr txBox="1"/>
          <p:nvPr/>
        </p:nvSpPr>
        <p:spPr>
          <a:xfrm>
            <a:off x="2702173" y="3056617"/>
            <a:ext cx="8989158" cy="707886"/>
          </a:xfrm>
          <a:prstGeom prst="rect">
            <a:avLst/>
          </a:prstGeom>
          <a:noFill/>
        </p:spPr>
        <p:txBody>
          <a:bodyPr wrap="square">
            <a:spAutoFit/>
          </a:bodyPr>
          <a:lstStyle/>
          <a:p>
            <a:r>
              <a:rPr lang="zh-CN" altLang="en-US" sz="4000" b="1" dirty="0"/>
              <a:t>双性基因</a:t>
            </a:r>
            <a:r>
              <a:rPr lang="en-US" altLang="zh-CN" sz="4000" b="1" dirty="0"/>
              <a:t>DSX</a:t>
            </a:r>
            <a:r>
              <a:rPr lang="zh-CN" altLang="en-US" sz="4000" b="1" dirty="0"/>
              <a:t>的进化保守型和功能分析</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634918" y="237124"/>
            <a:ext cx="47815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JBrowse</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观察外显子特征</a:t>
            </a: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38" name="组合 37"/>
          <p:cNvGrpSpPr/>
          <p:nvPr/>
        </p:nvGrpSpPr>
        <p:grpSpPr>
          <a:xfrm>
            <a:off x="7765063" y="237124"/>
            <a:ext cx="4120681" cy="945149"/>
            <a:chOff x="3869685" y="487965"/>
            <a:chExt cx="5546211" cy="1272119"/>
          </a:xfrm>
        </p:grpSpPr>
        <p:grpSp>
          <p:nvGrpSpPr>
            <p:cNvPr id="39" name="组合 38"/>
            <p:cNvGrpSpPr/>
            <p:nvPr/>
          </p:nvGrpSpPr>
          <p:grpSpPr>
            <a:xfrm>
              <a:off x="3869685" y="487965"/>
              <a:ext cx="5546211" cy="1272119"/>
              <a:chOff x="6063406" y="1596380"/>
              <a:chExt cx="7135551" cy="1636665"/>
            </a:xfrm>
          </p:grpSpPr>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40" name="矩形 39"/>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4" name="图片 5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
        <p:nvSpPr>
          <p:cNvPr id="4" name="文本框 3"/>
          <p:cNvSpPr txBox="1"/>
          <p:nvPr/>
        </p:nvSpPr>
        <p:spPr>
          <a:xfrm>
            <a:off x="668655" y="1007428"/>
            <a:ext cx="5080000" cy="460375"/>
          </a:xfrm>
          <a:prstGeom prst="rect">
            <a:avLst/>
          </a:prstGeom>
        </p:spPr>
        <p:txBody>
          <a:bodyPr>
            <a:spAutoFit/>
          </a:bodyPr>
          <a:lstStyle/>
          <a:p>
            <a:r>
              <a:rPr lang="zh-CN" altLang="en-US" sz="2400" b="1"/>
              <a:t>共有</a:t>
            </a:r>
            <a:r>
              <a:rPr lang="en-US" altLang="zh-CN" sz="2400" b="1"/>
              <a:t>7</a:t>
            </a:r>
            <a:r>
              <a:rPr lang="zh-CN" altLang="en-US" sz="2400" b="1"/>
              <a:t>个转录副本</a:t>
            </a:r>
          </a:p>
        </p:txBody>
      </p:sp>
      <p:pic>
        <p:nvPicPr>
          <p:cNvPr id="2" name="图片 1"/>
          <p:cNvPicPr>
            <a:picLocks noChangeAspect="1"/>
          </p:cNvPicPr>
          <p:nvPr/>
        </p:nvPicPr>
        <p:blipFill>
          <a:blip r:embed="rId6"/>
          <a:stretch>
            <a:fillRect/>
          </a:stretch>
        </p:blipFill>
        <p:spPr>
          <a:xfrm>
            <a:off x="401003" y="1674495"/>
            <a:ext cx="11555095" cy="3242310"/>
          </a:xfrm>
          <a:prstGeom prst="rect">
            <a:avLst/>
          </a:prstGeom>
        </p:spPr>
      </p:pic>
      <p:sp>
        <p:nvSpPr>
          <p:cNvPr id="3" name="文本框 2"/>
          <p:cNvSpPr txBox="1"/>
          <p:nvPr/>
        </p:nvSpPr>
        <p:spPr>
          <a:xfrm>
            <a:off x="607695" y="5267325"/>
            <a:ext cx="11125200" cy="777008"/>
          </a:xfrm>
          <a:prstGeom prst="rect">
            <a:avLst/>
          </a:prstGeom>
          <a:noFill/>
        </p:spPr>
        <p:txBody>
          <a:bodyPr wrap="square" rtlCol="0">
            <a:spAutoFit/>
          </a:bodyPr>
          <a:lstStyle/>
          <a:p>
            <a:pPr indent="457200" fontAlgn="auto">
              <a:lnSpc>
                <a:spcPct val="130000"/>
              </a:lnSpc>
            </a:pPr>
            <a:r>
              <a:rPr lang="zh-CN" altLang="en-US" dirty="0">
                <a:latin typeface="Arial" panose="020B0604020202020204" pitchFamily="34" charset="0"/>
                <a:ea typeface="微软雅黑" panose="020B0503020204020204" pitchFamily="34" charset="-122"/>
              </a:rPr>
              <a:t>其中前</a:t>
            </a:r>
            <a:r>
              <a:rPr lang="en-US" altLang="zh-CN" dirty="0">
                <a:latin typeface="Arial" panose="020B0604020202020204" pitchFamily="34" charset="0"/>
                <a:ea typeface="微软雅黑" panose="020B0503020204020204" pitchFamily="34" charset="-122"/>
              </a:rPr>
              <a:t>3</a:t>
            </a:r>
            <a:r>
              <a:rPr lang="zh-CN" altLang="en-US" dirty="0">
                <a:latin typeface="Arial" panose="020B0604020202020204" pitchFamily="34" charset="0"/>
                <a:ea typeface="微软雅黑" panose="020B0503020204020204" pitchFamily="34" charset="-122"/>
              </a:rPr>
              <a:t>个外显子为所有转录副本所共有，第四个外显子则出现两种特异性外显子，</a:t>
            </a:r>
            <a:r>
              <a:rPr lang="en-US" altLang="zh-CN" dirty="0">
                <a:latin typeface="Arial" panose="020B0604020202020204" pitchFamily="34" charset="0"/>
                <a:ea typeface="微软雅黑" panose="020B0503020204020204" pitchFamily="34" charset="-122"/>
              </a:rPr>
              <a:t>RA</a:t>
            </a:r>
            <a:r>
              <a:rPr lang="zh-CN" altLang="en-US" dirty="0">
                <a:latin typeface="Arial" panose="020B0604020202020204" pitchFamily="34" charset="0"/>
                <a:ea typeface="微软雅黑" panose="020B0503020204020204" pitchFamily="34" charset="-122"/>
              </a:rPr>
              <a:t>、</a:t>
            </a:r>
            <a:r>
              <a:rPr lang="en-US" altLang="zh-CN" dirty="0">
                <a:latin typeface="Arial" panose="020B0604020202020204" pitchFamily="34" charset="0"/>
                <a:ea typeface="微软雅黑" panose="020B0503020204020204" pitchFamily="34" charset="-122"/>
              </a:rPr>
              <a:t>RD</a:t>
            </a:r>
            <a:r>
              <a:rPr lang="zh-CN" altLang="en-US" dirty="0">
                <a:latin typeface="Arial" panose="020B0604020202020204" pitchFamily="34" charset="0"/>
                <a:ea typeface="微软雅黑" panose="020B0503020204020204" pitchFamily="34" charset="-122"/>
              </a:rPr>
              <a:t>、</a:t>
            </a:r>
            <a:r>
              <a:rPr lang="en-US" altLang="zh-CN" dirty="0">
                <a:latin typeface="Arial" panose="020B0604020202020204" pitchFamily="34" charset="0"/>
                <a:ea typeface="微软雅黑" panose="020B0503020204020204" pitchFamily="34" charset="-122"/>
              </a:rPr>
              <a:t>RE</a:t>
            </a:r>
            <a:r>
              <a:rPr lang="zh-CN" altLang="en-US" dirty="0">
                <a:latin typeface="Arial" panose="020B0604020202020204" pitchFamily="34" charset="0"/>
                <a:ea typeface="微软雅黑" panose="020B0503020204020204" pitchFamily="34" charset="-122"/>
              </a:rPr>
              <a:t>则多一个外显子。理论上确定了插入致死基因达到雌性致死、雄性存活的目的。</a:t>
            </a:r>
          </a:p>
        </p:txBody>
      </p:sp>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梯形 36"/>
          <p:cNvSpPr/>
          <p:nvPr/>
        </p:nvSpPr>
        <p:spPr>
          <a:xfrm rot="5400000">
            <a:off x="1331640" y="636804"/>
            <a:ext cx="2344067" cy="5007345"/>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梯形 34"/>
          <p:cNvSpPr/>
          <p:nvPr/>
        </p:nvSpPr>
        <p:spPr>
          <a:xfrm rot="16200000">
            <a:off x="7446198" y="-451317"/>
            <a:ext cx="2291737" cy="7199871"/>
          </a:xfrm>
          <a:prstGeom prst="trapezoid">
            <a:avLst>
              <a:gd name="adj" fmla="val 16935"/>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文本框 2"/>
          <p:cNvSpPr txBox="1"/>
          <p:nvPr/>
        </p:nvSpPr>
        <p:spPr>
          <a:xfrm>
            <a:off x="3729079" y="2556165"/>
            <a:ext cx="1153795" cy="1198880"/>
          </a:xfrm>
          <a:prstGeom prst="rect">
            <a:avLst/>
          </a:prstGeom>
          <a:noFill/>
        </p:spPr>
        <p:txBody>
          <a:bodyPr wrap="non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65"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Part</a:t>
            </a:r>
            <a:r>
              <a:rPr kumimoji="0" lang="en-US" altLang="zh-CN" sz="72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4</a:t>
            </a:r>
            <a:endParaRPr kumimoji="0" lang="zh-CN" altLang="en-US" sz="72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9" name="矩形 28"/>
          <p:cNvSpPr/>
          <p:nvPr/>
        </p:nvSpPr>
        <p:spPr>
          <a:xfrm>
            <a:off x="5343523" y="2745745"/>
            <a:ext cx="6278880" cy="829945"/>
          </a:xfrm>
          <a:prstGeom prst="rect">
            <a:avLst/>
          </a:prstGeom>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4800" b="1" noProof="0" dirty="0">
                <a:ln>
                  <a:noFill/>
                </a:ln>
                <a:solidFill>
                  <a:prstClr val="white"/>
                </a:solidFill>
                <a:effectLst/>
                <a:uLnTx/>
                <a:uFillTx/>
                <a:latin typeface="Arial" panose="020B0604020202020204"/>
                <a:ea typeface="微软雅黑" panose="020B0503020204020204" pitchFamily="34" charset="-122"/>
                <a:sym typeface="+mn-ea"/>
              </a:rPr>
              <a:t>多序列比对与进化分析</a:t>
            </a:r>
            <a:endParaRPr kumimoji="0" lang="zh-CN" altLang="en-US" sz="4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4" name="组合 3"/>
          <p:cNvGrpSpPr/>
          <p:nvPr/>
        </p:nvGrpSpPr>
        <p:grpSpPr>
          <a:xfrm>
            <a:off x="464768" y="1391626"/>
            <a:ext cx="3102819" cy="3102819"/>
            <a:chOff x="464768" y="1391626"/>
            <a:chExt cx="3102819" cy="3102819"/>
          </a:xfrm>
        </p:grpSpPr>
        <p:sp>
          <p:nvSpPr>
            <p:cNvPr id="3" name="椭圆 2"/>
            <p:cNvSpPr/>
            <p:nvPr/>
          </p:nvSpPr>
          <p:spPr>
            <a:xfrm>
              <a:off x="464768" y="1391626"/>
              <a:ext cx="3102819" cy="31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00" y="1435558"/>
              <a:ext cx="3014957" cy="3014957"/>
            </a:xfrm>
            <a:prstGeom prst="rect">
              <a:avLst/>
            </a:prstGeom>
          </p:spPr>
        </p:pic>
      </p:grpSp>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6"/>
          <p:cNvSpPr>
            <a:spLocks noChangeArrowheads="1"/>
          </p:cNvSpPr>
          <p:nvPr/>
        </p:nvSpPr>
        <p:spPr bwMode="auto">
          <a:xfrm>
            <a:off x="634918" y="237124"/>
            <a:ext cx="5055224"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不同昆虫物种</a:t>
            </a: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dsx</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蛋白序列</a:t>
            </a:r>
          </a:p>
        </p:txBody>
      </p:sp>
      <p:sp>
        <p:nvSpPr>
          <p:cNvPr id="16"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28" name="组合 27"/>
          <p:cNvGrpSpPr/>
          <p:nvPr/>
        </p:nvGrpSpPr>
        <p:grpSpPr>
          <a:xfrm>
            <a:off x="7765063" y="237124"/>
            <a:ext cx="4120681" cy="945149"/>
            <a:chOff x="3869685" y="487965"/>
            <a:chExt cx="5546211" cy="1272119"/>
          </a:xfrm>
        </p:grpSpPr>
        <p:grpSp>
          <p:nvGrpSpPr>
            <p:cNvPr id="29" name="组合 28"/>
            <p:cNvGrpSpPr/>
            <p:nvPr/>
          </p:nvGrpSpPr>
          <p:grpSpPr>
            <a:xfrm>
              <a:off x="3869685" y="487965"/>
              <a:ext cx="5546211" cy="1272119"/>
              <a:chOff x="6063406" y="1596380"/>
              <a:chExt cx="7135551" cy="1636665"/>
            </a:xfrm>
          </p:grpSpPr>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30" name="矩形 29"/>
            <p:cNvSpPr/>
            <p:nvPr/>
          </p:nvSpPr>
          <p:spPr>
            <a:xfrm>
              <a:off x="5206007" y="1332136"/>
              <a:ext cx="4162723" cy="32344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graphicFrame>
        <p:nvGraphicFramePr>
          <p:cNvPr id="3" name="表格 2"/>
          <p:cNvGraphicFramePr/>
          <p:nvPr>
            <p:extLst>
              <p:ext uri="{D42A27DB-BD31-4B8C-83A1-F6EECF244321}">
                <p14:modId xmlns:p14="http://schemas.microsoft.com/office/powerpoint/2010/main" val="236458546"/>
              </p:ext>
            </p:extLst>
          </p:nvPr>
        </p:nvGraphicFramePr>
        <p:xfrm>
          <a:off x="101432" y="1168044"/>
          <a:ext cx="11989136" cy="5235762"/>
        </p:xfrm>
        <a:graphic>
          <a:graphicData uri="http://schemas.openxmlformats.org/drawingml/2006/table">
            <a:tbl>
              <a:tblPr/>
              <a:tblGrid>
                <a:gridCol w="1182713">
                  <a:extLst>
                    <a:ext uri="{9D8B030D-6E8A-4147-A177-3AD203B41FA5}">
                      <a16:colId xmlns:a16="http://schemas.microsoft.com/office/drawing/2014/main" val="20000"/>
                    </a:ext>
                  </a:extLst>
                </a:gridCol>
                <a:gridCol w="2204108">
                  <a:extLst>
                    <a:ext uri="{9D8B030D-6E8A-4147-A177-3AD203B41FA5}">
                      <a16:colId xmlns:a16="http://schemas.microsoft.com/office/drawing/2014/main" val="20001"/>
                    </a:ext>
                  </a:extLst>
                </a:gridCol>
                <a:gridCol w="2713361">
                  <a:extLst>
                    <a:ext uri="{9D8B030D-6E8A-4147-A177-3AD203B41FA5}">
                      <a16:colId xmlns:a16="http://schemas.microsoft.com/office/drawing/2014/main" val="20002"/>
                    </a:ext>
                  </a:extLst>
                </a:gridCol>
                <a:gridCol w="2847907">
                  <a:extLst>
                    <a:ext uri="{9D8B030D-6E8A-4147-A177-3AD203B41FA5}">
                      <a16:colId xmlns:a16="http://schemas.microsoft.com/office/drawing/2014/main" val="20003"/>
                    </a:ext>
                  </a:extLst>
                </a:gridCol>
                <a:gridCol w="1976970">
                  <a:extLst>
                    <a:ext uri="{9D8B030D-6E8A-4147-A177-3AD203B41FA5}">
                      <a16:colId xmlns:a16="http://schemas.microsoft.com/office/drawing/2014/main" val="20004"/>
                    </a:ext>
                  </a:extLst>
                </a:gridCol>
                <a:gridCol w="1064077">
                  <a:extLst>
                    <a:ext uri="{9D8B030D-6E8A-4147-A177-3AD203B41FA5}">
                      <a16:colId xmlns:a16="http://schemas.microsoft.com/office/drawing/2014/main" val="20005"/>
                    </a:ext>
                  </a:extLst>
                </a:gridCol>
              </a:tblGrid>
              <a:tr h="297781">
                <a:tc>
                  <a:txBody>
                    <a:bodyPr/>
                    <a:lstStyle/>
                    <a:p>
                      <a:pPr algn="ctr" fontAlgn="ctr"/>
                      <a:r>
                        <a:rPr lang="en-US" altLang="zh-CN" sz="1400" b="0" i="0">
                          <a:solidFill>
                            <a:srgbClr val="000000"/>
                          </a:solidFill>
                          <a:latin typeface="+mj-ea"/>
                          <a:ea typeface="+mj-ea"/>
                        </a:rPr>
                        <a:t>Reviewed</a:t>
                      </a:r>
                    </a:p>
                  </a:txBody>
                  <a:tcPr marL="6667" marR="6667" marT="6667" marB="0" anchor="ctr">
                    <a:lnL>
                      <a:noFill/>
                    </a:lnL>
                    <a:lnR>
                      <a:noFill/>
                    </a:lnR>
                    <a:lnT w="19050">
                      <a:solidFill>
                        <a:schemeClr val="tx1"/>
                      </a:solidFill>
                      <a:prstDash val="solid"/>
                    </a:lnT>
                    <a:lnB w="9525">
                      <a:solidFill>
                        <a:schemeClr val="tx1"/>
                      </a:solidFill>
                      <a:prstDash val="solid"/>
                    </a:lnB>
                    <a:noFill/>
                  </a:tcPr>
                </a:tc>
                <a:tc>
                  <a:txBody>
                    <a:bodyPr/>
                    <a:lstStyle/>
                    <a:p>
                      <a:pPr algn="ctr" fontAlgn="ctr"/>
                      <a:r>
                        <a:rPr lang="en-US" altLang="zh-CN" sz="1400" b="0" i="0">
                          <a:solidFill>
                            <a:srgbClr val="000000"/>
                          </a:solidFill>
                          <a:latin typeface="+mj-ea"/>
                          <a:ea typeface="+mj-ea"/>
                        </a:rPr>
                        <a:t>Entry Name</a:t>
                      </a:r>
                    </a:p>
                  </a:txBody>
                  <a:tcPr marL="6667" marR="6667" marT="6667" marB="0" anchor="ctr">
                    <a:lnL>
                      <a:noFill/>
                    </a:lnL>
                    <a:lnR>
                      <a:noFill/>
                    </a:lnR>
                    <a:lnT w="19050">
                      <a:solidFill>
                        <a:schemeClr val="tx1"/>
                      </a:solidFill>
                      <a:prstDash val="solid"/>
                    </a:lnT>
                    <a:lnB w="9525">
                      <a:solidFill>
                        <a:schemeClr val="tx1"/>
                      </a:solidFill>
                      <a:prstDash val="solid"/>
                    </a:lnB>
                    <a:noFill/>
                  </a:tcPr>
                </a:tc>
                <a:tc>
                  <a:txBody>
                    <a:bodyPr/>
                    <a:lstStyle/>
                    <a:p>
                      <a:pPr algn="ctr" fontAlgn="ctr"/>
                      <a:r>
                        <a:rPr lang="en-US" altLang="zh-CN" sz="1400" b="0" i="0" dirty="0">
                          <a:solidFill>
                            <a:srgbClr val="000000"/>
                          </a:solidFill>
                          <a:latin typeface="+mj-ea"/>
                          <a:ea typeface="+mj-ea"/>
                        </a:rPr>
                        <a:t>Protein names</a:t>
                      </a:r>
                    </a:p>
                  </a:txBody>
                  <a:tcPr marL="6667" marR="6667" marT="6667" marB="0" anchor="ctr">
                    <a:lnL>
                      <a:noFill/>
                    </a:lnL>
                    <a:lnR>
                      <a:noFill/>
                    </a:lnR>
                    <a:lnT w="19050">
                      <a:solidFill>
                        <a:schemeClr val="tx1"/>
                      </a:solidFill>
                      <a:prstDash val="solid"/>
                    </a:lnT>
                    <a:lnB w="9525">
                      <a:solidFill>
                        <a:schemeClr val="tx1"/>
                      </a:solidFill>
                      <a:prstDash val="solid"/>
                    </a:lnB>
                    <a:noFill/>
                  </a:tcPr>
                </a:tc>
                <a:tc>
                  <a:txBody>
                    <a:bodyPr/>
                    <a:lstStyle/>
                    <a:p>
                      <a:pPr algn="ctr" fontAlgn="ctr"/>
                      <a:r>
                        <a:rPr lang="en-US" altLang="zh-CN" sz="1400" b="0" i="0">
                          <a:solidFill>
                            <a:srgbClr val="000000"/>
                          </a:solidFill>
                          <a:latin typeface="+mj-ea"/>
                          <a:ea typeface="+mj-ea"/>
                        </a:rPr>
                        <a:t>Gene Names</a:t>
                      </a:r>
                    </a:p>
                  </a:txBody>
                  <a:tcPr marL="6667" marR="6667" marT="6667" marB="0" anchor="ctr">
                    <a:lnL>
                      <a:noFill/>
                    </a:lnL>
                    <a:lnR>
                      <a:noFill/>
                    </a:lnR>
                    <a:lnT w="19050">
                      <a:solidFill>
                        <a:schemeClr val="tx1"/>
                      </a:solidFill>
                      <a:prstDash val="solid"/>
                    </a:lnT>
                    <a:lnB w="9525">
                      <a:solidFill>
                        <a:schemeClr val="tx1"/>
                      </a:solidFill>
                      <a:prstDash val="solid"/>
                    </a:lnB>
                    <a:noFill/>
                  </a:tcPr>
                </a:tc>
                <a:tc>
                  <a:txBody>
                    <a:bodyPr/>
                    <a:lstStyle/>
                    <a:p>
                      <a:pPr algn="ctr" fontAlgn="ctr"/>
                      <a:r>
                        <a:rPr lang="en-US" altLang="zh-CN" sz="1400" b="0" i="0">
                          <a:solidFill>
                            <a:srgbClr val="000000"/>
                          </a:solidFill>
                          <a:latin typeface="+mj-ea"/>
                          <a:ea typeface="+mj-ea"/>
                        </a:rPr>
                        <a:t>Organism</a:t>
                      </a:r>
                    </a:p>
                  </a:txBody>
                  <a:tcPr marL="6667" marR="6667" marT="6667" marB="0" anchor="ctr">
                    <a:lnL>
                      <a:noFill/>
                    </a:lnL>
                    <a:lnR>
                      <a:noFill/>
                    </a:lnR>
                    <a:lnT w="19050">
                      <a:solidFill>
                        <a:schemeClr val="tx1"/>
                      </a:solidFill>
                      <a:prstDash val="solid"/>
                    </a:lnT>
                    <a:lnB w="9525">
                      <a:solidFill>
                        <a:schemeClr val="tx1"/>
                      </a:solidFill>
                      <a:prstDash val="solid"/>
                    </a:lnB>
                    <a:noFill/>
                  </a:tcPr>
                </a:tc>
                <a:tc>
                  <a:txBody>
                    <a:bodyPr/>
                    <a:lstStyle/>
                    <a:p>
                      <a:pPr algn="ctr" fontAlgn="ctr"/>
                      <a:r>
                        <a:rPr lang="zh-CN" altLang="en-US" sz="1400" b="0" i="0">
                          <a:solidFill>
                            <a:srgbClr val="000000"/>
                          </a:solidFill>
                          <a:latin typeface="+mj-ea"/>
                          <a:ea typeface="+mj-ea"/>
                        </a:rPr>
                        <a:t>中文名称</a:t>
                      </a:r>
                    </a:p>
                  </a:txBody>
                  <a:tcPr marL="6667" marR="6667" marT="6667" marB="0" anchor="ctr">
                    <a:lnL>
                      <a:noFill/>
                    </a:lnL>
                    <a:lnR>
                      <a:noFill/>
                    </a:lnR>
                    <a:lnT w="19050">
                      <a:solidFill>
                        <a:schemeClr val="tx1"/>
                      </a:solidFill>
                      <a:prstDash val="solid"/>
                    </a:lnT>
                    <a:lnB w="9525">
                      <a:solidFill>
                        <a:schemeClr val="tx1"/>
                      </a:solidFill>
                      <a:prstDash val="solid"/>
                    </a:lnB>
                    <a:noFill/>
                  </a:tcPr>
                </a:tc>
                <a:extLst>
                  <a:ext uri="{0D108BD9-81ED-4DB2-BD59-A6C34878D82A}">
                    <a16:rowId xmlns:a16="http://schemas.microsoft.com/office/drawing/2014/main" val="10000"/>
                  </a:ext>
                </a:extLst>
              </a:tr>
              <a:tr h="235500">
                <a:tc>
                  <a:txBody>
                    <a:bodyPr/>
                    <a:lstStyle/>
                    <a:p>
                      <a:pPr algn="ctr" fontAlgn="ctr"/>
                      <a:r>
                        <a:rPr lang="en-US" altLang="zh-CN" sz="1400" b="0" i="0">
                          <a:solidFill>
                            <a:srgbClr val="000000"/>
                          </a:solidFill>
                          <a:latin typeface="+mj-ea"/>
                          <a:ea typeface="+mj-ea"/>
                        </a:rPr>
                        <a:t>unreviewed</a:t>
                      </a:r>
                    </a:p>
                  </a:txBody>
                  <a:tcPr marL="6667" marR="6667" marT="6667" marB="0" anchor="ctr">
                    <a:lnL>
                      <a:noFill/>
                    </a:lnL>
                    <a:lnR>
                      <a:noFill/>
                    </a:lnR>
                    <a:lnT w="9525">
                      <a:solidFill>
                        <a:schemeClr val="tx1"/>
                      </a:solidFill>
                      <a:prstDash val="solid"/>
                    </a:lnT>
                    <a:lnB>
                      <a:noFill/>
                    </a:lnB>
                    <a:noFill/>
                  </a:tcPr>
                </a:tc>
                <a:tc>
                  <a:txBody>
                    <a:bodyPr/>
                    <a:lstStyle/>
                    <a:p>
                      <a:pPr algn="ctr" fontAlgn="ctr"/>
                      <a:r>
                        <a:rPr lang="en-US" altLang="zh-CN" sz="1400" b="0" i="0">
                          <a:solidFill>
                            <a:srgbClr val="000000"/>
                          </a:solidFill>
                          <a:latin typeface="+mj-ea"/>
                          <a:ea typeface="+mj-ea"/>
                        </a:rPr>
                        <a:t>A0A1I8NG48_MUSDO</a:t>
                      </a:r>
                    </a:p>
                  </a:txBody>
                  <a:tcPr marL="6667" marR="6667" marT="6667" marB="0" anchor="ctr">
                    <a:lnL>
                      <a:noFill/>
                    </a:lnL>
                    <a:lnR>
                      <a:noFill/>
                    </a:lnR>
                    <a:lnT w="9525">
                      <a:solidFill>
                        <a:schemeClr val="tx1"/>
                      </a:solidFill>
                      <a:prstDash val="solid"/>
                    </a:lnT>
                    <a:lnB>
                      <a:noFill/>
                    </a:lnB>
                    <a:noFill/>
                  </a:tcPr>
                </a:tc>
                <a:tc>
                  <a:txBody>
                    <a:bodyPr/>
                    <a:lstStyle/>
                    <a:p>
                      <a:pPr algn="ctr" fontAlgn="ctr"/>
                      <a:r>
                        <a:rPr lang="en-US" altLang="zh-CN" sz="1400" b="0" i="0">
                          <a:solidFill>
                            <a:srgbClr val="000000"/>
                          </a:solidFill>
                          <a:latin typeface="+mj-ea"/>
                          <a:ea typeface="+mj-ea"/>
                        </a:rPr>
                        <a:t>Protein doublesex isoform X1</a:t>
                      </a:r>
                    </a:p>
                  </a:txBody>
                  <a:tcPr marL="6667" marR="6667" marT="6667" marB="0" anchor="ctr">
                    <a:lnL>
                      <a:noFill/>
                    </a:lnL>
                    <a:lnR>
                      <a:noFill/>
                    </a:lnR>
                    <a:lnT w="9525">
                      <a:solidFill>
                        <a:schemeClr val="tx1"/>
                      </a:solidFill>
                      <a:prstDash val="solid"/>
                    </a:lnT>
                    <a:lnB>
                      <a:noFill/>
                    </a:lnB>
                    <a:noFill/>
                  </a:tcPr>
                </a:tc>
                <a:tc>
                  <a:txBody>
                    <a:bodyPr/>
                    <a:lstStyle/>
                    <a:p>
                      <a:pPr algn="ctr" fontAlgn="ctr"/>
                      <a:r>
                        <a:rPr lang="en-US" altLang="zh-CN" sz="1400" b="0" i="0">
                          <a:solidFill>
                            <a:srgbClr val="000000"/>
                          </a:solidFill>
                          <a:latin typeface="+mj-ea"/>
                          <a:ea typeface="+mj-ea"/>
                        </a:rPr>
                        <a:t>101895413 LOC101895413</a:t>
                      </a:r>
                    </a:p>
                  </a:txBody>
                  <a:tcPr marL="6667" marR="6667" marT="6667" marB="0" anchor="ctr">
                    <a:lnL>
                      <a:noFill/>
                    </a:lnL>
                    <a:lnR>
                      <a:noFill/>
                    </a:lnR>
                    <a:lnT w="9525">
                      <a:solidFill>
                        <a:schemeClr val="tx1"/>
                      </a:solidFill>
                      <a:prstDash val="solid"/>
                    </a:lnT>
                    <a:lnB>
                      <a:noFill/>
                    </a:lnB>
                    <a:noFill/>
                  </a:tcPr>
                </a:tc>
                <a:tc>
                  <a:txBody>
                    <a:bodyPr/>
                    <a:lstStyle/>
                    <a:p>
                      <a:pPr algn="ctr" fontAlgn="ctr"/>
                      <a:r>
                        <a:rPr lang="en-US" altLang="zh-CN" sz="1400" b="0" i="1">
                          <a:solidFill>
                            <a:srgbClr val="000000"/>
                          </a:solidFill>
                          <a:latin typeface="+mj-ea"/>
                          <a:ea typeface="+mj-ea"/>
                        </a:rPr>
                        <a:t>Musca domestica </a:t>
                      </a:r>
                    </a:p>
                  </a:txBody>
                  <a:tcPr marL="6667" marR="6667" marT="6667" marB="0" anchor="ctr">
                    <a:lnL>
                      <a:noFill/>
                    </a:lnL>
                    <a:lnR>
                      <a:noFill/>
                    </a:lnR>
                    <a:lnT w="9525">
                      <a:solidFill>
                        <a:schemeClr val="tx1"/>
                      </a:solidFill>
                      <a:prstDash val="solid"/>
                    </a:lnT>
                    <a:lnB>
                      <a:noFill/>
                    </a:lnB>
                    <a:noFill/>
                  </a:tcPr>
                </a:tc>
                <a:tc>
                  <a:txBody>
                    <a:bodyPr/>
                    <a:lstStyle/>
                    <a:p>
                      <a:pPr algn="ctr" fontAlgn="ctr"/>
                      <a:r>
                        <a:rPr lang="zh-CN" altLang="en-US" sz="1400" b="0" i="0" dirty="0">
                          <a:solidFill>
                            <a:srgbClr val="000000"/>
                          </a:solidFill>
                          <a:latin typeface="+mj-ea"/>
                          <a:ea typeface="+mj-ea"/>
                        </a:rPr>
                        <a:t>家蝇</a:t>
                      </a:r>
                    </a:p>
                  </a:txBody>
                  <a:tcPr marL="6667" marR="6667" marT="6667" marB="0" anchor="ctr">
                    <a:lnL>
                      <a:noFill/>
                    </a:lnL>
                    <a:lnR>
                      <a:noFill/>
                    </a:lnR>
                    <a:lnT w="9525">
                      <a:solidFill>
                        <a:schemeClr val="tx1"/>
                      </a:solidFill>
                      <a:prstDash val="solid"/>
                    </a:lnT>
                    <a:lnB>
                      <a:noFill/>
                    </a:lnB>
                    <a:noFill/>
                  </a:tcPr>
                </a:tc>
                <a:extLst>
                  <a:ext uri="{0D108BD9-81ED-4DB2-BD59-A6C34878D82A}">
                    <a16:rowId xmlns:a16="http://schemas.microsoft.com/office/drawing/2014/main" val="10001"/>
                  </a:ext>
                </a:extLst>
              </a:tr>
              <a:tr h="483328">
                <a:tc>
                  <a:txBody>
                    <a:bodyPr/>
                    <a:lstStyle/>
                    <a:p>
                      <a:pPr algn="ctr" fontAlgn="ctr"/>
                      <a:r>
                        <a:rPr lang="en-US" altLang="zh-CN" sz="1400" b="0" i="0">
                          <a:solidFill>
                            <a:srgbClr val="000000"/>
                          </a:solidFill>
                          <a:latin typeface="+mj-ea"/>
                          <a:ea typeface="+mj-ea"/>
                        </a:rPr>
                        <a:t>unreviewed</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A0A811UCH5_CERCA</a:t>
                      </a:r>
                    </a:p>
                  </a:txBody>
                  <a:tcPr marL="6667" marR="6667" marT="6667" marB="0" anchor="ctr">
                    <a:lnL>
                      <a:noFill/>
                    </a:lnL>
                    <a:lnR>
                      <a:noFill/>
                    </a:lnR>
                    <a:lnT>
                      <a:noFill/>
                    </a:lnT>
                    <a:lnB>
                      <a:noFill/>
                    </a:lnB>
                    <a:noFill/>
                  </a:tcPr>
                </a:tc>
                <a:tc>
                  <a:txBody>
                    <a:bodyPr/>
                    <a:lstStyle/>
                    <a:p>
                      <a:pPr algn="ctr" fontAlgn="ctr"/>
                      <a:r>
                        <a:rPr lang="en-US" altLang="zh-CN" sz="1400" b="0" i="0" dirty="0">
                          <a:solidFill>
                            <a:srgbClr val="000000"/>
                          </a:solidFill>
                          <a:latin typeface="+mj-ea"/>
                          <a:ea typeface="+mj-ea"/>
                        </a:rPr>
                        <a:t>(Mediterranean fruit fly) hypothetical protein</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CCAP1982_LOCUS4333</a:t>
                      </a:r>
                    </a:p>
                  </a:txBody>
                  <a:tcPr marL="6667" marR="6667" marT="6667" marB="0" anchor="ctr">
                    <a:lnL>
                      <a:noFill/>
                    </a:lnL>
                    <a:lnR>
                      <a:noFill/>
                    </a:lnR>
                    <a:lnT>
                      <a:noFill/>
                    </a:lnT>
                    <a:lnB>
                      <a:noFill/>
                    </a:lnB>
                    <a:noFill/>
                  </a:tcPr>
                </a:tc>
                <a:tc>
                  <a:txBody>
                    <a:bodyPr/>
                    <a:lstStyle/>
                    <a:p>
                      <a:pPr algn="ctr" fontAlgn="ctr"/>
                      <a:r>
                        <a:rPr lang="en-US" altLang="zh-CN" sz="1400" b="0" i="1">
                          <a:solidFill>
                            <a:srgbClr val="000000"/>
                          </a:solidFill>
                          <a:latin typeface="+mj-ea"/>
                          <a:ea typeface="+mj-ea"/>
                        </a:rPr>
                        <a:t>Ceratitis capitata </a:t>
                      </a:r>
                    </a:p>
                  </a:txBody>
                  <a:tcPr marL="6667" marR="6667" marT="6667" marB="0" anchor="ctr">
                    <a:lnL>
                      <a:noFill/>
                    </a:lnL>
                    <a:lnR>
                      <a:noFill/>
                    </a:lnR>
                    <a:lnT>
                      <a:noFill/>
                    </a:lnT>
                    <a:lnB>
                      <a:noFill/>
                    </a:lnB>
                    <a:noFill/>
                  </a:tcPr>
                </a:tc>
                <a:tc>
                  <a:txBody>
                    <a:bodyPr/>
                    <a:lstStyle/>
                    <a:p>
                      <a:pPr algn="ctr" fontAlgn="ctr"/>
                      <a:r>
                        <a:rPr lang="zh-CN" altLang="en-US" sz="1400" b="0" i="0" dirty="0">
                          <a:solidFill>
                            <a:srgbClr val="000000"/>
                          </a:solidFill>
                          <a:latin typeface="+mj-ea"/>
                          <a:ea typeface="+mj-ea"/>
                        </a:rPr>
                        <a:t>地中海实蝇</a:t>
                      </a:r>
                    </a:p>
                  </a:txBody>
                  <a:tcPr marL="6667" marR="6667" marT="6667" marB="0" anchor="ctr">
                    <a:lnL>
                      <a:noFill/>
                    </a:lnL>
                    <a:lnR>
                      <a:noFill/>
                    </a:lnR>
                    <a:lnT>
                      <a:noFill/>
                    </a:lnT>
                    <a:lnB>
                      <a:noFill/>
                    </a:lnB>
                    <a:noFill/>
                  </a:tcPr>
                </a:tc>
                <a:extLst>
                  <a:ext uri="{0D108BD9-81ED-4DB2-BD59-A6C34878D82A}">
                    <a16:rowId xmlns:a16="http://schemas.microsoft.com/office/drawing/2014/main" val="10002"/>
                  </a:ext>
                </a:extLst>
              </a:tr>
              <a:tr h="351629">
                <a:tc>
                  <a:txBody>
                    <a:bodyPr/>
                    <a:lstStyle/>
                    <a:p>
                      <a:pPr algn="ctr" fontAlgn="ctr"/>
                      <a:r>
                        <a:rPr lang="en-US" altLang="zh-CN" sz="1400" b="0" i="0">
                          <a:solidFill>
                            <a:srgbClr val="000000"/>
                          </a:solidFill>
                          <a:latin typeface="+mj-ea"/>
                          <a:ea typeface="+mj-ea"/>
                        </a:rPr>
                        <a:t>unreviewed</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A0AB40ABD9_DROSZ</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Protein doublesex isoform X1</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dsx</a:t>
                      </a:r>
                    </a:p>
                  </a:txBody>
                  <a:tcPr marL="6667" marR="6667" marT="6667" marB="0" anchor="ctr">
                    <a:lnL>
                      <a:noFill/>
                    </a:lnL>
                    <a:lnR>
                      <a:noFill/>
                    </a:lnR>
                    <a:lnT>
                      <a:noFill/>
                    </a:lnT>
                    <a:lnB>
                      <a:noFill/>
                    </a:lnB>
                    <a:noFill/>
                  </a:tcPr>
                </a:tc>
                <a:tc>
                  <a:txBody>
                    <a:bodyPr/>
                    <a:lstStyle/>
                    <a:p>
                      <a:pPr algn="ctr" fontAlgn="ctr"/>
                      <a:r>
                        <a:rPr lang="en-US" altLang="zh-CN" sz="1400" b="0" i="1">
                          <a:solidFill>
                            <a:srgbClr val="000000"/>
                          </a:solidFill>
                          <a:latin typeface="+mj-ea"/>
                          <a:ea typeface="+mj-ea"/>
                        </a:rPr>
                        <a:t>Drosophila suzukii </a:t>
                      </a:r>
                    </a:p>
                  </a:txBody>
                  <a:tcPr marL="6667" marR="6667" marT="6667" marB="0" anchor="ctr">
                    <a:lnL>
                      <a:noFill/>
                    </a:lnL>
                    <a:lnR>
                      <a:noFill/>
                    </a:lnR>
                    <a:lnT>
                      <a:noFill/>
                    </a:lnT>
                    <a:lnB>
                      <a:noFill/>
                    </a:lnB>
                    <a:noFill/>
                  </a:tcPr>
                </a:tc>
                <a:tc>
                  <a:txBody>
                    <a:bodyPr/>
                    <a:lstStyle/>
                    <a:p>
                      <a:pPr algn="ctr" fontAlgn="ctr"/>
                      <a:r>
                        <a:rPr lang="zh-CN" altLang="en-US" sz="1400" b="0" i="0" dirty="0">
                          <a:solidFill>
                            <a:srgbClr val="000000"/>
                          </a:solidFill>
                          <a:latin typeface="+mj-ea"/>
                          <a:ea typeface="+mj-ea"/>
                        </a:rPr>
                        <a:t>斑翅果蝇</a:t>
                      </a:r>
                    </a:p>
                  </a:txBody>
                  <a:tcPr marL="6667" marR="6667" marT="6667" marB="0" anchor="ctr">
                    <a:lnL>
                      <a:noFill/>
                    </a:lnL>
                    <a:lnR>
                      <a:noFill/>
                    </a:lnR>
                    <a:lnT>
                      <a:noFill/>
                    </a:lnT>
                    <a:lnB>
                      <a:noFill/>
                    </a:lnB>
                    <a:noFill/>
                  </a:tcPr>
                </a:tc>
                <a:extLst>
                  <a:ext uri="{0D108BD9-81ED-4DB2-BD59-A6C34878D82A}">
                    <a16:rowId xmlns:a16="http://schemas.microsoft.com/office/drawing/2014/main" val="10003"/>
                  </a:ext>
                </a:extLst>
              </a:tr>
              <a:tr h="235500">
                <a:tc>
                  <a:txBody>
                    <a:bodyPr/>
                    <a:lstStyle/>
                    <a:p>
                      <a:pPr algn="ctr" fontAlgn="ctr"/>
                      <a:r>
                        <a:rPr lang="en-US" altLang="zh-CN" sz="1400" b="0" i="0">
                          <a:solidFill>
                            <a:srgbClr val="000000"/>
                          </a:solidFill>
                          <a:latin typeface="+mj-ea"/>
                          <a:ea typeface="+mj-ea"/>
                        </a:rPr>
                        <a:t>unreviewed</a:t>
                      </a:r>
                    </a:p>
                  </a:txBody>
                  <a:tcPr marL="6667" marR="6667" marT="6667" marB="0" anchor="ctr">
                    <a:lnL>
                      <a:noFill/>
                    </a:lnL>
                    <a:lnR>
                      <a:noFill/>
                    </a:lnR>
                    <a:lnT>
                      <a:noFill/>
                    </a:lnT>
                    <a:lnB>
                      <a:noFill/>
                    </a:lnB>
                    <a:noFill/>
                  </a:tcPr>
                </a:tc>
                <a:tc>
                  <a:txBody>
                    <a:bodyPr/>
                    <a:lstStyle/>
                    <a:p>
                      <a:pPr algn="ctr" fontAlgn="ctr"/>
                      <a:r>
                        <a:rPr lang="en-US" altLang="zh-CN" sz="1400" b="0" i="0" dirty="0">
                          <a:solidFill>
                            <a:srgbClr val="000000"/>
                          </a:solidFill>
                          <a:latin typeface="+mj-ea"/>
                          <a:ea typeface="+mj-ea"/>
                        </a:rPr>
                        <a:t>B3NYT6_DROER</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GG24829</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Dere\GG24829 Dere_GG24829</a:t>
                      </a:r>
                    </a:p>
                  </a:txBody>
                  <a:tcPr marL="6667" marR="6667" marT="6667" marB="0" anchor="ctr">
                    <a:lnL>
                      <a:noFill/>
                    </a:lnL>
                    <a:lnR>
                      <a:noFill/>
                    </a:lnR>
                    <a:lnT>
                      <a:noFill/>
                    </a:lnT>
                    <a:lnB>
                      <a:noFill/>
                    </a:lnB>
                    <a:noFill/>
                  </a:tcPr>
                </a:tc>
                <a:tc>
                  <a:txBody>
                    <a:bodyPr/>
                    <a:lstStyle/>
                    <a:p>
                      <a:pPr algn="ctr" fontAlgn="ctr"/>
                      <a:r>
                        <a:rPr lang="en-US" altLang="zh-CN" sz="1400" b="0" i="1">
                          <a:solidFill>
                            <a:srgbClr val="000000"/>
                          </a:solidFill>
                          <a:latin typeface="+mj-ea"/>
                          <a:ea typeface="+mj-ea"/>
                        </a:rPr>
                        <a:t>Drosophila erecta </a:t>
                      </a:r>
                    </a:p>
                  </a:txBody>
                  <a:tcPr marL="6667" marR="6667" marT="6667" marB="0" anchor="ctr">
                    <a:lnL>
                      <a:noFill/>
                    </a:lnL>
                    <a:lnR>
                      <a:noFill/>
                    </a:lnR>
                    <a:lnT>
                      <a:noFill/>
                    </a:lnT>
                    <a:lnB>
                      <a:noFill/>
                    </a:lnB>
                    <a:noFill/>
                  </a:tcPr>
                </a:tc>
                <a:tc>
                  <a:txBody>
                    <a:bodyPr/>
                    <a:lstStyle/>
                    <a:p>
                      <a:pPr algn="ctr" fontAlgn="ctr"/>
                      <a:r>
                        <a:rPr lang="zh-CN" altLang="en-US" sz="1400" b="0" i="0" dirty="0">
                          <a:solidFill>
                            <a:srgbClr val="000000"/>
                          </a:solidFill>
                          <a:latin typeface="+mj-ea"/>
                          <a:ea typeface="+mj-ea"/>
                        </a:rPr>
                        <a:t>直果蝇</a:t>
                      </a:r>
                      <a:r>
                        <a:rPr lang="en-US" altLang="zh-CN" sz="1400" b="0" i="0" dirty="0">
                          <a:solidFill>
                            <a:srgbClr val="000000"/>
                          </a:solidFill>
                          <a:latin typeface="+mj-ea"/>
                          <a:ea typeface="+mj-ea"/>
                        </a:rPr>
                        <a:t>Ⅰ</a:t>
                      </a:r>
                    </a:p>
                  </a:txBody>
                  <a:tcPr marL="6667" marR="6667" marT="6667" marB="0" anchor="ctr">
                    <a:lnL>
                      <a:noFill/>
                    </a:lnL>
                    <a:lnR>
                      <a:noFill/>
                    </a:lnR>
                    <a:lnT>
                      <a:noFill/>
                    </a:lnT>
                    <a:lnB>
                      <a:noFill/>
                    </a:lnB>
                    <a:noFill/>
                  </a:tcPr>
                </a:tc>
                <a:extLst>
                  <a:ext uri="{0D108BD9-81ED-4DB2-BD59-A6C34878D82A}">
                    <a16:rowId xmlns:a16="http://schemas.microsoft.com/office/drawing/2014/main" val="10004"/>
                  </a:ext>
                </a:extLst>
              </a:tr>
              <a:tr h="235500">
                <a:tc>
                  <a:txBody>
                    <a:bodyPr/>
                    <a:lstStyle/>
                    <a:p>
                      <a:pPr algn="ctr" fontAlgn="ctr"/>
                      <a:r>
                        <a:rPr lang="en-US" altLang="zh-CN" sz="1400" b="0" i="0">
                          <a:solidFill>
                            <a:srgbClr val="000000"/>
                          </a:solidFill>
                          <a:latin typeface="+mj-ea"/>
                          <a:ea typeface="+mj-ea"/>
                        </a:rPr>
                        <a:t>unreviewed</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B3NYT7_DROER</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GG24818</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Dere\GG24818 Dere_GG24818</a:t>
                      </a:r>
                    </a:p>
                  </a:txBody>
                  <a:tcPr marL="6667" marR="6667" marT="6667" marB="0" anchor="ctr">
                    <a:lnL>
                      <a:noFill/>
                    </a:lnL>
                    <a:lnR>
                      <a:noFill/>
                    </a:lnR>
                    <a:lnT>
                      <a:noFill/>
                    </a:lnT>
                    <a:lnB>
                      <a:noFill/>
                    </a:lnB>
                    <a:noFill/>
                  </a:tcPr>
                </a:tc>
                <a:tc>
                  <a:txBody>
                    <a:bodyPr/>
                    <a:lstStyle/>
                    <a:p>
                      <a:pPr algn="ctr" fontAlgn="ctr"/>
                      <a:r>
                        <a:rPr lang="en-US" altLang="zh-CN" sz="1400" b="0" i="1">
                          <a:solidFill>
                            <a:srgbClr val="000000"/>
                          </a:solidFill>
                          <a:latin typeface="+mj-ea"/>
                          <a:ea typeface="+mj-ea"/>
                        </a:rPr>
                        <a:t>Drosophila erecta </a:t>
                      </a:r>
                    </a:p>
                  </a:txBody>
                  <a:tcPr marL="6667" marR="6667" marT="6667" marB="0" anchor="ctr">
                    <a:lnL>
                      <a:noFill/>
                    </a:lnL>
                    <a:lnR>
                      <a:noFill/>
                    </a:lnR>
                    <a:lnT>
                      <a:noFill/>
                    </a:lnT>
                    <a:lnB>
                      <a:noFill/>
                    </a:lnB>
                    <a:noFill/>
                  </a:tcPr>
                </a:tc>
                <a:tc>
                  <a:txBody>
                    <a:bodyPr/>
                    <a:lstStyle/>
                    <a:p>
                      <a:pPr algn="ctr" fontAlgn="ctr"/>
                      <a:r>
                        <a:rPr lang="zh-CN" altLang="en-US" sz="1400" b="0" i="0" dirty="0">
                          <a:solidFill>
                            <a:srgbClr val="000000"/>
                          </a:solidFill>
                          <a:latin typeface="+mj-ea"/>
                          <a:ea typeface="+mj-ea"/>
                        </a:rPr>
                        <a:t>直果蝇</a:t>
                      </a:r>
                      <a:r>
                        <a:rPr lang="en-US" altLang="zh-CN" sz="1400" b="0" i="0" dirty="0">
                          <a:solidFill>
                            <a:srgbClr val="000000"/>
                          </a:solidFill>
                          <a:latin typeface="+mj-ea"/>
                          <a:ea typeface="+mj-ea"/>
                        </a:rPr>
                        <a:t>Ⅱ</a:t>
                      </a:r>
                    </a:p>
                  </a:txBody>
                  <a:tcPr marL="6667" marR="6667" marT="6667" marB="0" anchor="ctr">
                    <a:lnL>
                      <a:noFill/>
                    </a:lnL>
                    <a:lnR>
                      <a:noFill/>
                    </a:lnR>
                    <a:lnT>
                      <a:noFill/>
                    </a:lnT>
                    <a:lnB>
                      <a:noFill/>
                    </a:lnB>
                    <a:noFill/>
                  </a:tcPr>
                </a:tc>
                <a:extLst>
                  <a:ext uri="{0D108BD9-81ED-4DB2-BD59-A6C34878D82A}">
                    <a16:rowId xmlns:a16="http://schemas.microsoft.com/office/drawing/2014/main" val="10005"/>
                  </a:ext>
                </a:extLst>
              </a:tr>
              <a:tr h="477489">
                <a:tc>
                  <a:txBody>
                    <a:bodyPr/>
                    <a:lstStyle/>
                    <a:p>
                      <a:pPr algn="ctr" fontAlgn="ctr"/>
                      <a:r>
                        <a:rPr lang="en-US" altLang="zh-CN" sz="1400" b="0" i="0">
                          <a:solidFill>
                            <a:srgbClr val="000000"/>
                          </a:solidFill>
                          <a:latin typeface="+mj-ea"/>
                          <a:ea typeface="+mj-ea"/>
                        </a:rPr>
                        <a:t>unreviewed</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D6WUC6_TRICA</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Doublesex</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AUGUSTUS-3.0.2_10597 TcasGA2_TC010597</a:t>
                      </a:r>
                    </a:p>
                  </a:txBody>
                  <a:tcPr marL="6667" marR="6667" marT="6667" marB="0" anchor="ctr">
                    <a:lnL>
                      <a:noFill/>
                    </a:lnL>
                    <a:lnR>
                      <a:noFill/>
                    </a:lnR>
                    <a:lnT>
                      <a:noFill/>
                    </a:lnT>
                    <a:lnB>
                      <a:noFill/>
                    </a:lnB>
                    <a:noFill/>
                  </a:tcPr>
                </a:tc>
                <a:tc>
                  <a:txBody>
                    <a:bodyPr/>
                    <a:lstStyle/>
                    <a:p>
                      <a:pPr algn="ctr" fontAlgn="ctr"/>
                      <a:r>
                        <a:rPr lang="en-US" altLang="zh-CN" sz="1400" b="0" i="1">
                          <a:solidFill>
                            <a:srgbClr val="000000"/>
                          </a:solidFill>
                          <a:latin typeface="+mj-ea"/>
                          <a:ea typeface="+mj-ea"/>
                        </a:rPr>
                        <a:t>Tribolium castaneum </a:t>
                      </a:r>
                    </a:p>
                  </a:txBody>
                  <a:tcPr marL="6667" marR="6667" marT="6667" marB="0" anchor="ctr">
                    <a:lnL>
                      <a:noFill/>
                    </a:lnL>
                    <a:lnR>
                      <a:noFill/>
                    </a:lnR>
                    <a:lnT>
                      <a:noFill/>
                    </a:lnT>
                    <a:lnB>
                      <a:noFill/>
                    </a:lnB>
                    <a:noFill/>
                  </a:tcPr>
                </a:tc>
                <a:tc>
                  <a:txBody>
                    <a:bodyPr/>
                    <a:lstStyle/>
                    <a:p>
                      <a:pPr algn="ctr" fontAlgn="ctr"/>
                      <a:r>
                        <a:rPr lang="zh-CN" altLang="en-US" sz="1400" b="0" i="0" dirty="0">
                          <a:solidFill>
                            <a:srgbClr val="000000"/>
                          </a:solidFill>
                          <a:latin typeface="+mj-ea"/>
                          <a:ea typeface="+mj-ea"/>
                        </a:rPr>
                        <a:t>赤拟谷盗</a:t>
                      </a:r>
                    </a:p>
                  </a:txBody>
                  <a:tcPr marL="6667" marR="6667" marT="6667" marB="0" anchor="ctr">
                    <a:lnL>
                      <a:noFill/>
                    </a:lnL>
                    <a:lnR>
                      <a:noFill/>
                    </a:lnR>
                    <a:lnT>
                      <a:noFill/>
                    </a:lnT>
                    <a:lnB>
                      <a:noFill/>
                    </a:lnB>
                    <a:noFill/>
                  </a:tcPr>
                </a:tc>
                <a:extLst>
                  <a:ext uri="{0D108BD9-81ED-4DB2-BD59-A6C34878D82A}">
                    <a16:rowId xmlns:a16="http://schemas.microsoft.com/office/drawing/2014/main" val="10006"/>
                  </a:ext>
                </a:extLst>
              </a:tr>
              <a:tr h="442780">
                <a:tc>
                  <a:txBody>
                    <a:bodyPr/>
                    <a:lstStyle/>
                    <a:p>
                      <a:pPr algn="ctr" fontAlgn="ctr"/>
                      <a:r>
                        <a:rPr lang="en-US" altLang="zh-CN" sz="1400" b="0" i="0">
                          <a:solidFill>
                            <a:srgbClr val="000000"/>
                          </a:solidFill>
                          <a:latin typeface="+mj-ea"/>
                          <a:ea typeface="+mj-ea"/>
                        </a:rPr>
                        <a:t>reviewed</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DSX_DROME</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Protein doublesex</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dsx CG11094</a:t>
                      </a:r>
                    </a:p>
                  </a:txBody>
                  <a:tcPr marL="6667" marR="6667" marT="6667" marB="0" anchor="ctr">
                    <a:lnL>
                      <a:noFill/>
                    </a:lnL>
                    <a:lnR>
                      <a:noFill/>
                    </a:lnR>
                    <a:lnT>
                      <a:noFill/>
                    </a:lnT>
                    <a:lnB>
                      <a:noFill/>
                    </a:lnB>
                    <a:noFill/>
                  </a:tcPr>
                </a:tc>
                <a:tc>
                  <a:txBody>
                    <a:bodyPr/>
                    <a:lstStyle/>
                    <a:p>
                      <a:pPr algn="ctr" fontAlgn="ctr"/>
                      <a:r>
                        <a:rPr lang="en-US" altLang="zh-CN" sz="1400" b="0" i="1">
                          <a:solidFill>
                            <a:srgbClr val="000000"/>
                          </a:solidFill>
                          <a:latin typeface="+mj-ea"/>
                          <a:ea typeface="+mj-ea"/>
                        </a:rPr>
                        <a:t>Drosophila melanogaster</a:t>
                      </a:r>
                    </a:p>
                  </a:txBody>
                  <a:tcPr marL="6667" marR="6667" marT="6667" marB="0" anchor="ctr">
                    <a:lnL>
                      <a:noFill/>
                    </a:lnL>
                    <a:lnR>
                      <a:noFill/>
                    </a:lnR>
                    <a:lnT>
                      <a:noFill/>
                    </a:lnT>
                    <a:lnB>
                      <a:noFill/>
                    </a:lnB>
                    <a:noFill/>
                  </a:tcPr>
                </a:tc>
                <a:tc>
                  <a:txBody>
                    <a:bodyPr/>
                    <a:lstStyle/>
                    <a:p>
                      <a:pPr algn="ctr" fontAlgn="ctr"/>
                      <a:r>
                        <a:rPr lang="zh-CN" altLang="en-US" sz="1400" b="0" i="0" dirty="0">
                          <a:solidFill>
                            <a:srgbClr val="000000"/>
                          </a:solidFill>
                          <a:latin typeface="+mj-ea"/>
                          <a:ea typeface="+mj-ea"/>
                        </a:rPr>
                        <a:t>黑腹果蝇</a:t>
                      </a:r>
                    </a:p>
                  </a:txBody>
                  <a:tcPr marL="6667" marR="6667" marT="6667" marB="0" anchor="ctr">
                    <a:lnL>
                      <a:noFill/>
                    </a:lnL>
                    <a:lnR>
                      <a:noFill/>
                    </a:lnR>
                    <a:lnT>
                      <a:noFill/>
                    </a:lnT>
                    <a:lnB>
                      <a:noFill/>
                    </a:lnB>
                    <a:noFill/>
                  </a:tcPr>
                </a:tc>
                <a:extLst>
                  <a:ext uri="{0D108BD9-81ED-4DB2-BD59-A6C34878D82A}">
                    <a16:rowId xmlns:a16="http://schemas.microsoft.com/office/drawing/2014/main" val="10007"/>
                  </a:ext>
                </a:extLst>
              </a:tr>
              <a:tr h="520307">
                <a:tc>
                  <a:txBody>
                    <a:bodyPr/>
                    <a:lstStyle/>
                    <a:p>
                      <a:pPr algn="ctr" fontAlgn="ctr"/>
                      <a:r>
                        <a:rPr lang="en-US" altLang="zh-CN" sz="1400" b="0" i="0">
                          <a:solidFill>
                            <a:srgbClr val="000000"/>
                          </a:solidFill>
                          <a:latin typeface="+mj-ea"/>
                          <a:ea typeface="+mj-ea"/>
                        </a:rPr>
                        <a:t>unreviewed</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Q4KXB9_BACDO</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Female-specific doublesex protein (Protein doublesex)</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dsx-F DSX LOC105226634</a:t>
                      </a:r>
                    </a:p>
                  </a:txBody>
                  <a:tcPr marL="6667" marR="6667" marT="6667" marB="0" anchor="ctr">
                    <a:lnL>
                      <a:noFill/>
                    </a:lnL>
                    <a:lnR>
                      <a:noFill/>
                    </a:lnR>
                    <a:lnT>
                      <a:noFill/>
                    </a:lnT>
                    <a:lnB>
                      <a:noFill/>
                    </a:lnB>
                    <a:noFill/>
                  </a:tcPr>
                </a:tc>
                <a:tc>
                  <a:txBody>
                    <a:bodyPr/>
                    <a:lstStyle/>
                    <a:p>
                      <a:pPr algn="ctr" fontAlgn="ctr"/>
                      <a:r>
                        <a:rPr lang="en-US" altLang="zh-CN" sz="1400" b="0" i="1">
                          <a:solidFill>
                            <a:srgbClr val="000000"/>
                          </a:solidFill>
                          <a:latin typeface="+mj-ea"/>
                          <a:ea typeface="+mj-ea"/>
                        </a:rPr>
                        <a:t>Bactrocera dorsalis</a:t>
                      </a:r>
                    </a:p>
                  </a:txBody>
                  <a:tcPr marL="6667" marR="6667" marT="6667" marB="0" anchor="ctr">
                    <a:lnL>
                      <a:noFill/>
                    </a:lnL>
                    <a:lnR>
                      <a:noFill/>
                    </a:lnR>
                    <a:lnT>
                      <a:noFill/>
                    </a:lnT>
                    <a:lnB>
                      <a:noFill/>
                    </a:lnB>
                    <a:noFill/>
                  </a:tcPr>
                </a:tc>
                <a:tc>
                  <a:txBody>
                    <a:bodyPr/>
                    <a:lstStyle/>
                    <a:p>
                      <a:pPr algn="ctr" fontAlgn="ctr"/>
                      <a:r>
                        <a:rPr lang="zh-CN" altLang="en-US" sz="1400" b="0" i="0" dirty="0">
                          <a:solidFill>
                            <a:srgbClr val="000000"/>
                          </a:solidFill>
                          <a:latin typeface="+mj-ea"/>
                          <a:ea typeface="+mj-ea"/>
                        </a:rPr>
                        <a:t>橘小实蝇</a:t>
                      </a:r>
                    </a:p>
                  </a:txBody>
                  <a:tcPr marL="6667" marR="6667" marT="6667" marB="0" anchor="ctr">
                    <a:lnL>
                      <a:noFill/>
                    </a:lnL>
                    <a:lnR>
                      <a:noFill/>
                    </a:lnR>
                    <a:lnT>
                      <a:noFill/>
                    </a:lnT>
                    <a:lnB>
                      <a:noFill/>
                    </a:lnB>
                    <a:noFill/>
                  </a:tcPr>
                </a:tc>
                <a:extLst>
                  <a:ext uri="{0D108BD9-81ED-4DB2-BD59-A6C34878D82A}">
                    <a16:rowId xmlns:a16="http://schemas.microsoft.com/office/drawing/2014/main" val="10008"/>
                  </a:ext>
                </a:extLst>
              </a:tr>
              <a:tr h="483977">
                <a:tc>
                  <a:txBody>
                    <a:bodyPr/>
                    <a:lstStyle/>
                    <a:p>
                      <a:pPr algn="ctr" fontAlgn="ctr"/>
                      <a:r>
                        <a:rPr lang="en-US" altLang="zh-CN" sz="1400" b="0" i="0">
                          <a:solidFill>
                            <a:srgbClr val="000000"/>
                          </a:solidFill>
                          <a:latin typeface="+mj-ea"/>
                          <a:ea typeface="+mj-ea"/>
                        </a:rPr>
                        <a:t>unreviewed</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Q7QH70_ANOGA</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AGAP004050-PB (Female-specific doublesex)</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AgaP_AGAP004050</a:t>
                      </a:r>
                    </a:p>
                  </a:txBody>
                  <a:tcPr marL="6667" marR="6667" marT="6667" marB="0" anchor="ctr">
                    <a:lnL>
                      <a:noFill/>
                    </a:lnL>
                    <a:lnR>
                      <a:noFill/>
                    </a:lnR>
                    <a:lnT>
                      <a:noFill/>
                    </a:lnT>
                    <a:lnB>
                      <a:noFill/>
                    </a:lnB>
                    <a:noFill/>
                  </a:tcPr>
                </a:tc>
                <a:tc>
                  <a:txBody>
                    <a:bodyPr/>
                    <a:lstStyle/>
                    <a:p>
                      <a:pPr algn="ctr" fontAlgn="ctr"/>
                      <a:r>
                        <a:rPr lang="en-US" altLang="zh-CN" sz="1400" b="0" i="1" dirty="0">
                          <a:solidFill>
                            <a:srgbClr val="000000"/>
                          </a:solidFill>
                          <a:latin typeface="+mj-ea"/>
                          <a:ea typeface="+mj-ea"/>
                        </a:rPr>
                        <a:t>Anopheles gambiae</a:t>
                      </a:r>
                    </a:p>
                  </a:txBody>
                  <a:tcPr marL="6667" marR="6667" marT="6667" marB="0" anchor="ctr">
                    <a:lnL>
                      <a:noFill/>
                    </a:lnL>
                    <a:lnR>
                      <a:noFill/>
                    </a:lnR>
                    <a:lnT>
                      <a:noFill/>
                    </a:lnT>
                    <a:lnB>
                      <a:noFill/>
                    </a:lnB>
                    <a:noFill/>
                  </a:tcPr>
                </a:tc>
                <a:tc>
                  <a:txBody>
                    <a:bodyPr/>
                    <a:lstStyle/>
                    <a:p>
                      <a:pPr algn="ctr" fontAlgn="ctr"/>
                      <a:r>
                        <a:rPr lang="zh-CN" altLang="en-US" sz="1400" b="0" i="0" dirty="0">
                          <a:solidFill>
                            <a:srgbClr val="000000"/>
                          </a:solidFill>
                          <a:latin typeface="+mj-ea"/>
                          <a:ea typeface="+mj-ea"/>
                        </a:rPr>
                        <a:t>冈比亚按蚊</a:t>
                      </a:r>
                    </a:p>
                  </a:txBody>
                  <a:tcPr marL="6667" marR="6667" marT="6667" marB="0" anchor="ctr">
                    <a:lnL>
                      <a:noFill/>
                    </a:lnL>
                    <a:lnR>
                      <a:noFill/>
                    </a:lnR>
                    <a:lnT>
                      <a:noFill/>
                    </a:lnT>
                    <a:lnB>
                      <a:noFill/>
                    </a:lnB>
                    <a:noFill/>
                  </a:tcPr>
                </a:tc>
                <a:extLst>
                  <a:ext uri="{0D108BD9-81ED-4DB2-BD59-A6C34878D82A}">
                    <a16:rowId xmlns:a16="http://schemas.microsoft.com/office/drawing/2014/main" val="10009"/>
                  </a:ext>
                </a:extLst>
              </a:tr>
              <a:tr h="235500">
                <a:tc>
                  <a:txBody>
                    <a:bodyPr/>
                    <a:lstStyle/>
                    <a:p>
                      <a:pPr algn="ctr" fontAlgn="ctr"/>
                      <a:r>
                        <a:rPr lang="en-US" altLang="zh-CN" sz="1400" b="0" i="0">
                          <a:solidFill>
                            <a:srgbClr val="000000"/>
                          </a:solidFill>
                          <a:latin typeface="+mj-ea"/>
                          <a:ea typeface="+mj-ea"/>
                        </a:rPr>
                        <a:t>unreviewed</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Q9GV03_BOMMO</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BmDSX-F</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Bmdsx 692415</a:t>
                      </a:r>
                    </a:p>
                  </a:txBody>
                  <a:tcPr marL="6667" marR="6667" marT="6667" marB="0" anchor="ctr">
                    <a:lnL>
                      <a:noFill/>
                    </a:lnL>
                    <a:lnR>
                      <a:noFill/>
                    </a:lnR>
                    <a:lnT>
                      <a:noFill/>
                    </a:lnT>
                    <a:lnB>
                      <a:noFill/>
                    </a:lnB>
                    <a:noFill/>
                  </a:tcPr>
                </a:tc>
                <a:tc>
                  <a:txBody>
                    <a:bodyPr/>
                    <a:lstStyle/>
                    <a:p>
                      <a:pPr algn="ctr" fontAlgn="ctr"/>
                      <a:r>
                        <a:rPr lang="en-US" altLang="zh-CN" sz="1400" b="0" i="1">
                          <a:solidFill>
                            <a:srgbClr val="000000"/>
                          </a:solidFill>
                          <a:latin typeface="+mj-ea"/>
                          <a:ea typeface="+mj-ea"/>
                        </a:rPr>
                        <a:t>Bombyx mori </a:t>
                      </a:r>
                    </a:p>
                  </a:txBody>
                  <a:tcPr marL="6667" marR="6667" marT="6667" marB="0" anchor="ctr">
                    <a:lnL>
                      <a:noFill/>
                    </a:lnL>
                    <a:lnR>
                      <a:noFill/>
                    </a:lnR>
                    <a:lnT>
                      <a:noFill/>
                    </a:lnT>
                    <a:lnB>
                      <a:noFill/>
                    </a:lnB>
                    <a:noFill/>
                  </a:tcPr>
                </a:tc>
                <a:tc>
                  <a:txBody>
                    <a:bodyPr/>
                    <a:lstStyle/>
                    <a:p>
                      <a:pPr algn="ctr" fontAlgn="ctr"/>
                      <a:r>
                        <a:rPr lang="zh-CN" altLang="en-US" sz="1400" b="0" i="0">
                          <a:solidFill>
                            <a:srgbClr val="000000"/>
                          </a:solidFill>
                          <a:latin typeface="+mj-ea"/>
                          <a:ea typeface="+mj-ea"/>
                        </a:rPr>
                        <a:t>家蚕</a:t>
                      </a:r>
                      <a:r>
                        <a:rPr lang="en-US" altLang="zh-CN" sz="1400" b="0" i="0">
                          <a:solidFill>
                            <a:srgbClr val="000000"/>
                          </a:solidFill>
                          <a:latin typeface="+mj-ea"/>
                          <a:ea typeface="+mj-ea"/>
                        </a:rPr>
                        <a:t>Ⅰ</a:t>
                      </a:r>
                    </a:p>
                  </a:txBody>
                  <a:tcPr marL="6667" marR="6667" marT="6667" marB="0" anchor="ctr">
                    <a:lnL>
                      <a:noFill/>
                    </a:lnL>
                    <a:lnR>
                      <a:noFill/>
                    </a:lnR>
                    <a:lnT>
                      <a:noFill/>
                    </a:lnT>
                    <a:lnB>
                      <a:noFill/>
                    </a:lnB>
                    <a:noFill/>
                  </a:tcPr>
                </a:tc>
                <a:extLst>
                  <a:ext uri="{0D108BD9-81ED-4DB2-BD59-A6C34878D82A}">
                    <a16:rowId xmlns:a16="http://schemas.microsoft.com/office/drawing/2014/main" val="10010"/>
                  </a:ext>
                </a:extLst>
              </a:tr>
              <a:tr h="235500">
                <a:tc>
                  <a:txBody>
                    <a:bodyPr/>
                    <a:lstStyle/>
                    <a:p>
                      <a:pPr algn="ctr" fontAlgn="ctr"/>
                      <a:r>
                        <a:rPr lang="en-US" altLang="zh-CN" sz="1400" b="0" i="0">
                          <a:solidFill>
                            <a:srgbClr val="000000"/>
                          </a:solidFill>
                          <a:latin typeface="+mj-ea"/>
                          <a:ea typeface="+mj-ea"/>
                        </a:rPr>
                        <a:t>unreviewed</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S5TSE9_BOMMO</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Doublesex F3</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dsxf3 692415 dsxf9</a:t>
                      </a:r>
                    </a:p>
                  </a:txBody>
                  <a:tcPr marL="6667" marR="6667" marT="6667" marB="0" anchor="ctr">
                    <a:lnL>
                      <a:noFill/>
                    </a:lnL>
                    <a:lnR>
                      <a:noFill/>
                    </a:lnR>
                    <a:lnT>
                      <a:noFill/>
                    </a:lnT>
                    <a:lnB>
                      <a:noFill/>
                    </a:lnB>
                    <a:noFill/>
                  </a:tcPr>
                </a:tc>
                <a:tc>
                  <a:txBody>
                    <a:bodyPr/>
                    <a:lstStyle/>
                    <a:p>
                      <a:pPr algn="ctr" fontAlgn="ctr"/>
                      <a:r>
                        <a:rPr lang="en-US" altLang="zh-CN" sz="1400" b="0" i="1">
                          <a:solidFill>
                            <a:srgbClr val="000000"/>
                          </a:solidFill>
                          <a:latin typeface="+mj-ea"/>
                          <a:ea typeface="+mj-ea"/>
                        </a:rPr>
                        <a:t>Bombyx mori </a:t>
                      </a:r>
                    </a:p>
                  </a:txBody>
                  <a:tcPr marL="6667" marR="6667" marT="6667" marB="0" anchor="ctr">
                    <a:lnL>
                      <a:noFill/>
                    </a:lnL>
                    <a:lnR>
                      <a:noFill/>
                    </a:lnR>
                    <a:lnT>
                      <a:noFill/>
                    </a:lnT>
                    <a:lnB>
                      <a:noFill/>
                    </a:lnB>
                    <a:noFill/>
                  </a:tcPr>
                </a:tc>
                <a:tc>
                  <a:txBody>
                    <a:bodyPr/>
                    <a:lstStyle/>
                    <a:p>
                      <a:pPr algn="ctr" fontAlgn="ctr"/>
                      <a:r>
                        <a:rPr lang="zh-CN" altLang="en-US" sz="1400" b="0" i="0" dirty="0">
                          <a:solidFill>
                            <a:srgbClr val="000000"/>
                          </a:solidFill>
                          <a:latin typeface="+mj-ea"/>
                          <a:ea typeface="+mj-ea"/>
                        </a:rPr>
                        <a:t>家蚕</a:t>
                      </a:r>
                      <a:r>
                        <a:rPr lang="en-US" altLang="zh-CN" sz="1400" b="0" i="0" dirty="0">
                          <a:solidFill>
                            <a:srgbClr val="000000"/>
                          </a:solidFill>
                          <a:latin typeface="+mj-ea"/>
                          <a:ea typeface="+mj-ea"/>
                        </a:rPr>
                        <a:t>Ⅱ</a:t>
                      </a:r>
                    </a:p>
                  </a:txBody>
                  <a:tcPr marL="6667" marR="6667" marT="6667" marB="0" anchor="ctr">
                    <a:lnL>
                      <a:noFill/>
                    </a:lnL>
                    <a:lnR>
                      <a:noFill/>
                    </a:lnR>
                    <a:lnT>
                      <a:noFill/>
                    </a:lnT>
                    <a:lnB>
                      <a:noFill/>
                    </a:lnB>
                    <a:noFill/>
                  </a:tcPr>
                </a:tc>
                <a:extLst>
                  <a:ext uri="{0D108BD9-81ED-4DB2-BD59-A6C34878D82A}">
                    <a16:rowId xmlns:a16="http://schemas.microsoft.com/office/drawing/2014/main" val="10011"/>
                  </a:ext>
                </a:extLst>
              </a:tr>
              <a:tr h="354224">
                <a:tc>
                  <a:txBody>
                    <a:bodyPr/>
                    <a:lstStyle/>
                    <a:p>
                      <a:pPr algn="ctr" fontAlgn="ctr"/>
                      <a:r>
                        <a:rPr lang="en-US" altLang="zh-CN" sz="1400" b="0" i="0" dirty="0">
                          <a:solidFill>
                            <a:srgbClr val="000000"/>
                          </a:solidFill>
                          <a:latin typeface="+mj-ea"/>
                          <a:ea typeface="+mj-ea"/>
                        </a:rPr>
                        <a:t>unreviewed</a:t>
                      </a:r>
                    </a:p>
                  </a:txBody>
                  <a:tcPr marL="6667" marR="6667" marT="6667" marB="0" anchor="ctr">
                    <a:lnL>
                      <a:noFill/>
                    </a:lnL>
                    <a:lnR>
                      <a:noFill/>
                    </a:lnR>
                    <a:lnT>
                      <a:noFill/>
                    </a:lnT>
                    <a:lnB>
                      <a:noFill/>
                    </a:lnB>
                    <a:noFill/>
                  </a:tcPr>
                </a:tc>
                <a:tc>
                  <a:txBody>
                    <a:bodyPr/>
                    <a:lstStyle/>
                    <a:p>
                      <a:pPr algn="ctr" fontAlgn="ctr"/>
                      <a:r>
                        <a:rPr lang="en-US" altLang="zh-CN" sz="1400" b="0" i="0" dirty="0">
                          <a:solidFill>
                            <a:srgbClr val="000000"/>
                          </a:solidFill>
                          <a:latin typeface="+mj-ea"/>
                          <a:ea typeface="+mj-ea"/>
                        </a:rPr>
                        <a:t>W0IAY3_OSTFU</a:t>
                      </a:r>
                    </a:p>
                  </a:txBody>
                  <a:tcPr marL="6667" marR="6667" marT="6667" marB="0" anchor="ctr">
                    <a:lnL>
                      <a:noFill/>
                    </a:lnL>
                    <a:lnR>
                      <a:noFill/>
                    </a:lnR>
                    <a:lnT>
                      <a:noFill/>
                    </a:lnT>
                    <a:lnB>
                      <a:noFill/>
                    </a:lnB>
                    <a:noFill/>
                  </a:tcPr>
                </a:tc>
                <a:tc>
                  <a:txBody>
                    <a:bodyPr/>
                    <a:lstStyle/>
                    <a:p>
                      <a:pPr algn="ctr" fontAlgn="ctr"/>
                      <a:r>
                        <a:rPr lang="en-US" altLang="zh-CN" sz="1400" b="0" i="0">
                          <a:solidFill>
                            <a:srgbClr val="000000"/>
                          </a:solidFill>
                          <a:latin typeface="+mj-ea"/>
                          <a:ea typeface="+mj-ea"/>
                        </a:rPr>
                        <a:t>DSX isoform M</a:t>
                      </a:r>
                    </a:p>
                  </a:txBody>
                  <a:tcPr marL="6667" marR="6667" marT="6667" marB="0" anchor="ctr">
                    <a:lnL>
                      <a:noFill/>
                    </a:lnL>
                    <a:lnR>
                      <a:noFill/>
                    </a:lnR>
                    <a:lnT>
                      <a:noFill/>
                    </a:lnT>
                    <a:lnB>
                      <a:noFill/>
                    </a:lnB>
                    <a:noFill/>
                  </a:tcPr>
                </a:tc>
                <a:tc>
                  <a:txBody>
                    <a:bodyPr/>
                    <a:lstStyle/>
                    <a:p>
                      <a:pPr algn="ctr" fontAlgn="ctr"/>
                      <a:r>
                        <a:rPr lang="en-US" altLang="zh-CN" sz="1400" b="0" i="0" dirty="0">
                          <a:solidFill>
                            <a:srgbClr val="000000"/>
                          </a:solidFill>
                          <a:latin typeface="+mj-ea"/>
                          <a:ea typeface="+mj-ea"/>
                        </a:rPr>
                        <a:t>/</a:t>
                      </a:r>
                      <a:endParaRPr sz="1400" b="0" i="0" dirty="0">
                        <a:solidFill>
                          <a:srgbClr val="000000"/>
                        </a:solidFill>
                        <a:latin typeface="+mj-ea"/>
                        <a:ea typeface="+mj-ea"/>
                      </a:endParaRPr>
                    </a:p>
                  </a:txBody>
                  <a:tcPr marL="6667" marR="6667" marT="6667" marB="0" anchor="ctr">
                    <a:lnL>
                      <a:noFill/>
                    </a:lnL>
                    <a:lnR>
                      <a:noFill/>
                    </a:lnR>
                    <a:lnT>
                      <a:noFill/>
                    </a:lnT>
                    <a:lnB>
                      <a:noFill/>
                    </a:lnB>
                    <a:noFill/>
                  </a:tcPr>
                </a:tc>
                <a:tc>
                  <a:txBody>
                    <a:bodyPr/>
                    <a:lstStyle/>
                    <a:p>
                      <a:pPr algn="ctr" fontAlgn="ctr"/>
                      <a:r>
                        <a:rPr lang="en-US" altLang="zh-CN" sz="1400" b="0" i="1">
                          <a:solidFill>
                            <a:srgbClr val="000000"/>
                          </a:solidFill>
                          <a:latin typeface="+mj-ea"/>
                          <a:ea typeface="+mj-ea"/>
                        </a:rPr>
                        <a:t>Ostrinia furnacalis </a:t>
                      </a:r>
                    </a:p>
                  </a:txBody>
                  <a:tcPr marL="6667" marR="6667" marT="6667" marB="0" anchor="ctr">
                    <a:lnL>
                      <a:noFill/>
                    </a:lnL>
                    <a:lnR>
                      <a:noFill/>
                    </a:lnR>
                    <a:lnT>
                      <a:noFill/>
                    </a:lnT>
                    <a:lnB>
                      <a:noFill/>
                    </a:lnB>
                    <a:noFill/>
                  </a:tcPr>
                </a:tc>
                <a:tc>
                  <a:txBody>
                    <a:bodyPr/>
                    <a:lstStyle/>
                    <a:p>
                      <a:pPr algn="ctr" fontAlgn="ctr"/>
                      <a:r>
                        <a:rPr lang="zh-CN" altLang="en-US" sz="1400" b="0" i="0" dirty="0">
                          <a:solidFill>
                            <a:srgbClr val="000000"/>
                          </a:solidFill>
                          <a:latin typeface="+mj-ea"/>
                          <a:ea typeface="+mj-ea"/>
                        </a:rPr>
                        <a:t>亚洲玉米螟</a:t>
                      </a:r>
                    </a:p>
                  </a:txBody>
                  <a:tcPr marL="6667" marR="6667" marT="6667" marB="0" anchor="ctr">
                    <a:lnL>
                      <a:noFill/>
                    </a:lnL>
                    <a:lnR>
                      <a:noFill/>
                    </a:lnR>
                    <a:lnT>
                      <a:noFill/>
                    </a:lnT>
                    <a:lnB>
                      <a:noFill/>
                    </a:lnB>
                    <a:noFill/>
                  </a:tcPr>
                </a:tc>
                <a:extLst>
                  <a:ext uri="{0D108BD9-81ED-4DB2-BD59-A6C34878D82A}">
                    <a16:rowId xmlns:a16="http://schemas.microsoft.com/office/drawing/2014/main" val="10012"/>
                  </a:ext>
                </a:extLst>
              </a:tr>
              <a:tr h="63401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0" i="0" kern="1200" dirty="0">
                          <a:solidFill>
                            <a:srgbClr val="000000"/>
                          </a:solidFill>
                          <a:latin typeface="+mj-ea"/>
                          <a:ea typeface="+mn-ea"/>
                          <a:cs typeface="+mn-cs"/>
                        </a:rPr>
                        <a:t>unreviewed</a:t>
                      </a:r>
                    </a:p>
                    <a:p>
                      <a:pPr algn="ctr" fontAlgn="ctr">
                        <a:buNone/>
                      </a:pPr>
                      <a:endParaRPr lang="en-US" altLang="zh-CN" sz="1400" b="0" i="0" dirty="0">
                        <a:solidFill>
                          <a:srgbClr val="000000"/>
                        </a:solidFill>
                        <a:latin typeface="+mj-ea"/>
                        <a:ea typeface="+mj-ea"/>
                      </a:endParaRPr>
                    </a:p>
                  </a:txBody>
                  <a:tcPr marL="6667" marR="6667" marT="6667" marB="0" anchor="ctr">
                    <a:lnL>
                      <a:noFill/>
                    </a:lnL>
                    <a:lnR>
                      <a:noFill/>
                    </a:lnR>
                    <a:lnT>
                      <a:noFill/>
                    </a:lnT>
                    <a:lnB w="19050">
                      <a:solidFill>
                        <a:schemeClr val="tx1"/>
                      </a:solidFill>
                      <a:prstDash val="solid"/>
                    </a:lnB>
                    <a:noFill/>
                  </a:tcPr>
                </a:tc>
                <a:tc>
                  <a:txBody>
                    <a:bodyPr/>
                    <a:lstStyle/>
                    <a:p>
                      <a:pPr algn="ctr" fontAlgn="ctr">
                        <a:buNone/>
                      </a:pPr>
                      <a:r>
                        <a:rPr lang="en-US" altLang="zh-CN" sz="1400" b="0" i="0" dirty="0">
                          <a:solidFill>
                            <a:srgbClr val="000000"/>
                          </a:solidFill>
                          <a:latin typeface="+mj-ea"/>
                          <a:ea typeface="+mj-ea"/>
                        </a:rPr>
                        <a:t>A0A9J7DS33|A0A9J7DS33_SPOLT</a:t>
                      </a:r>
                    </a:p>
                  </a:txBody>
                  <a:tcPr marL="6667" marR="6667" marT="6667" marB="0" anchor="ctr">
                    <a:lnL>
                      <a:noFill/>
                    </a:lnL>
                    <a:lnR>
                      <a:noFill/>
                    </a:lnR>
                    <a:lnT>
                      <a:noFill/>
                    </a:lnT>
                    <a:lnB w="19050">
                      <a:solidFill>
                        <a:schemeClr val="tx1"/>
                      </a:solidFill>
                      <a:prstDash val="solid"/>
                    </a:lnB>
                    <a:noFill/>
                  </a:tcPr>
                </a:tc>
                <a:tc>
                  <a:txBody>
                    <a:bodyPr/>
                    <a:lstStyle/>
                    <a:p>
                      <a:pPr algn="ctr" fontAlgn="ctr">
                        <a:buNone/>
                      </a:pPr>
                      <a:r>
                        <a:rPr lang="en-US" altLang="zh-CN" sz="1400" b="0" i="0" dirty="0">
                          <a:solidFill>
                            <a:srgbClr val="000000"/>
                          </a:solidFill>
                          <a:latin typeface="+mj-ea"/>
                          <a:ea typeface="+mj-ea"/>
                        </a:rPr>
                        <a:t>Protein </a:t>
                      </a:r>
                      <a:r>
                        <a:rPr lang="en-US" altLang="zh-CN" sz="1400" b="0" i="0" dirty="0" err="1">
                          <a:solidFill>
                            <a:srgbClr val="000000"/>
                          </a:solidFill>
                          <a:latin typeface="+mj-ea"/>
                          <a:ea typeface="+mj-ea"/>
                        </a:rPr>
                        <a:t>doublesex</a:t>
                      </a:r>
                      <a:endParaRPr lang="en-US" altLang="zh-CN" sz="1400" b="0" i="0" dirty="0">
                        <a:solidFill>
                          <a:srgbClr val="000000"/>
                        </a:solidFill>
                        <a:latin typeface="+mj-ea"/>
                        <a:ea typeface="+mj-ea"/>
                      </a:endParaRPr>
                    </a:p>
                  </a:txBody>
                  <a:tcPr marL="6667" marR="6667" marT="6667" marB="0" anchor="ctr">
                    <a:lnL>
                      <a:noFill/>
                    </a:lnL>
                    <a:lnR>
                      <a:noFill/>
                    </a:lnR>
                    <a:lnT>
                      <a:noFill/>
                    </a:lnT>
                    <a:lnB w="19050">
                      <a:solidFill>
                        <a:schemeClr val="tx1"/>
                      </a:solidFill>
                      <a:prstDash val="solid"/>
                    </a:lnB>
                    <a:noFill/>
                  </a:tcPr>
                </a:tc>
                <a:tc>
                  <a:txBody>
                    <a:bodyPr/>
                    <a:lstStyle/>
                    <a:p>
                      <a:pPr algn="ctr" fontAlgn="ctr">
                        <a:buNone/>
                      </a:pPr>
                      <a:r>
                        <a:rPr lang="en-US" altLang="zh-CN" sz="1400" b="0" i="0" dirty="0">
                          <a:solidFill>
                            <a:srgbClr val="000000"/>
                          </a:solidFill>
                          <a:latin typeface="+mj-ea"/>
                          <a:ea typeface="+mj-ea"/>
                        </a:rPr>
                        <a:t>LOC111350219</a:t>
                      </a:r>
                      <a:endParaRPr lang="zh-CN" altLang="en-US" sz="1400" b="0" i="0" dirty="0">
                        <a:solidFill>
                          <a:srgbClr val="000000"/>
                        </a:solidFill>
                        <a:latin typeface="+mj-ea"/>
                        <a:ea typeface="+mj-ea"/>
                      </a:endParaRPr>
                    </a:p>
                  </a:txBody>
                  <a:tcPr marL="6667" marR="6667" marT="6667" marB="0" anchor="ctr">
                    <a:lnL>
                      <a:noFill/>
                    </a:lnL>
                    <a:lnR>
                      <a:noFill/>
                    </a:lnR>
                    <a:lnT>
                      <a:noFill/>
                    </a:lnT>
                    <a:lnB w="19050">
                      <a:solidFill>
                        <a:schemeClr val="tx1"/>
                      </a:solidFill>
                      <a:prstDash val="solid"/>
                    </a:lnB>
                    <a:noFill/>
                  </a:tcPr>
                </a:tc>
                <a:tc>
                  <a:txBody>
                    <a:bodyPr/>
                    <a:lstStyle/>
                    <a:p>
                      <a:pPr algn="ctr" fontAlgn="ctr">
                        <a:buNone/>
                      </a:pPr>
                      <a:r>
                        <a:rPr lang="en-US" altLang="zh-CN" sz="1400" b="0" i="1" dirty="0">
                          <a:solidFill>
                            <a:srgbClr val="000000"/>
                          </a:solidFill>
                          <a:latin typeface="+mj-ea"/>
                          <a:ea typeface="+mj-ea"/>
                        </a:rPr>
                        <a:t>Spodoptera </a:t>
                      </a:r>
                      <a:r>
                        <a:rPr lang="en-US" altLang="zh-CN" sz="1400" b="0" i="1" dirty="0" err="1">
                          <a:solidFill>
                            <a:srgbClr val="000000"/>
                          </a:solidFill>
                          <a:latin typeface="+mj-ea"/>
                          <a:ea typeface="+mj-ea"/>
                        </a:rPr>
                        <a:t>litura</a:t>
                      </a:r>
                      <a:r>
                        <a:rPr lang="en-US" altLang="zh-CN" sz="1400" b="0" i="1" dirty="0">
                          <a:solidFill>
                            <a:srgbClr val="000000"/>
                          </a:solidFill>
                          <a:latin typeface="+mj-ea"/>
                          <a:ea typeface="+mj-ea"/>
                        </a:rPr>
                        <a:t> (Asian cotton leafworm)</a:t>
                      </a:r>
                    </a:p>
                  </a:txBody>
                  <a:tcPr marL="6667" marR="6667" marT="6667" marB="0" anchor="ctr">
                    <a:lnL>
                      <a:noFill/>
                    </a:lnL>
                    <a:lnR>
                      <a:noFill/>
                    </a:lnR>
                    <a:lnT>
                      <a:noFill/>
                    </a:lnT>
                    <a:lnB w="19050">
                      <a:solidFill>
                        <a:schemeClr val="tx1"/>
                      </a:solidFill>
                      <a:prstDash val="solid"/>
                    </a:lnB>
                    <a:noFill/>
                  </a:tcPr>
                </a:tc>
                <a:tc>
                  <a:txBody>
                    <a:bodyPr/>
                    <a:lstStyle/>
                    <a:p>
                      <a:pPr algn="ctr" fontAlgn="ctr">
                        <a:buNone/>
                      </a:pPr>
                      <a:r>
                        <a:rPr lang="zh-CN" altLang="en-US" sz="1400" b="0" i="0" dirty="0">
                          <a:solidFill>
                            <a:srgbClr val="000000"/>
                          </a:solidFill>
                          <a:latin typeface="+mj-ea"/>
                          <a:ea typeface="+mj-ea"/>
                        </a:rPr>
                        <a:t>斜纹夜蛾</a:t>
                      </a:r>
                    </a:p>
                  </a:txBody>
                  <a:tcPr marL="6667" marR="6667" marT="6667" marB="0" anchor="ctr">
                    <a:lnL>
                      <a:noFill/>
                    </a:lnL>
                    <a:lnR>
                      <a:noFill/>
                    </a:lnR>
                    <a:lnT>
                      <a:noFill/>
                    </a:lnT>
                    <a:lnB w="19050">
                      <a:solidFill>
                        <a:schemeClr val="tx1"/>
                      </a:solidFill>
                      <a:prstDash val="solid"/>
                    </a:lnB>
                    <a:noFill/>
                  </a:tcPr>
                </a:tc>
                <a:extLst>
                  <a:ext uri="{0D108BD9-81ED-4DB2-BD59-A6C34878D82A}">
                    <a16:rowId xmlns:a16="http://schemas.microsoft.com/office/drawing/2014/main" val="10013"/>
                  </a:ext>
                </a:extLst>
              </a:tr>
            </a:tbl>
          </a:graphicData>
        </a:graphic>
      </p:graphicFrame>
      <p:sp>
        <p:nvSpPr>
          <p:cNvPr id="9" name="文本框 8"/>
          <p:cNvSpPr txBox="1"/>
          <p:nvPr/>
        </p:nvSpPr>
        <p:spPr>
          <a:xfrm>
            <a:off x="4751111" y="771657"/>
            <a:ext cx="2689778" cy="34471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11</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种昆虫</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dsx</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蛋白序列信息</a:t>
            </a:r>
          </a:p>
        </p:txBody>
      </p:sp>
    </p:spTree>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634918" y="237124"/>
            <a:ext cx="43065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多序列比对与进化分析</a:t>
            </a: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38" name="组合 37"/>
          <p:cNvGrpSpPr/>
          <p:nvPr/>
        </p:nvGrpSpPr>
        <p:grpSpPr>
          <a:xfrm>
            <a:off x="7765063" y="237124"/>
            <a:ext cx="4120681" cy="945149"/>
            <a:chOff x="3869685" y="487965"/>
            <a:chExt cx="5546211" cy="1272119"/>
          </a:xfrm>
        </p:grpSpPr>
        <p:grpSp>
          <p:nvGrpSpPr>
            <p:cNvPr id="39" name="组合 38"/>
            <p:cNvGrpSpPr/>
            <p:nvPr/>
          </p:nvGrpSpPr>
          <p:grpSpPr>
            <a:xfrm>
              <a:off x="3869685" y="487965"/>
              <a:ext cx="5546211" cy="1272119"/>
              <a:chOff x="6063406" y="1596380"/>
              <a:chExt cx="7135551" cy="1636665"/>
            </a:xfrm>
          </p:grpSpPr>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40" name="矩形 39"/>
            <p:cNvSpPr/>
            <p:nvPr/>
          </p:nvSpPr>
          <p:spPr>
            <a:xfrm>
              <a:off x="5206007" y="1332136"/>
              <a:ext cx="4162723" cy="32344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4" name="图片 5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
        <p:nvSpPr>
          <p:cNvPr id="4" name="文本框 3"/>
          <p:cNvSpPr txBox="1"/>
          <p:nvPr/>
        </p:nvSpPr>
        <p:spPr>
          <a:xfrm>
            <a:off x="668655" y="931228"/>
            <a:ext cx="5080000" cy="52197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a:ln>
                  <a:noFill/>
                </a:ln>
                <a:solidFill>
                  <a:prstClr val="black"/>
                </a:solidFill>
                <a:effectLst/>
                <a:uLnTx/>
                <a:uFillTx/>
                <a:latin typeface="Arial"/>
                <a:ea typeface="微软雅黑"/>
                <a:cs typeface="+mn-cs"/>
              </a:rPr>
              <a:t>构建系统发生树</a:t>
            </a:r>
          </a:p>
        </p:txBody>
      </p:sp>
      <p:sp>
        <p:nvSpPr>
          <p:cNvPr id="2" name="文本框 1"/>
          <p:cNvSpPr txBox="1"/>
          <p:nvPr/>
        </p:nvSpPr>
        <p:spPr>
          <a:xfrm>
            <a:off x="4221480" y="1639644"/>
            <a:ext cx="7712710" cy="4970060"/>
          </a:xfrm>
          <a:prstGeom prst="rect">
            <a:avLst/>
          </a:prstGeom>
        </p:spPr>
        <p:txBody>
          <a:bodyPr>
            <a:noAutofit/>
          </a:bodyPr>
          <a:lstStyle/>
          <a:p>
            <a:pPr marL="0" marR="0" lvl="0" indent="457200" algn="l" defTabSz="914400" rtl="0" eaLnBrk="1" fontAlgn="auto"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本研究基于 11 种代表性昆虫的 </a:t>
            </a:r>
            <a:r>
              <a:rPr kumimoji="0" lang="en-US" altLang="zh-CN" sz="18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doublesex</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8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dsx</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蛋白序列构建系统发育树，以解析该基因的进化关系。</a:t>
            </a:r>
          </a:p>
          <a:p>
            <a:pPr marL="0" marR="0" lvl="0" indent="457200" algn="l" defTabSz="914400" rtl="0" eaLnBrk="1" fontAlgn="auto"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结果显示，所有物种按昆虫目级阶元形成清晰的单系群：</a:t>
            </a:r>
          </a:p>
          <a:p>
            <a:pPr marL="0" marR="0" lvl="0" indent="457200" algn="l" defTabSz="914400" rtl="0" eaLnBrk="1" fontAlgn="auto" latinLnBrk="0" hangingPunct="1">
              <a:lnSpc>
                <a:spcPct val="15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 </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鞘翅目</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赤拟谷盗作为外类群位于树的基部，明确了进化方向；</a:t>
            </a:r>
          </a:p>
          <a:p>
            <a:pPr marL="0" marR="0" lvl="0" indent="457200" algn="l" defTabSz="914400" rtl="0" eaLnBrk="1" fontAlgn="auto" latinLnBrk="0" hangingPunct="1">
              <a:lnSpc>
                <a:spcPct val="15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 </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双翅目</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昆虫聚为</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独立大分支</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，其中果蝇属、实蝇科分别形成亚分支，核心节点自举值达 90~100，进化关系高度可靠；</a:t>
            </a:r>
          </a:p>
          <a:p>
            <a:pPr marL="0" marR="0" lvl="0" indent="457200" algn="l" defTabSz="914400" rtl="0" eaLnBrk="1" fontAlgn="auto" latinLnBrk="0" hangingPunct="1">
              <a:lnSpc>
                <a:spcPct val="15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 </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鳞翅目</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物种形成</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独立小分支</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，与双翅目分支互为姐妹群，节点自举值为 70，支持度良好；</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457200" algn="l" defTabSz="914400" rtl="0" eaLnBrk="1" fontAlgn="auto" latinLnBrk="0" hangingPunct="1">
              <a:lnSpc>
                <a:spcPct val="15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可以确定整体拓扑与传统昆虫分类框架基本吻合，说明 </a:t>
            </a:r>
            <a:r>
              <a:rPr kumimoji="0" lang="en-US" altLang="zh-CN" sz="18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dsx</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基因的核心功能区在不同昆虫目中</a:t>
            </a:r>
            <a:r>
              <a:rPr kumimoji="0" lang="zh-CN" altLang="en-US"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高度保守</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，而类群特异性序列变异则反映了该基因在不同性别决定通路中的适应性分化。</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5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p:nvPicPr>
        <p:blipFill>
          <a:blip r:embed="rId6"/>
          <a:stretch>
            <a:fillRect/>
          </a:stretch>
        </p:blipFill>
        <p:spPr>
          <a:xfrm>
            <a:off x="257810" y="1453833"/>
            <a:ext cx="3898900" cy="5347335"/>
          </a:xfrm>
          <a:prstGeom prst="rect">
            <a:avLst/>
          </a:prstGeom>
        </p:spPr>
      </p:pic>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6"/>
          <p:cNvSpPr>
            <a:spLocks noChangeArrowheads="1"/>
          </p:cNvSpPr>
          <p:nvPr/>
        </p:nvSpPr>
        <p:spPr bwMode="auto">
          <a:xfrm>
            <a:off x="634918" y="237124"/>
            <a:ext cx="3255052"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BLAST</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序列比对</a:t>
            </a:r>
          </a:p>
        </p:txBody>
      </p:sp>
      <p:sp>
        <p:nvSpPr>
          <p:cNvPr id="16"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28" name="组合 27"/>
          <p:cNvGrpSpPr/>
          <p:nvPr/>
        </p:nvGrpSpPr>
        <p:grpSpPr>
          <a:xfrm>
            <a:off x="7765063" y="237124"/>
            <a:ext cx="4120681" cy="945149"/>
            <a:chOff x="3869685" y="487965"/>
            <a:chExt cx="5546211" cy="1272119"/>
          </a:xfrm>
        </p:grpSpPr>
        <p:grpSp>
          <p:nvGrpSpPr>
            <p:cNvPr id="29" name="组合 28"/>
            <p:cNvGrpSpPr/>
            <p:nvPr/>
          </p:nvGrpSpPr>
          <p:grpSpPr>
            <a:xfrm>
              <a:off x="3869685" y="487965"/>
              <a:ext cx="5546211" cy="1272119"/>
              <a:chOff x="6063406" y="1596380"/>
              <a:chExt cx="7135551" cy="1636665"/>
            </a:xfrm>
          </p:grpSpPr>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30" name="矩形 29"/>
            <p:cNvSpPr/>
            <p:nvPr/>
          </p:nvSpPr>
          <p:spPr>
            <a:xfrm>
              <a:off x="5206007" y="1332136"/>
              <a:ext cx="4162723" cy="32344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 name="图片 4">
            <a:extLst>
              <a:ext uri="{FF2B5EF4-FFF2-40B4-BE49-F238E27FC236}">
                <a16:creationId xmlns:a16="http://schemas.microsoft.com/office/drawing/2014/main" id="{ED285E88-B827-CE67-6457-0EB736C7213B}"/>
              </a:ext>
            </a:extLst>
          </p:cNvPr>
          <p:cNvPicPr>
            <a:picLocks noChangeAspect="1"/>
          </p:cNvPicPr>
          <p:nvPr/>
        </p:nvPicPr>
        <p:blipFill>
          <a:blip r:embed="rId5"/>
          <a:stretch>
            <a:fillRect/>
          </a:stretch>
        </p:blipFill>
        <p:spPr>
          <a:xfrm>
            <a:off x="334390" y="1381149"/>
            <a:ext cx="11296562" cy="4214657"/>
          </a:xfrm>
          <a:prstGeom prst="rect">
            <a:avLst/>
          </a:prstGeom>
        </p:spPr>
      </p:pic>
      <p:sp>
        <p:nvSpPr>
          <p:cNvPr id="2" name="矩形 1">
            <a:extLst>
              <a:ext uri="{FF2B5EF4-FFF2-40B4-BE49-F238E27FC236}">
                <a16:creationId xmlns:a16="http://schemas.microsoft.com/office/drawing/2014/main" id="{66AC5E15-ABC5-3039-AEA3-49A65FEAEB43}"/>
              </a:ext>
            </a:extLst>
          </p:cNvPr>
          <p:cNvSpPr/>
          <p:nvPr/>
        </p:nvSpPr>
        <p:spPr>
          <a:xfrm>
            <a:off x="3345221" y="3361952"/>
            <a:ext cx="1089498" cy="192607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FE1AA88C-6453-7681-3F1C-F6BC54311722}"/>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
        <p:nvSpPr>
          <p:cNvPr id="4" name="文本框 3">
            <a:extLst>
              <a:ext uri="{FF2B5EF4-FFF2-40B4-BE49-F238E27FC236}">
                <a16:creationId xmlns:a16="http://schemas.microsoft.com/office/drawing/2014/main" id="{6DB3703E-45D2-9562-DC88-6AF0B219EF2F}"/>
              </a:ext>
            </a:extLst>
          </p:cNvPr>
          <p:cNvSpPr txBox="1"/>
          <p:nvPr/>
        </p:nvSpPr>
        <p:spPr>
          <a:xfrm>
            <a:off x="10267200" y="3692693"/>
            <a:ext cx="1313234" cy="307777"/>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a:ea typeface="微软雅黑"/>
                <a:cs typeface="+mn-cs"/>
              </a:rPr>
              <a:t>直果蝇</a:t>
            </a:r>
            <a:r>
              <a:rPr kumimoji="0" lang="en-US" altLang="zh-CN" sz="1400" b="0" i="0" u="none" strike="noStrike" kern="1200" cap="none" spc="0" normalizeH="0" baseline="0" noProof="0" dirty="0">
                <a:ln>
                  <a:noFill/>
                </a:ln>
                <a:solidFill>
                  <a:srgbClr val="000000"/>
                </a:solidFill>
                <a:effectLst/>
                <a:uLnTx/>
                <a:uFillTx/>
                <a:latin typeface="微软雅黑"/>
                <a:ea typeface="微软雅黑"/>
                <a:cs typeface="+mn-cs"/>
              </a:rPr>
              <a:t>Ⅰ</a:t>
            </a:r>
          </a:p>
        </p:txBody>
      </p:sp>
    </p:spTree>
    <p:extLst>
      <p:ext uri="{BB962C8B-B14F-4D97-AF65-F5344CB8AC3E}">
        <p14:creationId xmlns:p14="http://schemas.microsoft.com/office/powerpoint/2010/main" val="2432999107"/>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梯形 36"/>
          <p:cNvSpPr/>
          <p:nvPr/>
        </p:nvSpPr>
        <p:spPr>
          <a:xfrm rot="5400000">
            <a:off x="1331640" y="636804"/>
            <a:ext cx="2344067" cy="5007345"/>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梯形 34"/>
          <p:cNvSpPr/>
          <p:nvPr/>
        </p:nvSpPr>
        <p:spPr>
          <a:xfrm rot="16200000">
            <a:off x="7446198" y="-451317"/>
            <a:ext cx="2291737" cy="7199871"/>
          </a:xfrm>
          <a:prstGeom prst="trapezoid">
            <a:avLst>
              <a:gd name="adj" fmla="val 16935"/>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文本框 2"/>
          <p:cNvSpPr txBox="1"/>
          <p:nvPr/>
        </p:nvSpPr>
        <p:spPr>
          <a:xfrm>
            <a:off x="3729079" y="2556165"/>
            <a:ext cx="1153795" cy="1198880"/>
          </a:xfrm>
          <a:prstGeom prst="rect">
            <a:avLst/>
          </a:prstGeom>
          <a:noFill/>
        </p:spPr>
        <p:txBody>
          <a:bodyPr wrap="non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65"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Part</a:t>
            </a:r>
            <a:r>
              <a:rPr kumimoji="0" lang="en-US" altLang="zh-CN" sz="72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5</a:t>
            </a:r>
            <a:endParaRPr kumimoji="0" lang="zh-CN" altLang="en-US" sz="72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9" name="矩形 28"/>
          <p:cNvSpPr/>
          <p:nvPr/>
        </p:nvSpPr>
        <p:spPr>
          <a:xfrm>
            <a:off x="5343523" y="2745745"/>
            <a:ext cx="6278880" cy="829945"/>
          </a:xfrm>
          <a:prstGeom prst="rect">
            <a:avLst/>
          </a:prstGeom>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蛋白结构域注释及分析</a:t>
            </a:r>
          </a:p>
        </p:txBody>
      </p:sp>
      <p:grpSp>
        <p:nvGrpSpPr>
          <p:cNvPr id="4" name="组合 3"/>
          <p:cNvGrpSpPr/>
          <p:nvPr/>
        </p:nvGrpSpPr>
        <p:grpSpPr>
          <a:xfrm>
            <a:off x="464768" y="1391626"/>
            <a:ext cx="3102819" cy="3102819"/>
            <a:chOff x="464768" y="1391626"/>
            <a:chExt cx="3102819" cy="3102819"/>
          </a:xfrm>
        </p:grpSpPr>
        <p:sp>
          <p:nvSpPr>
            <p:cNvPr id="3" name="椭圆 2"/>
            <p:cNvSpPr/>
            <p:nvPr/>
          </p:nvSpPr>
          <p:spPr>
            <a:xfrm>
              <a:off x="464768" y="1391626"/>
              <a:ext cx="3102819" cy="31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00" y="1435558"/>
              <a:ext cx="3014957" cy="3014957"/>
            </a:xfrm>
            <a:prstGeom prst="rect">
              <a:avLst/>
            </a:prstGeom>
          </p:spPr>
        </p:pic>
      </p:grpSp>
    </p:spTree>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634918" y="237124"/>
            <a:ext cx="396748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CDD</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蛋白结构域注释</a:t>
            </a: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38" name="组合 37"/>
          <p:cNvGrpSpPr/>
          <p:nvPr/>
        </p:nvGrpSpPr>
        <p:grpSpPr>
          <a:xfrm>
            <a:off x="7765063" y="237124"/>
            <a:ext cx="4120681" cy="945149"/>
            <a:chOff x="3869685" y="487965"/>
            <a:chExt cx="5546211" cy="1272119"/>
          </a:xfrm>
        </p:grpSpPr>
        <p:grpSp>
          <p:nvGrpSpPr>
            <p:cNvPr id="39" name="组合 38"/>
            <p:cNvGrpSpPr/>
            <p:nvPr/>
          </p:nvGrpSpPr>
          <p:grpSpPr>
            <a:xfrm>
              <a:off x="3869685" y="487965"/>
              <a:ext cx="5546211" cy="1272119"/>
              <a:chOff x="6063406" y="1596380"/>
              <a:chExt cx="7135551" cy="1636665"/>
            </a:xfrm>
          </p:grpSpPr>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40" name="矩形 39"/>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4" name="图片 5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
        <p:nvSpPr>
          <p:cNvPr id="4" name="文本框 3"/>
          <p:cNvSpPr txBox="1"/>
          <p:nvPr/>
        </p:nvSpPr>
        <p:spPr>
          <a:xfrm>
            <a:off x="1512027" y="5023682"/>
            <a:ext cx="8980713" cy="787075"/>
          </a:xfrm>
          <a:prstGeom prst="rect">
            <a:avLst/>
          </a:prstGeom>
        </p:spPr>
        <p:txBody>
          <a:bodyPr wrap="square">
            <a:spAutoFit/>
          </a:bodyPr>
          <a:lstStyle/>
          <a:p>
            <a:pPr indent="457200">
              <a:lnSpc>
                <a:spcPct val="150000"/>
              </a:lnSpc>
            </a:pPr>
            <a:r>
              <a:rPr lang="zh-CN" altLang="en-US" sz="1600" dirty="0"/>
              <a:t>属于</a:t>
            </a:r>
            <a:r>
              <a:rPr lang="en-US" altLang="zh-CN" sz="1600" b="1" dirty="0"/>
              <a:t>DMRTA</a:t>
            </a:r>
            <a:r>
              <a:rPr lang="zh-CN" altLang="en-US" sz="1600" b="1" dirty="0"/>
              <a:t>家族</a:t>
            </a:r>
            <a:r>
              <a:rPr lang="en-US" altLang="zh-CN" sz="1600" b="1" dirty="0"/>
              <a:t> </a:t>
            </a:r>
            <a:r>
              <a:rPr lang="zh-CN" altLang="en-US" sz="1600" dirty="0"/>
              <a:t>，</a:t>
            </a:r>
            <a:r>
              <a:rPr lang="en-US" altLang="zh-CN" sz="1600" dirty="0"/>
              <a:t> </a:t>
            </a:r>
            <a:r>
              <a:rPr lang="zh-CN" altLang="en-US" sz="1600" dirty="0"/>
              <a:t>拥有两个均位于</a:t>
            </a:r>
            <a:r>
              <a:rPr lang="en-US" altLang="zh-CN" sz="1600" dirty="0"/>
              <a:t>N</a:t>
            </a:r>
            <a:r>
              <a:rPr lang="zh-CN" altLang="en-US" sz="1600" dirty="0"/>
              <a:t>端区域的保守结构域：</a:t>
            </a:r>
            <a:r>
              <a:rPr lang="en-US" altLang="zh-CN" sz="1600" b="1" dirty="0"/>
              <a:t>DM</a:t>
            </a:r>
            <a:r>
              <a:rPr lang="zh-CN" altLang="en-US" sz="1600" b="1" dirty="0"/>
              <a:t>结构域</a:t>
            </a:r>
            <a:r>
              <a:rPr lang="zh-CN" altLang="en-US" sz="1600" dirty="0"/>
              <a:t>（</a:t>
            </a:r>
            <a:r>
              <a:rPr lang="en-US" altLang="zh-CN" sz="1600" dirty="0"/>
              <a:t>pfam00751）：</a:t>
            </a:r>
            <a:r>
              <a:rPr lang="zh-CN" altLang="en-US" sz="1600" dirty="0"/>
              <a:t>第41-86位氨基酸和 </a:t>
            </a:r>
            <a:r>
              <a:rPr lang="en-US" altLang="zh-CN" sz="1600" b="1" dirty="0"/>
              <a:t>DSX_dimer</a:t>
            </a:r>
            <a:r>
              <a:rPr lang="zh-CN" altLang="en-US" sz="1600" b="1" dirty="0"/>
              <a:t>结构域</a:t>
            </a:r>
            <a:r>
              <a:rPr lang="zh-CN" altLang="en-US" sz="1600" dirty="0"/>
              <a:t>（</a:t>
            </a:r>
            <a:r>
              <a:rPr lang="en-US" altLang="zh-CN" sz="1600" dirty="0"/>
              <a:t>pfam08828）：</a:t>
            </a:r>
            <a:r>
              <a:rPr lang="zh-CN" altLang="en-US" sz="1600" dirty="0"/>
              <a:t>第351-398位氨基酸。</a:t>
            </a:r>
          </a:p>
        </p:txBody>
      </p:sp>
      <p:pic>
        <p:nvPicPr>
          <p:cNvPr id="7" name="图片 7"/>
          <p:cNvPicPr>
            <a:picLocks noChangeAspect="1"/>
          </p:cNvPicPr>
          <p:nvPr/>
        </p:nvPicPr>
        <p:blipFill>
          <a:blip r:embed="rId6"/>
          <a:stretch>
            <a:fillRect/>
          </a:stretch>
        </p:blipFill>
        <p:spPr>
          <a:xfrm>
            <a:off x="1512027" y="918038"/>
            <a:ext cx="8980713" cy="3909695"/>
          </a:xfrm>
          <a:prstGeom prst="rect">
            <a:avLst/>
          </a:prstGeom>
          <a:noFill/>
          <a:ln>
            <a:noFill/>
          </a:ln>
        </p:spPr>
      </p:pic>
    </p:spTree>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634918" y="237124"/>
            <a:ext cx="3118796"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蛋白质特征分析</a:t>
            </a: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39" name="图片 38"/>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pic>
        <p:nvPicPr>
          <p:cNvPr id="3" name="图片 2">
            <a:extLst>
              <a:ext uri="{FF2B5EF4-FFF2-40B4-BE49-F238E27FC236}">
                <a16:creationId xmlns:a16="http://schemas.microsoft.com/office/drawing/2014/main" id="{5529502D-8ED3-114F-86C3-803D9E7918F9}"/>
              </a:ext>
            </a:extLst>
          </p:cNvPr>
          <p:cNvPicPr>
            <a:picLocks noChangeAspect="1"/>
          </p:cNvPicPr>
          <p:nvPr/>
        </p:nvPicPr>
        <p:blipFill>
          <a:blip r:embed="rId4"/>
          <a:srcRect l="10919" r="11493" b="-1176"/>
          <a:stretch/>
        </p:blipFill>
        <p:spPr>
          <a:xfrm>
            <a:off x="6684501" y="1456553"/>
            <a:ext cx="3382027" cy="1210504"/>
          </a:xfrm>
          <a:prstGeom prst="rect">
            <a:avLst/>
          </a:prstGeom>
        </p:spPr>
      </p:pic>
      <p:pic>
        <p:nvPicPr>
          <p:cNvPr id="5" name="图片 4">
            <a:extLst>
              <a:ext uri="{FF2B5EF4-FFF2-40B4-BE49-F238E27FC236}">
                <a16:creationId xmlns:a16="http://schemas.microsoft.com/office/drawing/2014/main" id="{145A0FAC-8030-6BB6-77E7-ABC03C17EC05}"/>
              </a:ext>
            </a:extLst>
          </p:cNvPr>
          <p:cNvPicPr>
            <a:picLocks noChangeAspect="1"/>
          </p:cNvPicPr>
          <p:nvPr/>
        </p:nvPicPr>
        <p:blipFill>
          <a:blip r:embed="rId5"/>
          <a:srcRect t="-1" r="3067" b="5804"/>
          <a:stretch/>
        </p:blipFill>
        <p:spPr>
          <a:xfrm>
            <a:off x="6523689" y="2818927"/>
            <a:ext cx="5244269" cy="862645"/>
          </a:xfrm>
          <a:prstGeom prst="rect">
            <a:avLst/>
          </a:prstGeom>
        </p:spPr>
      </p:pic>
      <p:pic>
        <p:nvPicPr>
          <p:cNvPr id="7" name="图片 6">
            <a:extLst>
              <a:ext uri="{FF2B5EF4-FFF2-40B4-BE49-F238E27FC236}">
                <a16:creationId xmlns:a16="http://schemas.microsoft.com/office/drawing/2014/main" id="{8B69EA6E-5BCD-9C95-DE64-7DFDA2716AEF}"/>
              </a:ext>
            </a:extLst>
          </p:cNvPr>
          <p:cNvPicPr>
            <a:picLocks noChangeAspect="1"/>
          </p:cNvPicPr>
          <p:nvPr/>
        </p:nvPicPr>
        <p:blipFill>
          <a:blip r:embed="rId6"/>
          <a:stretch>
            <a:fillRect/>
          </a:stretch>
        </p:blipFill>
        <p:spPr>
          <a:xfrm>
            <a:off x="424042" y="1300809"/>
            <a:ext cx="5907620" cy="4415946"/>
          </a:xfrm>
          <a:prstGeom prst="rect">
            <a:avLst/>
          </a:prstGeom>
        </p:spPr>
      </p:pic>
      <p:sp>
        <p:nvSpPr>
          <p:cNvPr id="4" name="文本框 3">
            <a:extLst>
              <a:ext uri="{FF2B5EF4-FFF2-40B4-BE49-F238E27FC236}">
                <a16:creationId xmlns:a16="http://schemas.microsoft.com/office/drawing/2014/main" id="{7EED0C38-0CC9-F6BD-B18A-477655E4D773}"/>
              </a:ext>
            </a:extLst>
          </p:cNvPr>
          <p:cNvSpPr txBox="1"/>
          <p:nvPr/>
        </p:nvSpPr>
        <p:spPr>
          <a:xfrm>
            <a:off x="6603805" y="3877177"/>
            <a:ext cx="4414759" cy="1477328"/>
          </a:xfrm>
          <a:prstGeom prst="rect">
            <a:avLst/>
          </a:prstGeom>
          <a:noFill/>
        </p:spPr>
        <p:txBody>
          <a:bodyPr wrap="square">
            <a:spAutoFit/>
          </a:bodyPr>
          <a:lstStyle/>
          <a:p>
            <a:pPr lvl="0" algn="just"/>
            <a:r>
              <a:rPr kumimoji="0" lang="zh-CN" altLang="en-US" sz="1800" b="0" i="0" u="none" strike="noStrike" kern="1200" cap="none" spc="0" normalizeH="0" baseline="0" noProof="0" dirty="0">
                <a:ln>
                  <a:noFill/>
                </a:ln>
                <a:solidFill>
                  <a:prstClr val="black"/>
                </a:solidFill>
                <a:effectLst/>
                <a:uLnTx/>
                <a:uFillTx/>
                <a:latin typeface="Arial"/>
                <a:ea typeface="微软雅黑"/>
                <a:cs typeface="+mn-cs"/>
              </a:rPr>
              <a:t>理论等电点为</a:t>
            </a:r>
            <a:r>
              <a:rPr kumimoji="0" lang="en-US" altLang="zh-CN" sz="1800" b="0" i="0" u="none" strike="noStrike" kern="1200" cap="none" spc="0" normalizeH="0" baseline="0" noProof="0" dirty="0">
                <a:ln>
                  <a:noFill/>
                </a:ln>
                <a:solidFill>
                  <a:prstClr val="black"/>
                </a:solidFill>
                <a:effectLst/>
                <a:uLnTx/>
                <a:uFillTx/>
                <a:latin typeface="Arial"/>
                <a:ea typeface="微软雅黑"/>
                <a:cs typeface="+mn-cs"/>
              </a:rPr>
              <a:t>8.99</a:t>
            </a:r>
            <a:r>
              <a:rPr kumimoji="0" lang="zh-CN" altLang="en-US" sz="1800" b="0" i="0" u="none" strike="noStrike" kern="1200" cap="none" spc="0" normalizeH="0" baseline="0" noProof="0" dirty="0">
                <a:ln>
                  <a:noFill/>
                </a:ln>
                <a:solidFill>
                  <a:prstClr val="black"/>
                </a:solidFill>
                <a:effectLst/>
                <a:uLnTx/>
                <a:uFillTx/>
                <a:latin typeface="Arial"/>
                <a:ea typeface="微软雅黑"/>
                <a:cs typeface="+mn-cs"/>
              </a:rPr>
              <a:t>，为</a:t>
            </a:r>
            <a:r>
              <a:rPr kumimoji="0" lang="zh-CN" altLang="en-US" sz="1800" b="1" i="0" u="none" strike="noStrike" kern="1200" cap="none" spc="0" normalizeH="0" baseline="0" noProof="0" dirty="0">
                <a:ln>
                  <a:noFill/>
                </a:ln>
                <a:solidFill>
                  <a:prstClr val="black"/>
                </a:solidFill>
                <a:effectLst/>
                <a:uLnTx/>
                <a:uFillTx/>
                <a:latin typeface="Arial"/>
                <a:ea typeface="微软雅黑"/>
                <a:cs typeface="+mn-cs"/>
              </a:rPr>
              <a:t>碱性蛋白质</a:t>
            </a:r>
            <a:r>
              <a:rPr kumimoji="0" lang="zh-CN" altLang="en-US" sz="1800" b="0" i="0" u="none" strike="noStrike" kern="1200" cap="none" spc="0" normalizeH="0" baseline="0" noProof="0" dirty="0">
                <a:ln>
                  <a:noFill/>
                </a:ln>
                <a:solidFill>
                  <a:prstClr val="black"/>
                </a:solidFill>
                <a:effectLst/>
                <a:uLnTx/>
                <a:uFillTx/>
                <a:latin typeface="Arial"/>
                <a:ea typeface="微软雅黑"/>
                <a:cs typeface="+mn-cs"/>
              </a:rPr>
              <a:t>，</a:t>
            </a:r>
            <a:r>
              <a:rPr lang="zh-CN" altLang="en-US" dirty="0">
                <a:solidFill>
                  <a:prstClr val="black"/>
                </a:solidFill>
              </a:rPr>
              <a:t>具有亲水性。</a:t>
            </a:r>
            <a:r>
              <a:rPr kumimoji="0" lang="zh-CN" altLang="en-US" sz="1800" b="0" i="0" u="none" strike="noStrike" kern="1200" cap="none" spc="0" normalizeH="0" baseline="0" noProof="0" dirty="0">
                <a:ln>
                  <a:noFill/>
                </a:ln>
                <a:solidFill>
                  <a:prstClr val="black"/>
                </a:solidFill>
                <a:effectLst/>
                <a:uLnTx/>
                <a:uFillTx/>
                <a:latin typeface="Arial"/>
                <a:ea typeface="微软雅黑"/>
                <a:cs typeface="+mn-cs"/>
              </a:rPr>
              <a:t>可以为后续蛋白的纯化等实验提供数据参考。</a:t>
            </a:r>
            <a:endParaRPr kumimoji="0" lang="en-US" altLang="zh-CN" sz="1800" b="0" i="0" u="none" strike="noStrike" kern="1200" cap="none" spc="0" normalizeH="0" baseline="0" noProof="0" dirty="0">
              <a:ln>
                <a:noFill/>
              </a:ln>
              <a:solidFill>
                <a:prstClr val="black"/>
              </a:solidFill>
              <a:effectLst/>
              <a:uLnTx/>
              <a:uFillTx/>
              <a:latin typeface="Arial"/>
              <a:ea typeface="微软雅黑"/>
              <a:cs typeface="+mn-cs"/>
            </a:endParaRPr>
          </a:p>
          <a:p>
            <a:pPr lvl="0" algn="just"/>
            <a:r>
              <a:rPr kumimoji="0" lang="zh-CN" altLang="en-US" sz="1800" b="0" i="0" u="none" strike="noStrike" kern="1200" cap="none" spc="0" normalizeH="0" baseline="0" noProof="0" dirty="0">
                <a:ln>
                  <a:noFill/>
                </a:ln>
                <a:solidFill>
                  <a:prstClr val="black"/>
                </a:solidFill>
                <a:effectLst/>
                <a:uLnTx/>
                <a:uFillTx/>
                <a:latin typeface="Arial"/>
                <a:ea typeface="微软雅黑"/>
                <a:cs typeface="+mn-cs"/>
              </a:rPr>
              <a:t>即在酸性缓冲液（</a:t>
            </a:r>
            <a:r>
              <a:rPr kumimoji="0" lang="en-US" altLang="zh-CN" sz="1800" b="0" i="0" u="none" strike="noStrike" kern="1200" cap="none" spc="0" normalizeH="0" baseline="0" noProof="0" dirty="0">
                <a:ln>
                  <a:noFill/>
                </a:ln>
                <a:solidFill>
                  <a:prstClr val="black"/>
                </a:solidFill>
                <a:effectLst/>
                <a:uLnTx/>
                <a:uFillTx/>
                <a:latin typeface="Arial"/>
                <a:ea typeface="微软雅黑"/>
                <a:cs typeface="+mn-cs"/>
              </a:rPr>
              <a:t>pH &lt; 8.99</a:t>
            </a:r>
            <a:r>
              <a:rPr kumimoji="0" lang="zh-CN" altLang="en-US" sz="1800" b="0" i="0" u="none" strike="noStrike" kern="1200" cap="none" spc="0" normalizeH="0" baseline="0" noProof="0" dirty="0">
                <a:ln>
                  <a:noFill/>
                </a:ln>
                <a:solidFill>
                  <a:prstClr val="black"/>
                </a:solidFill>
                <a:effectLst/>
                <a:uLnTx/>
                <a:uFillTx/>
                <a:latin typeface="Arial"/>
                <a:ea typeface="微软雅黑"/>
                <a:cs typeface="+mn-cs"/>
              </a:rPr>
              <a:t>），蛋白带正电，结合到阳离子交换柱上。</a:t>
            </a:r>
          </a:p>
        </p:txBody>
      </p:sp>
      <p:sp>
        <p:nvSpPr>
          <p:cNvPr id="9" name="文本框 8">
            <a:extLst>
              <a:ext uri="{FF2B5EF4-FFF2-40B4-BE49-F238E27FC236}">
                <a16:creationId xmlns:a16="http://schemas.microsoft.com/office/drawing/2014/main" id="{73419BBB-28D6-B667-DC1C-8369890ADF9A}"/>
              </a:ext>
            </a:extLst>
          </p:cNvPr>
          <p:cNvSpPr txBox="1"/>
          <p:nvPr/>
        </p:nvSpPr>
        <p:spPr>
          <a:xfrm>
            <a:off x="541826" y="5820179"/>
            <a:ext cx="4512774" cy="344710"/>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红色疏水区域包括</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DSX_dimer</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结构域，具有强疏水性。</a:t>
            </a:r>
          </a:p>
        </p:txBody>
      </p:sp>
      <p:sp>
        <p:nvSpPr>
          <p:cNvPr id="10" name="矩形 9">
            <a:extLst>
              <a:ext uri="{FF2B5EF4-FFF2-40B4-BE49-F238E27FC236}">
                <a16:creationId xmlns:a16="http://schemas.microsoft.com/office/drawing/2014/main" id="{AD0B8F94-12FF-796A-4A8B-8C7CAECB5866}"/>
              </a:ext>
            </a:extLst>
          </p:cNvPr>
          <p:cNvSpPr/>
          <p:nvPr/>
        </p:nvSpPr>
        <p:spPr>
          <a:xfrm>
            <a:off x="3788666" y="2016632"/>
            <a:ext cx="920494" cy="694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089A79BF-CFBD-A66A-A538-EAE9D21E92C6}"/>
              </a:ext>
            </a:extLst>
          </p:cNvPr>
          <p:cNvSpPr/>
          <p:nvPr/>
        </p:nvSpPr>
        <p:spPr>
          <a:xfrm>
            <a:off x="2513294" y="3998637"/>
            <a:ext cx="938784" cy="95741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634918" y="237124"/>
            <a:ext cx="527748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DM</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结构域注释（</a:t>
            </a: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InterPro</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a:t>
            </a: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38" name="组合 37"/>
          <p:cNvGrpSpPr/>
          <p:nvPr/>
        </p:nvGrpSpPr>
        <p:grpSpPr>
          <a:xfrm>
            <a:off x="7765063" y="237124"/>
            <a:ext cx="4120681" cy="945149"/>
            <a:chOff x="3869685" y="487965"/>
            <a:chExt cx="5546211" cy="1272119"/>
          </a:xfrm>
        </p:grpSpPr>
        <p:grpSp>
          <p:nvGrpSpPr>
            <p:cNvPr id="39" name="组合 38"/>
            <p:cNvGrpSpPr/>
            <p:nvPr/>
          </p:nvGrpSpPr>
          <p:grpSpPr>
            <a:xfrm>
              <a:off x="3869685" y="487965"/>
              <a:ext cx="5546211" cy="1272119"/>
              <a:chOff x="6063406" y="1596380"/>
              <a:chExt cx="7135551" cy="1636665"/>
            </a:xfrm>
          </p:grpSpPr>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40" name="矩形 39"/>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4" name="图片 5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
        <p:nvSpPr>
          <p:cNvPr id="4" name="文本框 3"/>
          <p:cNvSpPr txBox="1"/>
          <p:nvPr/>
        </p:nvSpPr>
        <p:spPr>
          <a:xfrm>
            <a:off x="478155" y="1652270"/>
            <a:ext cx="3703320" cy="3830955"/>
          </a:xfrm>
          <a:prstGeom prst="rect">
            <a:avLst/>
          </a:prstGeom>
        </p:spPr>
        <p:txBody>
          <a:bodyPr wrap="square">
            <a:spAutoFit/>
          </a:bodyPr>
          <a:lstStyle/>
          <a:p>
            <a:pPr indent="457200" algn="just" fontAlgn="auto">
              <a:lnSpc>
                <a:spcPct val="150000"/>
              </a:lnSpc>
            </a:pPr>
            <a:r>
              <a:rPr lang="en-US" altLang="zh-CN" b="1" dirty="0"/>
              <a:t>DM</a:t>
            </a:r>
            <a:r>
              <a:rPr lang="zh-CN" altLang="en-US" b="1" dirty="0"/>
              <a:t>结构域</a:t>
            </a:r>
            <a:r>
              <a:rPr lang="zh-CN" altLang="en-US" dirty="0"/>
              <a:t>是</a:t>
            </a:r>
            <a:r>
              <a:rPr lang="en-US" altLang="zh-CN" dirty="0"/>
              <a:t>DMRT</a:t>
            </a:r>
            <a:r>
              <a:rPr lang="zh-CN" altLang="en-US" dirty="0"/>
              <a:t>转录因子家族的标志性</a:t>
            </a:r>
            <a:r>
              <a:rPr lang="en-US" altLang="zh-CN" dirty="0"/>
              <a:t>DNA</a:t>
            </a:r>
            <a:r>
              <a:rPr lang="zh-CN" altLang="en-US" dirty="0"/>
              <a:t>结合基序。该结构域最早在黑腹果蝇的双性蛋白中被发现。</a:t>
            </a:r>
            <a:r>
              <a:rPr lang="en-US" altLang="zh-CN" dirty="0"/>
              <a:t>DM</a:t>
            </a:r>
            <a:r>
              <a:rPr lang="zh-CN" altLang="en-US" dirty="0"/>
              <a:t>结构域</a:t>
            </a:r>
            <a:r>
              <a:rPr lang="zh-CN" altLang="en-US" b="1" dirty="0"/>
              <a:t>以二聚体形式结合</a:t>
            </a:r>
            <a:r>
              <a:rPr lang="en-US" altLang="zh-CN" b="1" dirty="0"/>
              <a:t>DNA</a:t>
            </a:r>
            <a:r>
              <a:rPr lang="en-US" altLang="zh-CN" dirty="0"/>
              <a:t>，</a:t>
            </a:r>
            <a:r>
              <a:rPr lang="zh-CN" altLang="en-US" dirty="0"/>
              <a:t>进而识别假回文序列 。对双性蛋白</a:t>
            </a:r>
            <a:r>
              <a:rPr lang="en-US" altLang="zh-CN" dirty="0"/>
              <a:t>DM</a:t>
            </a:r>
            <a:r>
              <a:rPr lang="zh-CN" altLang="en-US" dirty="0"/>
              <a:t>结构域的核磁共振分析发现了一种新型锌基序，该基序包含相互交织的</a:t>
            </a:r>
            <a:r>
              <a:rPr lang="en-US" altLang="zh-CN" dirty="0"/>
              <a:t>CCHC </a:t>
            </a:r>
            <a:r>
              <a:rPr lang="zh-CN" altLang="en-US" dirty="0"/>
              <a:t>和 </a:t>
            </a:r>
            <a:r>
              <a:rPr lang="en-US" altLang="zh-CN" dirty="0"/>
              <a:t>HCCC </a:t>
            </a:r>
            <a:r>
              <a:rPr lang="zh-CN" altLang="en-US" dirty="0"/>
              <a:t>锌结合位点。</a:t>
            </a:r>
          </a:p>
        </p:txBody>
      </p:sp>
      <p:pic>
        <p:nvPicPr>
          <p:cNvPr id="3" name="图片 2"/>
          <p:cNvPicPr>
            <a:picLocks noChangeAspect="1"/>
          </p:cNvPicPr>
          <p:nvPr/>
        </p:nvPicPr>
        <p:blipFill>
          <a:blip r:embed="rId6"/>
          <a:stretch>
            <a:fillRect/>
          </a:stretch>
        </p:blipFill>
        <p:spPr>
          <a:xfrm>
            <a:off x="4538345" y="1476375"/>
            <a:ext cx="7246620" cy="4578985"/>
          </a:xfrm>
          <a:prstGeom prst="rect">
            <a:avLst/>
          </a:prstGeom>
        </p:spPr>
      </p:pic>
    </p:spTree>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6"/>
          <p:cNvSpPr>
            <a:spLocks noChangeArrowheads="1"/>
          </p:cNvSpPr>
          <p:nvPr/>
        </p:nvSpPr>
        <p:spPr bwMode="auto">
          <a:xfrm>
            <a:off x="634918" y="237124"/>
            <a:ext cx="3255052"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BLAST</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序列比对</a:t>
            </a:r>
          </a:p>
        </p:txBody>
      </p:sp>
      <p:sp>
        <p:nvSpPr>
          <p:cNvPr id="16"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28" name="组合 27"/>
          <p:cNvGrpSpPr/>
          <p:nvPr/>
        </p:nvGrpSpPr>
        <p:grpSpPr>
          <a:xfrm>
            <a:off x="7765063" y="237124"/>
            <a:ext cx="4120681" cy="945149"/>
            <a:chOff x="3869685" y="487965"/>
            <a:chExt cx="5546211" cy="1272119"/>
          </a:xfrm>
        </p:grpSpPr>
        <p:grpSp>
          <p:nvGrpSpPr>
            <p:cNvPr id="29" name="组合 28"/>
            <p:cNvGrpSpPr/>
            <p:nvPr/>
          </p:nvGrpSpPr>
          <p:grpSpPr>
            <a:xfrm>
              <a:off x="3869685" y="487965"/>
              <a:ext cx="5546211" cy="1272119"/>
              <a:chOff x="6063406" y="1596380"/>
              <a:chExt cx="7135551" cy="1636665"/>
            </a:xfrm>
          </p:grpSpPr>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30" name="矩形 29"/>
            <p:cNvSpPr/>
            <p:nvPr/>
          </p:nvSpPr>
          <p:spPr>
            <a:xfrm>
              <a:off x="5206007" y="1332136"/>
              <a:ext cx="4162723" cy="32344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 name="图片 4">
            <a:extLst>
              <a:ext uri="{FF2B5EF4-FFF2-40B4-BE49-F238E27FC236}">
                <a16:creationId xmlns:a16="http://schemas.microsoft.com/office/drawing/2014/main" id="{ED285E88-B827-CE67-6457-0EB736C7213B}"/>
              </a:ext>
            </a:extLst>
          </p:cNvPr>
          <p:cNvPicPr>
            <a:picLocks noChangeAspect="1"/>
          </p:cNvPicPr>
          <p:nvPr/>
        </p:nvPicPr>
        <p:blipFill>
          <a:blip r:embed="rId5"/>
          <a:stretch>
            <a:fillRect/>
          </a:stretch>
        </p:blipFill>
        <p:spPr>
          <a:xfrm>
            <a:off x="447719" y="1463730"/>
            <a:ext cx="11296562" cy="3190850"/>
          </a:xfrm>
          <a:prstGeom prst="rect">
            <a:avLst/>
          </a:prstGeom>
        </p:spPr>
      </p:pic>
      <p:sp>
        <p:nvSpPr>
          <p:cNvPr id="2" name="矩形 1">
            <a:extLst>
              <a:ext uri="{FF2B5EF4-FFF2-40B4-BE49-F238E27FC236}">
                <a16:creationId xmlns:a16="http://schemas.microsoft.com/office/drawing/2014/main" id="{66AC5E15-ABC5-3039-AEA3-49A65FEAEB43}"/>
              </a:ext>
            </a:extLst>
          </p:cNvPr>
          <p:cNvSpPr/>
          <p:nvPr/>
        </p:nvSpPr>
        <p:spPr>
          <a:xfrm>
            <a:off x="3433864" y="2568102"/>
            <a:ext cx="1089498" cy="192607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文本框 5">
            <a:extLst>
              <a:ext uri="{FF2B5EF4-FFF2-40B4-BE49-F238E27FC236}">
                <a16:creationId xmlns:a16="http://schemas.microsoft.com/office/drawing/2014/main" id="{931B5E55-5EA5-2BA4-EBDF-EC343F16A47A}"/>
              </a:ext>
            </a:extLst>
          </p:cNvPr>
          <p:cNvSpPr txBox="1"/>
          <p:nvPr/>
        </p:nvSpPr>
        <p:spPr>
          <a:xfrm>
            <a:off x="886839" y="5039871"/>
            <a:ext cx="10418322" cy="873957"/>
          </a:xfrm>
          <a:prstGeom prst="rect">
            <a:avLst/>
          </a:prstGeom>
          <a:noFill/>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这刚好与</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DM</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结构域位于</a:t>
            </a:r>
            <a:r>
              <a:rPr lang="zh-CN" altLang="en-US" sz="1800" dirty="0"/>
              <a:t>第41-86位氨基酸的区间高度重合，证明</a:t>
            </a:r>
            <a:r>
              <a:rPr lang="en-US" altLang="zh-CN" sz="1800" dirty="0"/>
              <a:t>DM</a:t>
            </a:r>
            <a:r>
              <a:rPr lang="zh-CN" altLang="en-US" sz="1800" dirty="0"/>
              <a:t>结构域在不同种类之间的高度保守性</a:t>
            </a:r>
            <a:r>
              <a:rPr lang="zh-CN" altLang="en-US" dirty="0"/>
              <a:t>。</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0" i="0" dirty="0">
                <a:solidFill>
                  <a:srgbClr val="000000"/>
                </a:solidFill>
                <a:latin typeface="+mj-ea"/>
                <a:ea typeface="+mj-ea"/>
              </a:rPr>
              <a:t>直果蝇</a:t>
            </a:r>
            <a:r>
              <a:rPr lang="en-US" altLang="zh-CN" sz="1800" b="0" i="0" dirty="0">
                <a:solidFill>
                  <a:srgbClr val="000000"/>
                </a:solidFill>
                <a:latin typeface="+mj-ea"/>
                <a:ea typeface="+mj-ea"/>
              </a:rPr>
              <a:t>Ⅰ</a:t>
            </a:r>
            <a:r>
              <a:rPr lang="zh-CN" altLang="en-US" sz="1800" b="0" i="0" dirty="0">
                <a:solidFill>
                  <a:srgbClr val="000000"/>
                </a:solidFill>
                <a:latin typeface="+mj-ea"/>
                <a:ea typeface="+mj-ea"/>
              </a:rPr>
              <a:t>为例外</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p>
        </p:txBody>
      </p:sp>
      <p:pic>
        <p:nvPicPr>
          <p:cNvPr id="3" name="图片 2">
            <a:extLst>
              <a:ext uri="{FF2B5EF4-FFF2-40B4-BE49-F238E27FC236}">
                <a16:creationId xmlns:a16="http://schemas.microsoft.com/office/drawing/2014/main" id="{8E48B6D2-25C2-91BD-CFE9-E4D51E79CE7C}"/>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
        <p:nvSpPr>
          <p:cNvPr id="4" name="文本框 3">
            <a:extLst>
              <a:ext uri="{FF2B5EF4-FFF2-40B4-BE49-F238E27FC236}">
                <a16:creationId xmlns:a16="http://schemas.microsoft.com/office/drawing/2014/main" id="{37816B58-DCAE-05EC-2C1B-D5F8BB835080}"/>
              </a:ext>
            </a:extLst>
          </p:cNvPr>
          <p:cNvSpPr txBox="1"/>
          <p:nvPr/>
        </p:nvSpPr>
        <p:spPr>
          <a:xfrm>
            <a:off x="10617493" y="3121223"/>
            <a:ext cx="996838" cy="307777"/>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a:ea typeface="微软雅黑"/>
                <a:cs typeface="+mn-cs"/>
              </a:rPr>
              <a:t>直果蝇</a:t>
            </a:r>
            <a:r>
              <a:rPr kumimoji="0" lang="en-US" altLang="zh-CN" sz="1400" b="0" i="0" u="none" strike="noStrike" kern="1200" cap="none" spc="0" normalizeH="0" baseline="0" noProof="0" dirty="0">
                <a:ln>
                  <a:noFill/>
                </a:ln>
                <a:solidFill>
                  <a:srgbClr val="000000"/>
                </a:solidFill>
                <a:effectLst/>
                <a:uLnTx/>
                <a:uFillTx/>
                <a:latin typeface="微软雅黑"/>
                <a:ea typeface="微软雅黑"/>
                <a:cs typeface="+mn-cs"/>
              </a:rPr>
              <a:t>Ⅰ</a:t>
            </a:r>
          </a:p>
        </p:txBody>
      </p:sp>
    </p:spTree>
    <p:extLst>
      <p:ext uri="{BB962C8B-B14F-4D97-AF65-F5344CB8AC3E}">
        <p14:creationId xmlns:p14="http://schemas.microsoft.com/office/powerpoint/2010/main" val="209857882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64188" y="622441"/>
            <a:ext cx="1528413" cy="1528413"/>
            <a:chOff x="1602769" y="143838"/>
            <a:chExt cx="1331936" cy="1331936"/>
          </a:xfrm>
        </p:grpSpPr>
        <p:sp>
          <p:nvSpPr>
            <p:cNvPr id="4" name="椭圆 3"/>
            <p:cNvSpPr/>
            <p:nvPr/>
          </p:nvSpPr>
          <p:spPr>
            <a:xfrm>
              <a:off x="1602769" y="143838"/>
              <a:ext cx="1331936" cy="1331936"/>
            </a:xfrm>
            <a:prstGeom prst="ellipse">
              <a:avLst/>
            </a:prstGeom>
            <a:ln w="165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46" name="TextBox 145"/>
            <p:cNvSpPr txBox="1"/>
            <p:nvPr/>
          </p:nvSpPr>
          <p:spPr>
            <a:xfrm>
              <a:off x="1679041" y="396413"/>
              <a:ext cx="1189310" cy="5632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目录</a:t>
              </a:r>
            </a:p>
          </p:txBody>
        </p:sp>
        <p:sp>
          <p:nvSpPr>
            <p:cNvPr id="147" name="TextBox 146"/>
            <p:cNvSpPr txBox="1"/>
            <p:nvPr/>
          </p:nvSpPr>
          <p:spPr>
            <a:xfrm>
              <a:off x="1638153" y="937949"/>
              <a:ext cx="1263808" cy="27720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CONTENTS</a:t>
              </a:r>
              <a:endParaRPr kumimoji="0" lang="zh-CN" altLang="en-US" sz="14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9" name="Freeform 5"/>
          <p:cNvSpPr/>
          <p:nvPr/>
        </p:nvSpPr>
        <p:spPr bwMode="auto">
          <a:xfrm>
            <a:off x="3177" y="3276346"/>
            <a:ext cx="12188825" cy="1446568"/>
          </a:xfrm>
          <a:custGeom>
            <a:avLst/>
            <a:gdLst>
              <a:gd name="T0" fmla="*/ 0 w 2601"/>
              <a:gd name="T1" fmla="*/ 139 h 306"/>
              <a:gd name="T2" fmla="*/ 647 w 2601"/>
              <a:gd name="T3" fmla="*/ 304 h 306"/>
              <a:gd name="T4" fmla="*/ 1863 w 2601"/>
              <a:gd name="T5" fmla="*/ 11 h 306"/>
              <a:gd name="T6" fmla="*/ 2601 w 2601"/>
              <a:gd name="T7" fmla="*/ 259 h 306"/>
            </a:gdLst>
            <a:ahLst/>
            <a:cxnLst>
              <a:cxn ang="0">
                <a:pos x="T0" y="T1"/>
              </a:cxn>
              <a:cxn ang="0">
                <a:pos x="T2" y="T3"/>
              </a:cxn>
              <a:cxn ang="0">
                <a:pos x="T4" y="T5"/>
              </a:cxn>
              <a:cxn ang="0">
                <a:pos x="T6" y="T7"/>
              </a:cxn>
            </a:cxnLst>
            <a:rect l="0" t="0" r="r" b="b"/>
            <a:pathLst>
              <a:path w="2601" h="306">
                <a:moveTo>
                  <a:pt x="0" y="139"/>
                </a:moveTo>
                <a:cubicBezTo>
                  <a:pt x="0" y="139"/>
                  <a:pt x="179" y="301"/>
                  <a:pt x="647" y="304"/>
                </a:cubicBezTo>
                <a:cubicBezTo>
                  <a:pt x="1090" y="306"/>
                  <a:pt x="1474" y="0"/>
                  <a:pt x="1863" y="11"/>
                </a:cubicBezTo>
                <a:cubicBezTo>
                  <a:pt x="2253" y="21"/>
                  <a:pt x="2601" y="259"/>
                  <a:pt x="2601" y="259"/>
                </a:cubicBezTo>
              </a:path>
            </a:pathLst>
          </a:custGeom>
          <a:noFill/>
          <a:ln w="2222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4" name="矩形 30"/>
          <p:cNvSpPr>
            <a:spLocks noChangeArrowheads="1"/>
          </p:cNvSpPr>
          <p:nvPr/>
        </p:nvSpPr>
        <p:spPr bwMode="auto">
          <a:xfrm>
            <a:off x="904293" y="5210940"/>
            <a:ext cx="1354822" cy="4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研究背景</a:t>
            </a:r>
          </a:p>
        </p:txBody>
      </p:sp>
      <p:sp>
        <p:nvSpPr>
          <p:cNvPr id="45" name="矩形 68"/>
          <p:cNvSpPr>
            <a:spLocks noChangeArrowheads="1"/>
          </p:cNvSpPr>
          <p:nvPr/>
        </p:nvSpPr>
        <p:spPr bwMode="auto">
          <a:xfrm>
            <a:off x="6978968" y="2229628"/>
            <a:ext cx="2092243" cy="7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多序列比对与进化分析</a:t>
            </a:r>
          </a:p>
        </p:txBody>
      </p:sp>
      <p:sp>
        <p:nvSpPr>
          <p:cNvPr id="46" name="矩形 64"/>
          <p:cNvSpPr>
            <a:spLocks noChangeArrowheads="1"/>
          </p:cNvSpPr>
          <p:nvPr/>
        </p:nvSpPr>
        <p:spPr bwMode="auto">
          <a:xfrm>
            <a:off x="3103553" y="3363663"/>
            <a:ext cx="1411143" cy="7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DSX</a:t>
            </a:r>
            <a:r>
              <a:rPr kumimoji="0" lang="zh-CN" altLang="en-US" sz="20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基因信息检索</a:t>
            </a:r>
          </a:p>
        </p:txBody>
      </p:sp>
      <p:sp>
        <p:nvSpPr>
          <p:cNvPr id="47" name="矩形 66"/>
          <p:cNvSpPr>
            <a:spLocks noChangeArrowheads="1"/>
          </p:cNvSpPr>
          <p:nvPr/>
        </p:nvSpPr>
        <p:spPr bwMode="auto">
          <a:xfrm>
            <a:off x="4504554" y="4635269"/>
            <a:ext cx="2700245" cy="4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雌雄外显子对比</a:t>
            </a:r>
          </a:p>
        </p:txBody>
      </p:sp>
      <p:grpSp>
        <p:nvGrpSpPr>
          <p:cNvPr id="48" name="组合 47"/>
          <p:cNvGrpSpPr/>
          <p:nvPr/>
        </p:nvGrpSpPr>
        <p:grpSpPr>
          <a:xfrm>
            <a:off x="1088011" y="3935030"/>
            <a:ext cx="999564" cy="1001764"/>
            <a:chOff x="3437020" y="1033173"/>
            <a:chExt cx="863676" cy="865577"/>
          </a:xfrm>
        </p:grpSpPr>
        <p:sp>
          <p:nvSpPr>
            <p:cNvPr id="49" name="椭圆 18"/>
            <p:cNvSpPr>
              <a:spLocks noChangeArrowheads="1"/>
            </p:cNvSpPr>
            <p:nvPr/>
          </p:nvSpPr>
          <p:spPr bwMode="auto">
            <a:xfrm>
              <a:off x="3437020" y="1033173"/>
              <a:ext cx="863676" cy="865577"/>
            </a:xfrm>
            <a:prstGeom prst="ellipse">
              <a:avLst/>
            </a:prstGeom>
            <a:solidFill>
              <a:schemeClr val="accent1"/>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50" name="图片 49"/>
            <p:cNvPicPr>
              <a:picLocks noChangeAspect="1"/>
            </p:cNvPicPr>
            <p:nvPr/>
          </p:nvPicPr>
          <p:blipFill>
            <a:blip r:embed="rId3" cstate="screen">
              <a:biLevel thresh="25000"/>
            </a:blip>
            <a:stretch>
              <a:fillRect/>
            </a:stretch>
          </p:blipFill>
          <p:spPr>
            <a:xfrm>
              <a:off x="3587275" y="1169757"/>
              <a:ext cx="552644" cy="566109"/>
            </a:xfrm>
            <a:prstGeom prst="rect">
              <a:avLst/>
            </a:prstGeom>
          </p:spPr>
        </p:pic>
      </p:grpSp>
      <p:sp>
        <p:nvSpPr>
          <p:cNvPr id="51" name="矩形 68"/>
          <p:cNvSpPr>
            <a:spLocks noChangeArrowheads="1"/>
          </p:cNvSpPr>
          <p:nvPr/>
        </p:nvSpPr>
        <p:spPr bwMode="auto">
          <a:xfrm>
            <a:off x="9040449" y="4400354"/>
            <a:ext cx="2651547" cy="7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蛋白结构域注释及分析</a:t>
            </a:r>
          </a:p>
        </p:txBody>
      </p:sp>
      <p:grpSp>
        <p:nvGrpSpPr>
          <p:cNvPr id="52" name="组合 51"/>
          <p:cNvGrpSpPr/>
          <p:nvPr/>
        </p:nvGrpSpPr>
        <p:grpSpPr>
          <a:xfrm>
            <a:off x="3240691" y="4102325"/>
            <a:ext cx="999564" cy="1001764"/>
            <a:chOff x="3437020" y="2074814"/>
            <a:chExt cx="863676" cy="865577"/>
          </a:xfrm>
        </p:grpSpPr>
        <p:sp>
          <p:nvSpPr>
            <p:cNvPr id="53" name="椭圆 19"/>
            <p:cNvSpPr>
              <a:spLocks noChangeArrowheads="1"/>
            </p:cNvSpPr>
            <p:nvPr/>
          </p:nvSpPr>
          <p:spPr bwMode="auto">
            <a:xfrm>
              <a:off x="3437020" y="2074814"/>
              <a:ext cx="863676" cy="865577"/>
            </a:xfrm>
            <a:prstGeom prst="ellipse">
              <a:avLst/>
            </a:prstGeom>
            <a:solidFill>
              <a:schemeClr val="accent1"/>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54" name="图片 53"/>
            <p:cNvPicPr>
              <a:picLocks noChangeAspect="1"/>
            </p:cNvPicPr>
            <p:nvPr/>
          </p:nvPicPr>
          <p:blipFill>
            <a:blip r:embed="rId4" cstate="screen">
              <a:biLevel thresh="25000"/>
            </a:blip>
            <a:stretch>
              <a:fillRect/>
            </a:stretch>
          </p:blipFill>
          <p:spPr>
            <a:xfrm>
              <a:off x="3596360" y="2243692"/>
              <a:ext cx="553608" cy="567096"/>
            </a:xfrm>
            <a:prstGeom prst="rect">
              <a:avLst/>
            </a:prstGeom>
          </p:spPr>
        </p:pic>
      </p:grpSp>
      <p:grpSp>
        <p:nvGrpSpPr>
          <p:cNvPr id="55" name="组合 54"/>
          <p:cNvGrpSpPr/>
          <p:nvPr/>
        </p:nvGrpSpPr>
        <p:grpSpPr>
          <a:xfrm>
            <a:off x="5316873" y="3396826"/>
            <a:ext cx="999564" cy="999925"/>
            <a:chOff x="3437020" y="3157655"/>
            <a:chExt cx="863676" cy="863988"/>
          </a:xfrm>
        </p:grpSpPr>
        <p:sp>
          <p:nvSpPr>
            <p:cNvPr id="56" name="椭圆 20"/>
            <p:cNvSpPr>
              <a:spLocks noChangeArrowheads="1"/>
            </p:cNvSpPr>
            <p:nvPr/>
          </p:nvSpPr>
          <p:spPr bwMode="auto">
            <a:xfrm>
              <a:off x="3437020" y="3157655"/>
              <a:ext cx="863676" cy="863988"/>
            </a:xfrm>
            <a:prstGeom prst="ellipse">
              <a:avLst/>
            </a:prstGeom>
            <a:solidFill>
              <a:schemeClr val="accent1"/>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57" name="组合 56"/>
            <p:cNvGrpSpPr/>
            <p:nvPr/>
          </p:nvGrpSpPr>
          <p:grpSpPr>
            <a:xfrm>
              <a:off x="3603965" y="3301680"/>
              <a:ext cx="519264" cy="531742"/>
              <a:chOff x="9901114" y="2870043"/>
              <a:chExt cx="1094967" cy="1121279"/>
            </a:xfrm>
          </p:grpSpPr>
          <p:sp>
            <p:nvSpPr>
              <p:cNvPr id="58"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9"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0"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1"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2" name="Freeform 9"/>
              <p:cNvSpPr>
                <a:spLocks noEditPoints="1"/>
              </p:cNvSpPr>
              <p:nvPr/>
            </p:nvSpPr>
            <p:spPr bwMode="auto">
              <a:xfrm>
                <a:off x="9901114" y="2953851"/>
                <a:ext cx="1094967" cy="1037471"/>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63" name="组合 62"/>
          <p:cNvGrpSpPr/>
          <p:nvPr/>
        </p:nvGrpSpPr>
        <p:grpSpPr>
          <a:xfrm>
            <a:off x="7529563" y="2909594"/>
            <a:ext cx="999564" cy="1001763"/>
            <a:chOff x="3437020" y="4201727"/>
            <a:chExt cx="863676" cy="865576"/>
          </a:xfrm>
        </p:grpSpPr>
        <p:sp>
          <p:nvSpPr>
            <p:cNvPr id="64" name="椭圆 21"/>
            <p:cNvSpPr>
              <a:spLocks noChangeArrowheads="1"/>
            </p:cNvSpPr>
            <p:nvPr/>
          </p:nvSpPr>
          <p:spPr bwMode="auto">
            <a:xfrm>
              <a:off x="3437020" y="4201727"/>
              <a:ext cx="863676" cy="865576"/>
            </a:xfrm>
            <a:prstGeom prst="ellipse">
              <a:avLst/>
            </a:prstGeom>
            <a:solidFill>
              <a:schemeClr val="accent1"/>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65" name="Group 4"/>
            <p:cNvGrpSpPr>
              <a:grpSpLocks noChangeAspect="1"/>
            </p:cNvGrpSpPr>
            <p:nvPr/>
          </p:nvGrpSpPr>
          <p:grpSpPr bwMode="auto">
            <a:xfrm>
              <a:off x="3626902" y="4339091"/>
              <a:ext cx="476560" cy="578496"/>
              <a:chOff x="2694" y="1931"/>
              <a:chExt cx="374" cy="454"/>
            </a:xfrm>
            <a:solidFill>
              <a:schemeClr val="bg1"/>
            </a:solidFill>
          </p:grpSpPr>
          <p:sp>
            <p:nvSpPr>
              <p:cNvPr id="66"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7" name="Freeform 6"/>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Freeform 7"/>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Freeform 8"/>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Freeform 9"/>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1" name="Freeform 10"/>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2" name="Freeform 11"/>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73" name="组合 72"/>
          <p:cNvGrpSpPr/>
          <p:nvPr/>
        </p:nvGrpSpPr>
        <p:grpSpPr>
          <a:xfrm>
            <a:off x="9858482" y="3141856"/>
            <a:ext cx="999564" cy="1001763"/>
            <a:chOff x="3437020" y="5246272"/>
            <a:chExt cx="863676" cy="865576"/>
          </a:xfrm>
        </p:grpSpPr>
        <p:sp>
          <p:nvSpPr>
            <p:cNvPr id="74" name="椭圆 21"/>
            <p:cNvSpPr>
              <a:spLocks noChangeArrowheads="1"/>
            </p:cNvSpPr>
            <p:nvPr/>
          </p:nvSpPr>
          <p:spPr bwMode="auto">
            <a:xfrm>
              <a:off x="3437020" y="5246272"/>
              <a:ext cx="863676" cy="865576"/>
            </a:xfrm>
            <a:prstGeom prst="ellipse">
              <a:avLst/>
            </a:prstGeom>
            <a:solidFill>
              <a:schemeClr val="accent1"/>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5" name="Freeform 9"/>
            <p:cNvSpPr>
              <a:spLocks noEditPoints="1"/>
            </p:cNvSpPr>
            <p:nvPr/>
          </p:nvSpPr>
          <p:spPr bwMode="auto">
            <a:xfrm>
              <a:off x="3564624" y="5446833"/>
              <a:ext cx="605440" cy="464249"/>
            </a:xfrm>
            <a:custGeom>
              <a:avLst/>
              <a:gdLst>
                <a:gd name="T0" fmla="*/ 16 w 104"/>
                <a:gd name="T1" fmla="*/ 2 h 79"/>
                <a:gd name="T2" fmla="*/ 27 w 104"/>
                <a:gd name="T3" fmla="*/ 4 h 79"/>
                <a:gd name="T4" fmla="*/ 19 w 104"/>
                <a:gd name="T5" fmla="*/ 48 h 79"/>
                <a:gd name="T6" fmla="*/ 4 w 104"/>
                <a:gd name="T7" fmla="*/ 45 h 79"/>
                <a:gd name="T8" fmla="*/ 16 w 104"/>
                <a:gd name="T9" fmla="*/ 2 h 79"/>
                <a:gd name="T10" fmla="*/ 18 w 104"/>
                <a:gd name="T11" fmla="*/ 65 h 79"/>
                <a:gd name="T12" fmla="*/ 16 w 104"/>
                <a:gd name="T13" fmla="*/ 72 h 79"/>
                <a:gd name="T14" fmla="*/ 101 w 104"/>
                <a:gd name="T15" fmla="*/ 72 h 79"/>
                <a:gd name="T16" fmla="*/ 104 w 104"/>
                <a:gd name="T17" fmla="*/ 72 h 79"/>
                <a:gd name="T18" fmla="*/ 104 w 104"/>
                <a:gd name="T19" fmla="*/ 68 h 79"/>
                <a:gd name="T20" fmla="*/ 104 w 104"/>
                <a:gd name="T21" fmla="*/ 26 h 79"/>
                <a:gd name="T22" fmla="*/ 104 w 104"/>
                <a:gd name="T23" fmla="*/ 24 h 79"/>
                <a:gd name="T24" fmla="*/ 103 w 104"/>
                <a:gd name="T25" fmla="*/ 23 h 79"/>
                <a:gd name="T26" fmla="*/ 90 w 104"/>
                <a:gd name="T27" fmla="*/ 10 h 79"/>
                <a:gd name="T28" fmla="*/ 89 w 104"/>
                <a:gd name="T29" fmla="*/ 9 h 79"/>
                <a:gd name="T30" fmla="*/ 87 w 104"/>
                <a:gd name="T31" fmla="*/ 9 h 79"/>
                <a:gd name="T32" fmla="*/ 31 w 104"/>
                <a:gd name="T33" fmla="*/ 9 h 79"/>
                <a:gd name="T34" fmla="*/ 31 w 104"/>
                <a:gd name="T35" fmla="*/ 17 h 79"/>
                <a:gd name="T36" fmla="*/ 84 w 104"/>
                <a:gd name="T37" fmla="*/ 17 h 79"/>
                <a:gd name="T38" fmla="*/ 83 w 104"/>
                <a:gd name="T39" fmla="*/ 28 h 79"/>
                <a:gd name="T40" fmla="*/ 83 w 104"/>
                <a:gd name="T41" fmla="*/ 30 h 79"/>
                <a:gd name="T42" fmla="*/ 85 w 104"/>
                <a:gd name="T43" fmla="*/ 30 h 79"/>
                <a:gd name="T44" fmla="*/ 97 w 104"/>
                <a:gd name="T45" fmla="*/ 29 h 79"/>
                <a:gd name="T46" fmla="*/ 97 w 104"/>
                <a:gd name="T47" fmla="*/ 65 h 79"/>
                <a:gd name="T48" fmla="*/ 18 w 104"/>
                <a:gd name="T49" fmla="*/ 65 h 79"/>
                <a:gd name="T50" fmla="*/ 95 w 104"/>
                <a:gd name="T51" fmla="*/ 26 h 79"/>
                <a:gd name="T52" fmla="*/ 86 w 104"/>
                <a:gd name="T53" fmla="*/ 26 h 79"/>
                <a:gd name="T54" fmla="*/ 87 w 104"/>
                <a:gd name="T55" fmla="*/ 18 h 79"/>
                <a:gd name="T56" fmla="*/ 95 w 104"/>
                <a:gd name="T57" fmla="*/ 26 h 79"/>
                <a:gd name="T58" fmla="*/ 32 w 104"/>
                <a:gd name="T59" fmla="*/ 43 h 79"/>
                <a:gd name="T60" fmla="*/ 74 w 104"/>
                <a:gd name="T61" fmla="*/ 43 h 79"/>
                <a:gd name="T62" fmla="*/ 74 w 104"/>
                <a:gd name="T63" fmla="*/ 45 h 79"/>
                <a:gd name="T64" fmla="*/ 32 w 104"/>
                <a:gd name="T65" fmla="*/ 45 h 79"/>
                <a:gd name="T66" fmla="*/ 32 w 104"/>
                <a:gd name="T67" fmla="*/ 43 h 79"/>
                <a:gd name="T68" fmla="*/ 32 w 104"/>
                <a:gd name="T69" fmla="*/ 32 h 79"/>
                <a:gd name="T70" fmla="*/ 71 w 104"/>
                <a:gd name="T71" fmla="*/ 32 h 79"/>
                <a:gd name="T72" fmla="*/ 71 w 104"/>
                <a:gd name="T73" fmla="*/ 35 h 79"/>
                <a:gd name="T74" fmla="*/ 32 w 104"/>
                <a:gd name="T75" fmla="*/ 35 h 79"/>
                <a:gd name="T76" fmla="*/ 32 w 104"/>
                <a:gd name="T77" fmla="*/ 32 h 79"/>
                <a:gd name="T78" fmla="*/ 32 w 104"/>
                <a:gd name="T79" fmla="*/ 22 h 79"/>
                <a:gd name="T80" fmla="*/ 71 w 104"/>
                <a:gd name="T81" fmla="*/ 22 h 79"/>
                <a:gd name="T82" fmla="*/ 71 w 104"/>
                <a:gd name="T83" fmla="*/ 25 h 79"/>
                <a:gd name="T84" fmla="*/ 32 w 104"/>
                <a:gd name="T85" fmla="*/ 25 h 79"/>
                <a:gd name="T86" fmla="*/ 32 w 104"/>
                <a:gd name="T87" fmla="*/ 22 h 79"/>
                <a:gd name="T88" fmla="*/ 3 w 104"/>
                <a:gd name="T89" fmla="*/ 66 h 79"/>
                <a:gd name="T90" fmla="*/ 9 w 104"/>
                <a:gd name="T91" fmla="*/ 68 h 79"/>
                <a:gd name="T92" fmla="*/ 9 w 104"/>
                <a:gd name="T93" fmla="*/ 74 h 79"/>
                <a:gd name="T94" fmla="*/ 5 w 104"/>
                <a:gd name="T95" fmla="*/ 79 h 79"/>
                <a:gd name="T96" fmla="*/ 2 w 104"/>
                <a:gd name="T97" fmla="*/ 78 h 79"/>
                <a:gd name="T98" fmla="*/ 0 w 104"/>
                <a:gd name="T99" fmla="*/ 72 h 79"/>
                <a:gd name="T100" fmla="*/ 3 w 104"/>
                <a:gd name="T101" fmla="*/ 66 h 79"/>
                <a:gd name="T102" fmla="*/ 4 w 104"/>
                <a:gd name="T103" fmla="*/ 48 h 79"/>
                <a:gd name="T104" fmla="*/ 2 w 104"/>
                <a:gd name="T105" fmla="*/ 65 h 79"/>
                <a:gd name="T106" fmla="*/ 12 w 104"/>
                <a:gd name="T107" fmla="*/ 67 h 79"/>
                <a:gd name="T108" fmla="*/ 17 w 104"/>
                <a:gd name="T109" fmla="*/ 51 h 79"/>
                <a:gd name="T110" fmla="*/ 4 w 104"/>
                <a:gd name="T111"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76" name="组合 75"/>
          <p:cNvGrpSpPr/>
          <p:nvPr/>
        </p:nvGrpSpPr>
        <p:grpSpPr>
          <a:xfrm>
            <a:off x="7345212" y="294906"/>
            <a:ext cx="4485942" cy="1028928"/>
            <a:chOff x="3869685" y="487965"/>
            <a:chExt cx="5546211" cy="1272119"/>
          </a:xfrm>
        </p:grpSpPr>
        <p:grpSp>
          <p:nvGrpSpPr>
            <p:cNvPr id="77" name="组合 76"/>
            <p:cNvGrpSpPr/>
            <p:nvPr/>
          </p:nvGrpSpPr>
          <p:grpSpPr>
            <a:xfrm>
              <a:off x="3869685" y="487965"/>
              <a:ext cx="5546211" cy="1272119"/>
              <a:chOff x="6063406" y="1596380"/>
              <a:chExt cx="7135551" cy="1636665"/>
            </a:xfrm>
          </p:grpSpPr>
          <p:pic>
            <p:nvPicPr>
              <p:cNvPr id="79" name="图片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80" name="图片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78" name="矩形 77"/>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28118" y="6241331"/>
            <a:ext cx="2903036" cy="426022"/>
          </a:xfrm>
          <a:prstGeom prst="rect">
            <a:avLst/>
          </a:prstGeom>
        </p:spPr>
      </p:pic>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634918" y="237124"/>
            <a:ext cx="683450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DM</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保守结构域的</a:t>
            </a: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Wblogo</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可视化分析</a:t>
            </a: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38" name="组合 37"/>
          <p:cNvGrpSpPr/>
          <p:nvPr/>
        </p:nvGrpSpPr>
        <p:grpSpPr>
          <a:xfrm>
            <a:off x="7765063" y="237124"/>
            <a:ext cx="4120681" cy="945149"/>
            <a:chOff x="3869685" y="487965"/>
            <a:chExt cx="5546211" cy="1272119"/>
          </a:xfrm>
        </p:grpSpPr>
        <p:grpSp>
          <p:nvGrpSpPr>
            <p:cNvPr id="39" name="组合 38"/>
            <p:cNvGrpSpPr/>
            <p:nvPr/>
          </p:nvGrpSpPr>
          <p:grpSpPr>
            <a:xfrm>
              <a:off x="3869685" y="487965"/>
              <a:ext cx="5546211" cy="1272119"/>
              <a:chOff x="6063406" y="1596380"/>
              <a:chExt cx="7135551" cy="1636665"/>
            </a:xfrm>
          </p:grpSpPr>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40" name="矩形 39"/>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4" name="图片 5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
        <p:nvSpPr>
          <p:cNvPr id="4" name="文本框 3"/>
          <p:cNvSpPr txBox="1"/>
          <p:nvPr/>
        </p:nvSpPr>
        <p:spPr>
          <a:xfrm>
            <a:off x="523512" y="1320976"/>
            <a:ext cx="9257665" cy="398780"/>
          </a:xfrm>
          <a:prstGeom prst="rect">
            <a:avLst/>
          </a:prstGeom>
        </p:spPr>
        <p:txBody>
          <a:bodyPr wrap="square">
            <a:spAutoFit/>
          </a:bodyPr>
          <a:lstStyle/>
          <a:p>
            <a:r>
              <a:rPr lang="zh-CN" altLang="en-US" sz="2000" dirty="0"/>
              <a:t>在</a:t>
            </a:r>
            <a:r>
              <a:rPr lang="en-US" altLang="zh-CN" sz="2000" dirty="0"/>
              <a:t>MEGA</a:t>
            </a:r>
            <a:r>
              <a:rPr lang="zh-CN" altLang="en-US" sz="2000" dirty="0"/>
              <a:t>比对结果中选择位置在</a:t>
            </a:r>
            <a:r>
              <a:rPr lang="en-US" altLang="zh-CN" sz="2000" dirty="0"/>
              <a:t>41-86</a:t>
            </a:r>
            <a:r>
              <a:rPr lang="zh-CN" altLang="en-US" sz="2000" dirty="0"/>
              <a:t>的氨基酸序列</a:t>
            </a:r>
            <a:r>
              <a:rPr lang="en-US" altLang="zh-CN" sz="2000" dirty="0"/>
              <a:t>,</a:t>
            </a:r>
            <a:r>
              <a:rPr lang="zh-CN" altLang="en-US" sz="2000" dirty="0"/>
              <a:t>生成</a:t>
            </a:r>
            <a:r>
              <a:rPr lang="en-US" altLang="zh-CN" sz="2000" dirty="0"/>
              <a:t>DM</a:t>
            </a:r>
            <a:r>
              <a:rPr lang="zh-CN" altLang="en-US" sz="2000" dirty="0"/>
              <a:t>结构域的序列</a:t>
            </a:r>
            <a:r>
              <a:rPr lang="en-US" altLang="zh-CN" sz="2000" dirty="0"/>
              <a:t>logo</a:t>
            </a:r>
            <a:r>
              <a:rPr lang="zh-CN" altLang="en-US" sz="2000" dirty="0"/>
              <a:t>图。</a:t>
            </a:r>
          </a:p>
        </p:txBody>
      </p:sp>
      <p:pic>
        <p:nvPicPr>
          <p:cNvPr id="6" name="图片 6"/>
          <p:cNvPicPr>
            <a:picLocks noChangeAspect="1"/>
          </p:cNvPicPr>
          <p:nvPr/>
        </p:nvPicPr>
        <p:blipFill>
          <a:blip r:embed="rId6"/>
          <a:srcRect b="22888"/>
          <a:stretch>
            <a:fillRect/>
          </a:stretch>
        </p:blipFill>
        <p:spPr>
          <a:xfrm>
            <a:off x="634919" y="1700991"/>
            <a:ext cx="6508414" cy="1863898"/>
          </a:xfrm>
          <a:prstGeom prst="rect">
            <a:avLst/>
          </a:prstGeom>
          <a:noFill/>
          <a:ln>
            <a:noFill/>
          </a:ln>
        </p:spPr>
      </p:pic>
      <p:pic>
        <p:nvPicPr>
          <p:cNvPr id="8" name="图片 8" descr="weblogo"/>
          <p:cNvPicPr>
            <a:picLocks noChangeAspect="1"/>
          </p:cNvPicPr>
          <p:nvPr/>
        </p:nvPicPr>
        <p:blipFill>
          <a:blip r:embed="rId7"/>
          <a:stretch>
            <a:fillRect/>
          </a:stretch>
        </p:blipFill>
        <p:spPr>
          <a:xfrm>
            <a:off x="668781" y="3672337"/>
            <a:ext cx="8064500" cy="2525741"/>
          </a:xfrm>
          <a:prstGeom prst="rect">
            <a:avLst/>
          </a:prstGeom>
        </p:spPr>
      </p:pic>
      <p:graphicFrame>
        <p:nvGraphicFramePr>
          <p:cNvPr id="3" name="表格 2"/>
          <p:cNvGraphicFramePr/>
          <p:nvPr/>
        </p:nvGraphicFramePr>
        <p:xfrm>
          <a:off x="3834130" y="5040630"/>
          <a:ext cx="4317365" cy="1073780"/>
        </p:xfrm>
        <a:graphic>
          <a:graphicData uri="http://schemas.openxmlformats.org/drawingml/2006/table">
            <a:tbl>
              <a:tblPr/>
              <a:tblGrid>
                <a:gridCol w="1346200">
                  <a:extLst>
                    <a:ext uri="{9D8B030D-6E8A-4147-A177-3AD203B41FA5}">
                      <a16:colId xmlns:a16="http://schemas.microsoft.com/office/drawing/2014/main" val="20000"/>
                    </a:ext>
                  </a:extLst>
                </a:gridCol>
                <a:gridCol w="2971165">
                  <a:extLst>
                    <a:ext uri="{9D8B030D-6E8A-4147-A177-3AD203B41FA5}">
                      <a16:colId xmlns:a16="http://schemas.microsoft.com/office/drawing/2014/main" val="20001"/>
                    </a:ext>
                  </a:extLst>
                </a:gridCol>
              </a:tblGrid>
              <a:tr h="0">
                <a:tc>
                  <a:txBody>
                    <a:bodyPr/>
                    <a:lstStyle/>
                    <a:p>
                      <a:pPr algn="ctr">
                        <a:lnSpc>
                          <a:spcPts val="940"/>
                        </a:lnSpc>
                      </a:pPr>
                      <a:r>
                        <a:rPr lang="zh-CN" altLang="en-US" sz="1100" b="0" i="0">
                          <a:solidFill>
                            <a:srgbClr val="0F1115"/>
                          </a:solidFill>
                          <a:latin typeface="Times New Roman" panose="02020603050405020304" charset="0"/>
                          <a:ea typeface="微软雅黑" panose="020B0503020204020204" pitchFamily="34" charset="-122"/>
                        </a:rPr>
                        <a:t>堆叠高度</a:t>
                      </a:r>
                    </a:p>
                  </a:txBody>
                  <a:tcPr marL="0" marR="76517" marT="47942" marB="47942" anchor="ctr">
                    <a:lnL>
                      <a:noFill/>
                    </a:lnL>
                    <a:lnR>
                      <a:noFill/>
                    </a:lnR>
                    <a:lnT>
                      <a:noFill/>
                    </a:lnT>
                    <a:lnB>
                      <a:noFill/>
                    </a:lnB>
                    <a:lnTlToBr>
                      <a:noFill/>
                    </a:lnTlToBr>
                    <a:lnBlToTr>
                      <a:noFill/>
                    </a:lnBlToTr>
                    <a:noFill/>
                  </a:tcPr>
                </a:tc>
                <a:tc>
                  <a:txBody>
                    <a:bodyPr/>
                    <a:lstStyle/>
                    <a:p>
                      <a:pPr algn="ctr">
                        <a:lnSpc>
                          <a:spcPts val="940"/>
                        </a:lnSpc>
                      </a:pPr>
                      <a:r>
                        <a:rPr lang="zh-CN" altLang="en-US" sz="1100" b="0" i="0">
                          <a:solidFill>
                            <a:srgbClr val="0F1115"/>
                          </a:solidFill>
                          <a:latin typeface="Times New Roman" panose="02020603050405020304" charset="0"/>
                          <a:ea typeface="微软雅黑" panose="020B0503020204020204" pitchFamily="34" charset="-122"/>
                        </a:rPr>
                        <a:t>含义</a:t>
                      </a:r>
                    </a:p>
                  </a:txBody>
                  <a:tcPr marL="76517" marR="76517" marT="47942" marB="47942" anchor="ctr">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algn="ctr">
                        <a:lnSpc>
                          <a:spcPts val="940"/>
                        </a:lnSpc>
                      </a:pPr>
                      <a:r>
                        <a:rPr lang="en-US" altLang="zh-CN" sz="1100" b="0" i="0">
                          <a:solidFill>
                            <a:srgbClr val="0F1115"/>
                          </a:solidFill>
                          <a:latin typeface="Times New Roman" panose="02020603050405020304" charset="0"/>
                          <a:ea typeface="微软雅黑" panose="020B0503020204020204" pitchFamily="34" charset="-122"/>
                          <a:cs typeface="Times New Roman" panose="02020603050405020304" charset="0"/>
                        </a:rPr>
                        <a:t>&gt; 3 bits</a:t>
                      </a:r>
                    </a:p>
                  </a:txBody>
                  <a:tcPr marL="0" marR="76517" marT="47942" marB="47942" anchor="ctr">
                    <a:lnL>
                      <a:noFill/>
                    </a:lnL>
                    <a:lnR>
                      <a:noFill/>
                    </a:lnR>
                    <a:lnT>
                      <a:noFill/>
                    </a:lnT>
                    <a:lnB>
                      <a:noFill/>
                    </a:lnB>
                    <a:lnTlToBr>
                      <a:noFill/>
                    </a:lnTlToBr>
                    <a:lnBlToTr>
                      <a:noFill/>
                    </a:lnBlToTr>
                    <a:noFill/>
                  </a:tcPr>
                </a:tc>
                <a:tc>
                  <a:txBody>
                    <a:bodyPr/>
                    <a:lstStyle/>
                    <a:p>
                      <a:pPr algn="ctr">
                        <a:lnSpc>
                          <a:spcPts val="940"/>
                        </a:lnSpc>
                      </a:pPr>
                      <a:r>
                        <a:rPr lang="zh-CN" altLang="en-US" sz="1100" b="0" i="0" dirty="0">
                          <a:solidFill>
                            <a:srgbClr val="0F1115"/>
                          </a:solidFill>
                          <a:latin typeface="Times New Roman" panose="02020603050405020304" charset="0"/>
                          <a:ea typeface="微软雅黑" panose="020B0503020204020204" pitchFamily="34" charset="-122"/>
                        </a:rPr>
                        <a:t>极度保守，几乎所有物种该位点氨基酸相同</a:t>
                      </a:r>
                    </a:p>
                  </a:txBody>
                  <a:tcPr marL="76517" marR="76517" marT="47942" marB="47942" anchor="ctr">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0">
                <a:tc>
                  <a:txBody>
                    <a:bodyPr/>
                    <a:lstStyle/>
                    <a:p>
                      <a:pPr algn="ctr">
                        <a:lnSpc>
                          <a:spcPts val="940"/>
                        </a:lnSpc>
                      </a:pPr>
                      <a:r>
                        <a:rPr lang="en-US" altLang="zh-CN" sz="1100" b="0" i="0">
                          <a:solidFill>
                            <a:srgbClr val="0F1115"/>
                          </a:solidFill>
                          <a:latin typeface="Times New Roman" panose="02020603050405020304" charset="0"/>
                          <a:ea typeface="微软雅黑" panose="020B0503020204020204" pitchFamily="34" charset="-122"/>
                          <a:cs typeface="Times New Roman" panose="02020603050405020304" charset="0"/>
                        </a:rPr>
                        <a:t>2-3 bits</a:t>
                      </a:r>
                    </a:p>
                  </a:txBody>
                  <a:tcPr marL="0" marR="76517" marT="47942" marB="47942" anchor="ctr">
                    <a:lnL>
                      <a:noFill/>
                    </a:lnL>
                    <a:lnR>
                      <a:noFill/>
                    </a:lnR>
                    <a:lnT>
                      <a:noFill/>
                    </a:lnT>
                    <a:lnB>
                      <a:noFill/>
                    </a:lnB>
                    <a:lnTlToBr>
                      <a:noFill/>
                    </a:lnTlToBr>
                    <a:lnBlToTr>
                      <a:noFill/>
                    </a:lnBlToTr>
                    <a:noFill/>
                  </a:tcPr>
                </a:tc>
                <a:tc>
                  <a:txBody>
                    <a:bodyPr/>
                    <a:lstStyle/>
                    <a:p>
                      <a:pPr algn="ctr">
                        <a:lnSpc>
                          <a:spcPts val="940"/>
                        </a:lnSpc>
                      </a:pPr>
                      <a:r>
                        <a:rPr lang="zh-CN" altLang="en-US" sz="1100" b="0" i="0">
                          <a:solidFill>
                            <a:srgbClr val="0F1115"/>
                          </a:solidFill>
                          <a:latin typeface="Times New Roman" panose="02020603050405020304" charset="0"/>
                          <a:ea typeface="微软雅黑" panose="020B0503020204020204" pitchFamily="34" charset="-122"/>
                        </a:rPr>
                        <a:t>高度保守，少数变异</a:t>
                      </a:r>
                    </a:p>
                  </a:txBody>
                  <a:tcPr marL="76517" marR="76517" marT="47942" marB="47942" anchor="ctr">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0">
                <a:tc>
                  <a:txBody>
                    <a:bodyPr/>
                    <a:lstStyle/>
                    <a:p>
                      <a:pPr algn="ctr">
                        <a:lnSpc>
                          <a:spcPts val="940"/>
                        </a:lnSpc>
                      </a:pPr>
                      <a:r>
                        <a:rPr lang="en-US" altLang="zh-CN" sz="1100" b="0" i="0">
                          <a:solidFill>
                            <a:srgbClr val="0F1115"/>
                          </a:solidFill>
                          <a:latin typeface="Times New Roman" panose="02020603050405020304" charset="0"/>
                          <a:ea typeface="微软雅黑" panose="020B0503020204020204" pitchFamily="34" charset="-122"/>
                          <a:cs typeface="Times New Roman" panose="02020603050405020304" charset="0"/>
                        </a:rPr>
                        <a:t>1-2 bits</a:t>
                      </a:r>
                    </a:p>
                  </a:txBody>
                  <a:tcPr marL="0" marR="76517" marT="47942" marB="47942" anchor="ctr">
                    <a:lnL>
                      <a:noFill/>
                    </a:lnL>
                    <a:lnR>
                      <a:noFill/>
                    </a:lnR>
                    <a:lnT>
                      <a:noFill/>
                    </a:lnT>
                    <a:lnB>
                      <a:noFill/>
                    </a:lnB>
                    <a:lnTlToBr>
                      <a:noFill/>
                    </a:lnTlToBr>
                    <a:lnBlToTr>
                      <a:noFill/>
                    </a:lnBlToTr>
                    <a:noFill/>
                  </a:tcPr>
                </a:tc>
                <a:tc>
                  <a:txBody>
                    <a:bodyPr/>
                    <a:lstStyle/>
                    <a:p>
                      <a:pPr algn="ctr">
                        <a:lnSpc>
                          <a:spcPts val="940"/>
                        </a:lnSpc>
                      </a:pPr>
                      <a:r>
                        <a:rPr lang="zh-CN" altLang="en-US" sz="1100" b="0" i="0">
                          <a:solidFill>
                            <a:srgbClr val="0F1115"/>
                          </a:solidFill>
                          <a:latin typeface="Times New Roman" panose="02020603050405020304" charset="0"/>
                          <a:ea typeface="微软雅黑" panose="020B0503020204020204" pitchFamily="34" charset="-122"/>
                        </a:rPr>
                        <a:t>中度保守</a:t>
                      </a:r>
                    </a:p>
                  </a:txBody>
                  <a:tcPr marL="76517" marR="76517" marT="47942" marB="47942" anchor="ctr">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0">
                <a:tc>
                  <a:txBody>
                    <a:bodyPr/>
                    <a:lstStyle/>
                    <a:p>
                      <a:pPr algn="ctr">
                        <a:lnSpc>
                          <a:spcPts val="940"/>
                        </a:lnSpc>
                      </a:pPr>
                      <a:r>
                        <a:rPr lang="en-US" altLang="zh-CN" sz="1100" b="0" i="0">
                          <a:solidFill>
                            <a:srgbClr val="0F1115"/>
                          </a:solidFill>
                          <a:latin typeface="Times New Roman" panose="02020603050405020304" charset="0"/>
                          <a:ea typeface="微软雅黑" panose="020B0503020204020204" pitchFamily="34" charset="-122"/>
                          <a:cs typeface="Times New Roman" panose="02020603050405020304" charset="0"/>
                        </a:rPr>
                        <a:t>&lt; 1 bit</a:t>
                      </a:r>
                    </a:p>
                  </a:txBody>
                  <a:tcPr marL="0" marR="76517" marT="47942" marB="47942" anchor="ctr">
                    <a:lnL>
                      <a:noFill/>
                    </a:lnL>
                    <a:lnR>
                      <a:noFill/>
                    </a:lnR>
                    <a:lnT>
                      <a:noFill/>
                    </a:lnT>
                    <a:lnB>
                      <a:noFill/>
                    </a:lnB>
                    <a:lnTlToBr>
                      <a:noFill/>
                    </a:lnTlToBr>
                    <a:lnBlToTr>
                      <a:noFill/>
                    </a:lnBlToTr>
                    <a:noFill/>
                  </a:tcPr>
                </a:tc>
                <a:tc>
                  <a:txBody>
                    <a:bodyPr/>
                    <a:lstStyle/>
                    <a:p>
                      <a:pPr algn="ctr">
                        <a:lnSpc>
                          <a:spcPts val="940"/>
                        </a:lnSpc>
                      </a:pPr>
                      <a:r>
                        <a:rPr lang="zh-CN" altLang="en-US" sz="1100" b="0" i="0" dirty="0">
                          <a:solidFill>
                            <a:srgbClr val="0F1115"/>
                          </a:solidFill>
                          <a:latin typeface="Times New Roman" panose="02020603050405020304" charset="0"/>
                          <a:ea typeface="微软雅黑" panose="020B0503020204020204" pitchFamily="34" charset="-122"/>
                        </a:rPr>
                        <a:t>不保守</a:t>
                      </a:r>
                    </a:p>
                  </a:txBody>
                  <a:tcPr marL="76517" marR="76517" marT="47942" marB="47942" anchor="ctr">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文本框 4"/>
          <p:cNvSpPr txBox="1"/>
          <p:nvPr/>
        </p:nvSpPr>
        <p:spPr>
          <a:xfrm>
            <a:off x="8971280" y="2338070"/>
            <a:ext cx="2632891" cy="2676525"/>
          </a:xfrm>
          <a:prstGeom prst="rect">
            <a:avLst/>
          </a:prstGeom>
          <a:noFill/>
        </p:spPr>
        <p:txBody>
          <a:bodyPr wrap="square" rtlCol="0" anchor="t">
            <a:spAutoFit/>
          </a:bodyPr>
          <a:lstStyle/>
          <a:p>
            <a:pPr indent="457200" algn="just" fontAlgn="auto">
              <a:lnSpc>
                <a:spcPct val="150000"/>
              </a:lnSpc>
            </a:pPr>
            <a:r>
              <a:rPr lang="en-US" altLang="zh-CN" sz="1600" b="1" dirty="0">
                <a:latin typeface="Arial" panose="020B0604020202020204" pitchFamily="34" charset="0"/>
                <a:ea typeface="微软雅黑" panose="020B0503020204020204" pitchFamily="34" charset="-122"/>
              </a:rPr>
              <a:t>DM</a:t>
            </a:r>
            <a:r>
              <a:rPr lang="zh-CN" altLang="en-US" sz="1600" b="1" dirty="0">
                <a:latin typeface="Arial" panose="020B0604020202020204" pitchFamily="34" charset="0"/>
                <a:ea typeface="微软雅黑" panose="020B0503020204020204" pitchFamily="34" charset="-122"/>
              </a:rPr>
              <a:t>结构域</a:t>
            </a:r>
            <a:r>
              <a:rPr lang="zh-CN" altLang="en-US" sz="1600" dirty="0">
                <a:latin typeface="Arial" panose="020B0604020202020204" pitchFamily="34" charset="0"/>
                <a:ea typeface="微软雅黑" panose="020B0503020204020204" pitchFamily="34" charset="-122"/>
              </a:rPr>
              <a:t>整体堆叠高度达2.5-3.2 </a:t>
            </a:r>
            <a:r>
              <a:rPr lang="en-US" altLang="zh-CN" sz="1600" dirty="0">
                <a:latin typeface="Arial" panose="020B0604020202020204" pitchFamily="34" charset="0"/>
                <a:ea typeface="微软雅黑" panose="020B0503020204020204" pitchFamily="34" charset="-122"/>
              </a:rPr>
              <a:t>bits，</a:t>
            </a:r>
            <a:r>
              <a:rPr lang="zh-CN" altLang="en-US" sz="1600" dirty="0">
                <a:latin typeface="Arial" panose="020B0604020202020204" pitchFamily="34" charset="0"/>
                <a:ea typeface="微软雅黑" panose="020B0503020204020204" pitchFamily="34" charset="-122"/>
              </a:rPr>
              <a:t>多个位点呈</a:t>
            </a:r>
            <a:r>
              <a:rPr lang="zh-CN" altLang="en-US" sz="1600" b="1" dirty="0">
                <a:latin typeface="Arial" panose="020B0604020202020204" pitchFamily="34" charset="0"/>
                <a:ea typeface="微软雅黑" panose="020B0503020204020204" pitchFamily="34" charset="-122"/>
              </a:rPr>
              <a:t>高度保守</a:t>
            </a:r>
            <a:r>
              <a:rPr lang="zh-CN" altLang="en-US" sz="1600" dirty="0">
                <a:latin typeface="Arial" panose="020B0604020202020204" pitchFamily="34" charset="0"/>
                <a:ea typeface="微软雅黑" panose="020B0503020204020204" pitchFamily="34" charset="-122"/>
              </a:rPr>
              <a:t>，</a:t>
            </a:r>
            <a:r>
              <a:rPr lang="zh-CN" altLang="en-US" sz="1600" dirty="0">
                <a:latin typeface="Arial" panose="020B0604020202020204" pitchFamily="34" charset="0"/>
                <a:ea typeface="微软雅黑" panose="020B0503020204020204" pitchFamily="34" charset="-122"/>
                <a:sym typeface="+mn-ea"/>
              </a:rPr>
              <a:t>是</a:t>
            </a:r>
            <a:r>
              <a:rPr lang="en-US" altLang="zh-CN" sz="1600" dirty="0">
                <a:latin typeface="Arial" panose="020B0604020202020204" pitchFamily="34" charset="0"/>
                <a:ea typeface="微软雅黑" panose="020B0503020204020204" pitchFamily="34" charset="-122"/>
                <a:sym typeface="+mn-ea"/>
              </a:rPr>
              <a:t>dsx</a:t>
            </a:r>
            <a:r>
              <a:rPr lang="zh-CN" altLang="en-US" sz="1600" dirty="0">
                <a:latin typeface="Arial" panose="020B0604020202020204" pitchFamily="34" charset="0"/>
                <a:ea typeface="微软雅黑" panose="020B0503020204020204" pitchFamily="34" charset="-122"/>
                <a:sym typeface="+mn-ea"/>
              </a:rPr>
              <a:t>蛋白的核心功能域，不能作为</a:t>
            </a:r>
            <a:r>
              <a:rPr lang="en-US" altLang="zh-CN" sz="1600" dirty="0">
                <a:latin typeface="Arial" panose="020B0604020202020204" pitchFamily="34" charset="0"/>
                <a:ea typeface="微软雅黑" panose="020B0503020204020204" pitchFamily="34" charset="-122"/>
                <a:sym typeface="+mn-ea"/>
              </a:rPr>
              <a:t>SIT</a:t>
            </a:r>
            <a:r>
              <a:rPr lang="zh-CN" altLang="en-US" sz="1600" dirty="0">
                <a:latin typeface="Arial" panose="020B0604020202020204" pitchFamily="34" charset="0"/>
                <a:ea typeface="微软雅黑" panose="020B0503020204020204" pitchFamily="34" charset="-122"/>
                <a:sym typeface="+mn-ea"/>
              </a:rPr>
              <a:t>雌性致死的靶点。</a:t>
            </a:r>
            <a:r>
              <a:rPr lang="zh-CN" altLang="en-US" sz="1600" dirty="0">
                <a:latin typeface="Arial" panose="020B0604020202020204" pitchFamily="34" charset="0"/>
                <a:ea typeface="微软雅黑" panose="020B0503020204020204" pitchFamily="34" charset="-122"/>
              </a:rPr>
              <a:t>疏水性残基（黑色）与亲水性残基（蓝色）呈规律性分布</a:t>
            </a:r>
          </a:p>
        </p:txBody>
      </p:sp>
    </p:spTree>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634918" y="237124"/>
            <a:ext cx="5944891"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DM</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保守结构域</a:t>
            </a:r>
            <a:r>
              <a:rPr lang="en-US" altLang="zh-CN" b="1" dirty="0">
                <a:solidFill>
                  <a:srgbClr val="005825"/>
                </a:solidFill>
                <a:latin typeface="Arial" panose="020B0604020202020204" pitchFamily="34" charset="0"/>
              </a:rPr>
              <a:t>BLAST</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序列比对</a:t>
            </a: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38" name="组合 37"/>
          <p:cNvGrpSpPr/>
          <p:nvPr/>
        </p:nvGrpSpPr>
        <p:grpSpPr>
          <a:xfrm>
            <a:off x="7765063" y="237124"/>
            <a:ext cx="4120681" cy="945149"/>
            <a:chOff x="3869685" y="487965"/>
            <a:chExt cx="5546211" cy="1272119"/>
          </a:xfrm>
        </p:grpSpPr>
        <p:grpSp>
          <p:nvGrpSpPr>
            <p:cNvPr id="39" name="组合 38"/>
            <p:cNvGrpSpPr/>
            <p:nvPr/>
          </p:nvGrpSpPr>
          <p:grpSpPr>
            <a:xfrm>
              <a:off x="3869685" y="487965"/>
              <a:ext cx="5546211" cy="1272119"/>
              <a:chOff x="6063406" y="1596380"/>
              <a:chExt cx="7135551" cy="1636665"/>
            </a:xfrm>
          </p:grpSpPr>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40" name="矩形 39"/>
            <p:cNvSpPr/>
            <p:nvPr/>
          </p:nvSpPr>
          <p:spPr>
            <a:xfrm>
              <a:off x="5206007" y="1332136"/>
              <a:ext cx="4162723" cy="32344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4" name="图片 5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pic>
        <p:nvPicPr>
          <p:cNvPr id="7" name="图片 6">
            <a:extLst>
              <a:ext uri="{FF2B5EF4-FFF2-40B4-BE49-F238E27FC236}">
                <a16:creationId xmlns:a16="http://schemas.microsoft.com/office/drawing/2014/main" id="{A353CF19-6713-4E27-0FFB-AFCBCD47F181}"/>
              </a:ext>
            </a:extLst>
          </p:cNvPr>
          <p:cNvPicPr>
            <a:picLocks noChangeAspect="1"/>
          </p:cNvPicPr>
          <p:nvPr/>
        </p:nvPicPr>
        <p:blipFill>
          <a:blip r:embed="rId6"/>
          <a:srcRect t="270" r="3848" b="6450"/>
          <a:stretch/>
        </p:blipFill>
        <p:spPr>
          <a:xfrm>
            <a:off x="129106" y="1215957"/>
            <a:ext cx="11933788" cy="4502063"/>
          </a:xfrm>
          <a:prstGeom prst="rect">
            <a:avLst/>
          </a:prstGeom>
        </p:spPr>
      </p:pic>
      <p:sp>
        <p:nvSpPr>
          <p:cNvPr id="9" name="矩形 8">
            <a:extLst>
              <a:ext uri="{FF2B5EF4-FFF2-40B4-BE49-F238E27FC236}">
                <a16:creationId xmlns:a16="http://schemas.microsoft.com/office/drawing/2014/main" id="{F1EC5A0B-FDAC-2463-E218-67B6E65F2E2A}"/>
              </a:ext>
            </a:extLst>
          </p:cNvPr>
          <p:cNvSpPr/>
          <p:nvPr/>
        </p:nvSpPr>
        <p:spPr>
          <a:xfrm>
            <a:off x="3005847" y="2720700"/>
            <a:ext cx="622570" cy="27723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cxnSp>
        <p:nvCxnSpPr>
          <p:cNvPr id="11" name="直接箭头连接符 10">
            <a:extLst>
              <a:ext uri="{FF2B5EF4-FFF2-40B4-BE49-F238E27FC236}">
                <a16:creationId xmlns:a16="http://schemas.microsoft.com/office/drawing/2014/main" id="{6CFFB21D-3616-23D5-F8AE-E9C83FB1235B}"/>
              </a:ext>
            </a:extLst>
          </p:cNvPr>
          <p:cNvCxnSpPr>
            <a:cxnSpLocks/>
          </p:cNvCxnSpPr>
          <p:nvPr/>
        </p:nvCxnSpPr>
        <p:spPr>
          <a:xfrm flipH="1">
            <a:off x="3448455" y="2224589"/>
            <a:ext cx="359924" cy="4961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68F42E28-87BB-13F5-35B8-7DEB0A20068D}"/>
              </a:ext>
            </a:extLst>
          </p:cNvPr>
          <p:cNvSpPr txBox="1"/>
          <p:nvPr/>
        </p:nvSpPr>
        <p:spPr>
          <a:xfrm>
            <a:off x="257674" y="5896636"/>
            <a:ext cx="1950505" cy="369332"/>
          </a:xfrm>
          <a:prstGeom prst="rect">
            <a:avLst/>
          </a:prstGeom>
          <a:noFill/>
        </p:spPr>
        <p:txBody>
          <a:bodyPr wrap="square">
            <a:spAutoFit/>
          </a:bodyPr>
          <a:lstStyle/>
          <a:p>
            <a:r>
              <a:rPr lang="zh-CN" altLang="en-US" dirty="0"/>
              <a:t>直果蝇</a:t>
            </a:r>
            <a:r>
              <a:rPr lang="en-US" altLang="zh-CN" dirty="0"/>
              <a:t>Ⅰ</a:t>
            </a:r>
            <a:r>
              <a:rPr lang="zh-CN" altLang="en-US" dirty="0"/>
              <a:t>为例外</a:t>
            </a:r>
          </a:p>
        </p:txBody>
      </p:sp>
    </p:spTree>
    <p:extLst>
      <p:ext uri="{BB962C8B-B14F-4D97-AF65-F5344CB8AC3E}">
        <p14:creationId xmlns:p14="http://schemas.microsoft.com/office/powerpoint/2010/main" val="901499358"/>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634918" y="237124"/>
            <a:ext cx="3415352"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C</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端可变区域注释</a:t>
            </a: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38" name="组合 37"/>
          <p:cNvGrpSpPr/>
          <p:nvPr/>
        </p:nvGrpSpPr>
        <p:grpSpPr>
          <a:xfrm>
            <a:off x="7765063" y="237124"/>
            <a:ext cx="4120681" cy="945149"/>
            <a:chOff x="3869685" y="487965"/>
            <a:chExt cx="5546211" cy="1272119"/>
          </a:xfrm>
        </p:grpSpPr>
        <p:grpSp>
          <p:nvGrpSpPr>
            <p:cNvPr id="39" name="组合 38"/>
            <p:cNvGrpSpPr/>
            <p:nvPr/>
          </p:nvGrpSpPr>
          <p:grpSpPr>
            <a:xfrm>
              <a:off x="3869685" y="487965"/>
              <a:ext cx="5546211" cy="1272119"/>
              <a:chOff x="6063406" y="1596380"/>
              <a:chExt cx="7135551" cy="1636665"/>
            </a:xfrm>
          </p:grpSpPr>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40" name="矩形 39"/>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4" name="图片 5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
        <p:nvSpPr>
          <p:cNvPr id="4" name="文本框 3"/>
          <p:cNvSpPr txBox="1"/>
          <p:nvPr/>
        </p:nvSpPr>
        <p:spPr>
          <a:xfrm>
            <a:off x="624205" y="1052195"/>
            <a:ext cx="11073130" cy="499111"/>
          </a:xfrm>
          <a:prstGeom prst="rect">
            <a:avLst/>
          </a:prstGeom>
        </p:spPr>
        <p:txBody>
          <a:bodyPr wrap="square">
            <a:spAutoFit/>
          </a:bodyPr>
          <a:lstStyle/>
          <a:p>
            <a:pPr>
              <a:lnSpc>
                <a:spcPct val="150000"/>
              </a:lnSpc>
            </a:pPr>
            <a:r>
              <a:rPr lang="zh-CN" altLang="en-US" sz="2000" b="1" dirty="0"/>
              <a:t>雌性特异性</a:t>
            </a:r>
            <a:r>
              <a:rPr lang="en-US" altLang="zh-CN" sz="2000" b="1" dirty="0"/>
              <a:t>C</a:t>
            </a:r>
            <a:r>
              <a:rPr lang="zh-CN" altLang="en-US" sz="2000" b="1" dirty="0"/>
              <a:t>端</a:t>
            </a:r>
            <a:r>
              <a:rPr lang="en-US" altLang="zh-CN" sz="2000" dirty="0"/>
              <a:t>，</a:t>
            </a:r>
            <a:r>
              <a:rPr lang="zh-CN" altLang="en-US" sz="2000" dirty="0"/>
              <a:t>即398-427位和428-549位为雌性特异性可变剪接区域（</a:t>
            </a:r>
            <a:r>
              <a:rPr lang="en-US" altLang="zh-CN" sz="2000" dirty="0"/>
              <a:t>in isoform Female）</a:t>
            </a:r>
            <a:r>
              <a:rPr lang="zh-CN" altLang="en-US" sz="2000" dirty="0"/>
              <a:t>。</a:t>
            </a:r>
          </a:p>
        </p:txBody>
      </p:sp>
      <p:pic>
        <p:nvPicPr>
          <p:cNvPr id="5" name="图片 4"/>
          <p:cNvPicPr>
            <a:picLocks noChangeAspect="1"/>
          </p:cNvPicPr>
          <p:nvPr/>
        </p:nvPicPr>
        <p:blipFill>
          <a:blip r:embed="rId6"/>
          <a:stretch>
            <a:fillRect/>
          </a:stretch>
        </p:blipFill>
        <p:spPr>
          <a:xfrm>
            <a:off x="1676401" y="1664970"/>
            <a:ext cx="9187542" cy="4542155"/>
          </a:xfrm>
          <a:prstGeom prst="rect">
            <a:avLst/>
          </a:prstGeom>
        </p:spPr>
      </p:pic>
    </p:spTree>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6"/>
          <p:cNvSpPr>
            <a:spLocks noChangeArrowheads="1"/>
          </p:cNvSpPr>
          <p:nvPr/>
        </p:nvSpPr>
        <p:spPr bwMode="auto">
          <a:xfrm>
            <a:off x="634918" y="237124"/>
            <a:ext cx="3255052"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BLAST</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序列比对</a:t>
            </a:r>
          </a:p>
        </p:txBody>
      </p:sp>
      <p:sp>
        <p:nvSpPr>
          <p:cNvPr id="16"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28" name="组合 27"/>
          <p:cNvGrpSpPr/>
          <p:nvPr/>
        </p:nvGrpSpPr>
        <p:grpSpPr>
          <a:xfrm>
            <a:off x="7765063" y="237124"/>
            <a:ext cx="4120681" cy="945149"/>
            <a:chOff x="3869685" y="487965"/>
            <a:chExt cx="5546211" cy="1272119"/>
          </a:xfrm>
        </p:grpSpPr>
        <p:grpSp>
          <p:nvGrpSpPr>
            <p:cNvPr id="29" name="组合 28"/>
            <p:cNvGrpSpPr/>
            <p:nvPr/>
          </p:nvGrpSpPr>
          <p:grpSpPr>
            <a:xfrm>
              <a:off x="3869685" y="487965"/>
              <a:ext cx="5546211" cy="1272119"/>
              <a:chOff x="6063406" y="1596380"/>
              <a:chExt cx="7135551" cy="1636665"/>
            </a:xfrm>
          </p:grpSpPr>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30" name="矩形 29"/>
            <p:cNvSpPr/>
            <p:nvPr/>
          </p:nvSpPr>
          <p:spPr>
            <a:xfrm>
              <a:off x="5206007" y="1332136"/>
              <a:ext cx="4162723" cy="32344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 name="图片 4">
            <a:extLst>
              <a:ext uri="{FF2B5EF4-FFF2-40B4-BE49-F238E27FC236}">
                <a16:creationId xmlns:a16="http://schemas.microsoft.com/office/drawing/2014/main" id="{ED285E88-B827-CE67-6457-0EB736C7213B}"/>
              </a:ext>
            </a:extLst>
          </p:cNvPr>
          <p:cNvPicPr>
            <a:picLocks noChangeAspect="1"/>
          </p:cNvPicPr>
          <p:nvPr/>
        </p:nvPicPr>
        <p:blipFill>
          <a:blip r:embed="rId5"/>
          <a:stretch>
            <a:fillRect/>
          </a:stretch>
        </p:blipFill>
        <p:spPr>
          <a:xfrm>
            <a:off x="447719" y="1463730"/>
            <a:ext cx="11296562" cy="3190850"/>
          </a:xfrm>
          <a:prstGeom prst="rect">
            <a:avLst/>
          </a:prstGeom>
        </p:spPr>
      </p:pic>
      <p:sp>
        <p:nvSpPr>
          <p:cNvPr id="2" name="矩形 1">
            <a:extLst>
              <a:ext uri="{FF2B5EF4-FFF2-40B4-BE49-F238E27FC236}">
                <a16:creationId xmlns:a16="http://schemas.microsoft.com/office/drawing/2014/main" id="{66AC5E15-ABC5-3039-AEA3-49A65FEAEB43}"/>
              </a:ext>
            </a:extLst>
          </p:cNvPr>
          <p:cNvSpPr/>
          <p:nvPr/>
        </p:nvSpPr>
        <p:spPr>
          <a:xfrm>
            <a:off x="8385243" y="2465961"/>
            <a:ext cx="1964986" cy="192607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文本框 5">
            <a:extLst>
              <a:ext uri="{FF2B5EF4-FFF2-40B4-BE49-F238E27FC236}">
                <a16:creationId xmlns:a16="http://schemas.microsoft.com/office/drawing/2014/main" id="{931B5E55-5EA5-2BA4-EBDF-EC343F16A47A}"/>
              </a:ext>
            </a:extLst>
          </p:cNvPr>
          <p:cNvSpPr txBox="1"/>
          <p:nvPr/>
        </p:nvSpPr>
        <p:spPr>
          <a:xfrm>
            <a:off x="886839" y="5119273"/>
            <a:ext cx="10418322" cy="874407"/>
          </a:xfrm>
          <a:prstGeom prst="rect">
            <a:avLst/>
          </a:prstGeom>
          <a:noFill/>
        </p:spPr>
        <p:txBody>
          <a:bodyPr wrap="square">
            <a:spAutoFit/>
          </a:bodyPr>
          <a:lstStyle/>
          <a:p>
            <a:pPr marL="0" marR="0" lvl="0" indent="0" algn="just" defTabSz="914400" rtl="0" eaLnBrk="1" fontAlgn="auto" latinLnBrk="0" hangingPunct="1">
              <a:lnSpc>
                <a:spcPct val="150000"/>
              </a:lnSpc>
              <a:spcBef>
                <a:spcPct val="0"/>
              </a:spcBef>
              <a:spcAft>
                <a:spcPct val="0"/>
              </a:spcAft>
              <a:buClrTx/>
              <a:buSzTx/>
              <a:buFontTx/>
              <a:buNone/>
              <a:tabLst/>
              <a:defRPr/>
            </a:pPr>
            <a:r>
              <a:rPr lang="zh-CN" altLang="en-US" sz="1800" dirty="0"/>
              <a:t>398-549</a:t>
            </a:r>
            <a:r>
              <a:rPr lang="zh-CN" altLang="en-US" dirty="0"/>
              <a:t>区域间为</a:t>
            </a:r>
            <a:r>
              <a:rPr lang="zh-CN" altLang="en-US" sz="1800" dirty="0"/>
              <a:t>雌性特异性可变剪接区域，</a:t>
            </a:r>
            <a:r>
              <a:rPr lang="zh-CN" altLang="en-US" sz="1800" dirty="0">
                <a:latin typeface="Arial" panose="020B0604020202020204" pitchFamily="34" charset="0"/>
                <a:ea typeface="微软雅黑" panose="020B0503020204020204" pitchFamily="34" charset="-122"/>
              </a:rPr>
              <a:t>区域整体</a:t>
            </a:r>
            <a:r>
              <a:rPr lang="zh-CN" altLang="en-US" sz="1800" b="1" dirty="0">
                <a:latin typeface="Arial" panose="020B0604020202020204" pitchFamily="34" charset="0"/>
                <a:ea typeface="微软雅黑" panose="020B0503020204020204" pitchFamily="34" charset="-122"/>
              </a:rPr>
              <a:t>保守性较低</a:t>
            </a:r>
            <a:r>
              <a:rPr lang="en-US" altLang="zh-CN" sz="1800" dirty="0">
                <a:latin typeface="Arial" panose="020B0604020202020204" pitchFamily="34" charset="0"/>
                <a:ea typeface="微软雅黑" panose="020B0503020204020204" pitchFamily="34" charset="-122"/>
              </a:rPr>
              <a:t>，</a:t>
            </a:r>
            <a:r>
              <a:rPr lang="zh-CN" altLang="en-US" sz="1800" dirty="0">
                <a:latin typeface="Arial" panose="020B0604020202020204" pitchFamily="34" charset="0"/>
                <a:ea typeface="微软雅黑" panose="020B0503020204020204" pitchFamily="34" charset="-122"/>
              </a:rPr>
              <a:t>说明该区域在进化中约束较弱，序列变异较大</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a:extLst>
              <a:ext uri="{FF2B5EF4-FFF2-40B4-BE49-F238E27FC236}">
                <a16:creationId xmlns:a16="http://schemas.microsoft.com/office/drawing/2014/main" id="{B8629AF1-C475-199B-7470-19651A6EE337}"/>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Tree>
    <p:extLst>
      <p:ext uri="{BB962C8B-B14F-4D97-AF65-F5344CB8AC3E}">
        <p14:creationId xmlns:p14="http://schemas.microsoft.com/office/powerpoint/2010/main" val="2145809516"/>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634918" y="237124"/>
            <a:ext cx="5941685"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可变区域的</a:t>
            </a:r>
            <a:r>
              <a:rPr kumimoji="0" lang="en-US" altLang="zh-CN" sz="3200" b="1" i="0" u="none" strike="noStrike" kern="1200" cap="none" spc="0" normalizeH="0" baseline="0" noProof="0" dirty="0" err="1">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Wblogo</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可视化分析</a:t>
            </a: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38" name="组合 37"/>
          <p:cNvGrpSpPr/>
          <p:nvPr/>
        </p:nvGrpSpPr>
        <p:grpSpPr>
          <a:xfrm>
            <a:off x="7765063" y="237124"/>
            <a:ext cx="4120681" cy="945149"/>
            <a:chOff x="3869685" y="487965"/>
            <a:chExt cx="5546211" cy="1272119"/>
          </a:xfrm>
        </p:grpSpPr>
        <p:grpSp>
          <p:nvGrpSpPr>
            <p:cNvPr id="39" name="组合 38"/>
            <p:cNvGrpSpPr/>
            <p:nvPr/>
          </p:nvGrpSpPr>
          <p:grpSpPr>
            <a:xfrm>
              <a:off x="3869685" y="487965"/>
              <a:ext cx="5546211" cy="1272119"/>
              <a:chOff x="6063406" y="1596380"/>
              <a:chExt cx="7135551" cy="1636665"/>
            </a:xfrm>
          </p:grpSpPr>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40" name="矩形 39"/>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54" name="图片 53"/>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
        <p:nvSpPr>
          <p:cNvPr id="4" name="文本框 3"/>
          <p:cNvSpPr txBox="1"/>
          <p:nvPr/>
        </p:nvSpPr>
        <p:spPr>
          <a:xfrm>
            <a:off x="668655" y="1344295"/>
            <a:ext cx="4734560" cy="960776"/>
          </a:xfrm>
          <a:prstGeom prst="rect">
            <a:avLst/>
          </a:prstGeom>
        </p:spPr>
        <p:txBody>
          <a:bodyPr wrap="square">
            <a:spAutoFit/>
          </a:bodyPr>
          <a:lstStyle/>
          <a:p>
            <a:pPr algn="just">
              <a:lnSpc>
                <a:spcPct val="150000"/>
              </a:lnSpc>
            </a:pPr>
            <a:r>
              <a:rPr lang="zh-CN" altLang="en-US" sz="2000" dirty="0">
                <a:sym typeface="+mn-ea"/>
              </a:rPr>
              <a:t>在</a:t>
            </a:r>
            <a:r>
              <a:rPr lang="en-US" altLang="zh-CN" sz="2000" dirty="0">
                <a:sym typeface="+mn-ea"/>
              </a:rPr>
              <a:t>MEGA</a:t>
            </a:r>
            <a:r>
              <a:rPr lang="zh-CN" altLang="en-US" sz="2000" dirty="0">
                <a:sym typeface="+mn-ea"/>
              </a:rPr>
              <a:t>比对结果中选择位置在</a:t>
            </a:r>
            <a:r>
              <a:rPr lang="en-US" altLang="zh-CN" sz="2000" dirty="0">
                <a:sym typeface="+mn-ea"/>
              </a:rPr>
              <a:t>398-549</a:t>
            </a:r>
            <a:r>
              <a:rPr lang="zh-CN" altLang="en-US" sz="2000" dirty="0">
                <a:sym typeface="+mn-ea"/>
              </a:rPr>
              <a:t>的氨基酸序列</a:t>
            </a:r>
            <a:r>
              <a:rPr lang="en-US" altLang="zh-CN" sz="2000" dirty="0">
                <a:sym typeface="+mn-ea"/>
              </a:rPr>
              <a:t>,</a:t>
            </a:r>
            <a:r>
              <a:rPr lang="zh-CN" altLang="en-US" sz="2000" dirty="0">
                <a:sym typeface="+mn-ea"/>
              </a:rPr>
              <a:t>生成序列</a:t>
            </a:r>
            <a:r>
              <a:rPr lang="en-US" altLang="zh-CN" sz="2000" dirty="0">
                <a:sym typeface="+mn-ea"/>
              </a:rPr>
              <a:t>logo</a:t>
            </a:r>
            <a:r>
              <a:rPr lang="zh-CN" altLang="en-US" sz="2000" dirty="0">
                <a:sym typeface="+mn-ea"/>
              </a:rPr>
              <a:t>图。</a:t>
            </a:r>
            <a:endParaRPr lang="zh-CN" altLang="en-US" sz="2000" b="1" dirty="0"/>
          </a:p>
        </p:txBody>
      </p:sp>
      <p:pic>
        <p:nvPicPr>
          <p:cNvPr id="10" name="图片 9"/>
          <p:cNvPicPr>
            <a:picLocks noChangeAspect="1"/>
          </p:cNvPicPr>
          <p:nvPr/>
        </p:nvPicPr>
        <p:blipFill>
          <a:blip r:embed="rId6"/>
          <a:srcRect b="21440"/>
          <a:stretch>
            <a:fillRect/>
          </a:stretch>
        </p:blipFill>
        <p:spPr>
          <a:xfrm>
            <a:off x="5403215" y="1198857"/>
            <a:ext cx="6275071" cy="1198880"/>
          </a:xfrm>
          <a:prstGeom prst="rect">
            <a:avLst/>
          </a:prstGeom>
          <a:noFill/>
          <a:ln>
            <a:noFill/>
          </a:ln>
        </p:spPr>
      </p:pic>
      <p:pic>
        <p:nvPicPr>
          <p:cNvPr id="11" name="图片 11" descr="C-weblogo"/>
          <p:cNvPicPr>
            <a:picLocks noChangeAspect="1"/>
          </p:cNvPicPr>
          <p:nvPr/>
        </p:nvPicPr>
        <p:blipFill>
          <a:blip r:embed="rId7"/>
          <a:stretch>
            <a:fillRect/>
          </a:stretch>
        </p:blipFill>
        <p:spPr>
          <a:xfrm>
            <a:off x="5403216" y="2462530"/>
            <a:ext cx="6275070" cy="3874596"/>
          </a:xfrm>
          <a:prstGeom prst="rect">
            <a:avLst/>
          </a:prstGeom>
        </p:spPr>
      </p:pic>
      <p:sp>
        <p:nvSpPr>
          <p:cNvPr id="7" name="文本框 6"/>
          <p:cNvSpPr txBox="1"/>
          <p:nvPr/>
        </p:nvSpPr>
        <p:spPr>
          <a:xfrm>
            <a:off x="668655" y="3535680"/>
            <a:ext cx="4572000" cy="1938020"/>
          </a:xfrm>
          <a:prstGeom prst="rect">
            <a:avLst/>
          </a:prstGeom>
          <a:noFill/>
        </p:spPr>
        <p:txBody>
          <a:bodyPr wrap="square" rtlCol="0" anchor="t">
            <a:spAutoFit/>
          </a:bodyPr>
          <a:lstStyle/>
          <a:p>
            <a:pPr algn="just">
              <a:lnSpc>
                <a:spcPct val="150000"/>
              </a:lnSpc>
            </a:pPr>
            <a:r>
              <a:rPr lang="zh-CN" altLang="en-US" sz="2000" dirty="0">
                <a:latin typeface="Arial" panose="020B0604020202020204" pitchFamily="34" charset="0"/>
                <a:ea typeface="微软雅黑" panose="020B0503020204020204" pitchFamily="34" charset="-122"/>
              </a:rPr>
              <a:t>该区域整体</a:t>
            </a:r>
            <a:r>
              <a:rPr lang="zh-CN" altLang="en-US" sz="2000" b="1" dirty="0">
                <a:latin typeface="Arial" panose="020B0604020202020204" pitchFamily="34" charset="0"/>
                <a:ea typeface="微软雅黑" panose="020B0503020204020204" pitchFamily="34" charset="-122"/>
              </a:rPr>
              <a:t>保守性较低</a:t>
            </a:r>
            <a:r>
              <a:rPr lang="en-US" altLang="zh-CN" sz="2000" dirty="0">
                <a:latin typeface="Arial" panose="020B0604020202020204" pitchFamily="34" charset="0"/>
                <a:ea typeface="微软雅黑" panose="020B0503020204020204" pitchFamily="34" charset="-122"/>
              </a:rPr>
              <a:t>，</a:t>
            </a:r>
            <a:r>
              <a:rPr lang="zh-CN" altLang="en-US" sz="2000" dirty="0">
                <a:latin typeface="Arial" panose="020B0604020202020204" pitchFamily="34" charset="0"/>
                <a:ea typeface="微软雅黑" panose="020B0503020204020204" pitchFamily="34" charset="-122"/>
              </a:rPr>
              <a:t>说明该区域在进化中约束较弱，序列变异较大，针对不同目标物种的</a:t>
            </a:r>
            <a:r>
              <a:rPr lang="en-US" altLang="zh-CN" sz="2000" dirty="0">
                <a:latin typeface="Arial" panose="020B0604020202020204" pitchFamily="34" charset="0"/>
                <a:ea typeface="微软雅黑" panose="020B0503020204020204" pitchFamily="34" charset="-122"/>
              </a:rPr>
              <a:t>dsx</a:t>
            </a:r>
            <a:r>
              <a:rPr lang="zh-CN" altLang="en-US" sz="2000" dirty="0">
                <a:latin typeface="Arial" panose="020B0604020202020204" pitchFamily="34" charset="0"/>
                <a:ea typeface="微软雅黑" panose="020B0503020204020204" pitchFamily="34" charset="-122"/>
              </a:rPr>
              <a:t>序列需设计特异性</a:t>
            </a:r>
            <a:r>
              <a:rPr lang="en-US" altLang="zh-CN" sz="2000" dirty="0">
                <a:latin typeface="Arial" panose="020B0604020202020204" pitchFamily="34" charset="0"/>
                <a:ea typeface="微软雅黑" panose="020B0503020204020204" pitchFamily="34" charset="-122"/>
              </a:rPr>
              <a:t>gRNA</a:t>
            </a:r>
            <a:r>
              <a:rPr lang="zh-CN" altLang="en-US" sz="2000" dirty="0">
                <a:latin typeface="Arial" panose="020B0604020202020204" pitchFamily="34" charset="0"/>
                <a:ea typeface="微软雅黑" panose="020B0503020204020204" pitchFamily="34" charset="-122"/>
              </a:rPr>
              <a:t>。</a:t>
            </a:r>
          </a:p>
        </p:txBody>
      </p:sp>
    </p:spTree>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634918" y="237124"/>
            <a:ext cx="4708975"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STRING</a:t>
            </a:r>
            <a:r>
              <a:rPr kumimoji="0" lang="zh-CN" altLang="en-US" sz="32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蛋白质互作预测</a:t>
            </a:r>
            <a:endPar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endParaRP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 name="图片 6">
            <a:extLst>
              <a:ext uri="{FF2B5EF4-FFF2-40B4-BE49-F238E27FC236}">
                <a16:creationId xmlns:a16="http://schemas.microsoft.com/office/drawing/2014/main" id="{53C48B8F-9A8F-0C52-FFBD-927FFFFF60BF}"/>
              </a:ext>
            </a:extLst>
          </p:cNvPr>
          <p:cNvPicPr>
            <a:picLocks noChangeAspect="1"/>
          </p:cNvPicPr>
          <p:nvPr/>
        </p:nvPicPr>
        <p:blipFill>
          <a:blip r:embed="rId3">
            <a:extLst>
              <a:ext uri="{28A0092B-C50C-407E-A947-70E740481C1C}">
                <a14:useLocalDpi xmlns:a14="http://schemas.microsoft.com/office/drawing/2010/main" val="0"/>
              </a:ext>
            </a:extLst>
          </a:blip>
          <a:srcRect l="30586" t="980" r="26835" b="3113"/>
          <a:stretch/>
        </p:blipFill>
        <p:spPr>
          <a:xfrm>
            <a:off x="201383" y="931551"/>
            <a:ext cx="5184809" cy="5769778"/>
          </a:xfrm>
          <a:prstGeom prst="rect">
            <a:avLst/>
          </a:prstGeom>
        </p:spPr>
      </p:pic>
      <p:pic>
        <p:nvPicPr>
          <p:cNvPr id="13" name="图片 12">
            <a:extLst>
              <a:ext uri="{FF2B5EF4-FFF2-40B4-BE49-F238E27FC236}">
                <a16:creationId xmlns:a16="http://schemas.microsoft.com/office/drawing/2014/main" id="{BB8E3B72-3072-E824-2F36-0B417B288733}"/>
              </a:ext>
            </a:extLst>
          </p:cNvPr>
          <p:cNvPicPr>
            <a:picLocks noChangeAspect="1"/>
          </p:cNvPicPr>
          <p:nvPr/>
        </p:nvPicPr>
        <p:blipFill>
          <a:blip r:embed="rId4"/>
          <a:srcRect t="6618" b="11947"/>
          <a:stretch/>
        </p:blipFill>
        <p:spPr>
          <a:xfrm>
            <a:off x="4506958" y="5428033"/>
            <a:ext cx="2651990" cy="1086029"/>
          </a:xfrm>
          <a:prstGeom prst="rect">
            <a:avLst/>
          </a:prstGeom>
        </p:spPr>
      </p:pic>
      <p:pic>
        <p:nvPicPr>
          <p:cNvPr id="15" name="图片 14">
            <a:extLst>
              <a:ext uri="{FF2B5EF4-FFF2-40B4-BE49-F238E27FC236}">
                <a16:creationId xmlns:a16="http://schemas.microsoft.com/office/drawing/2014/main" id="{B0E931BF-EF01-C964-474C-68C46FDE505C}"/>
              </a:ext>
            </a:extLst>
          </p:cNvPr>
          <p:cNvPicPr>
            <a:picLocks noChangeAspect="1"/>
          </p:cNvPicPr>
          <p:nvPr/>
        </p:nvPicPr>
        <p:blipFill>
          <a:blip r:embed="rId5"/>
          <a:srcRect l="-1" t="6734" r="4129" b="10411"/>
          <a:stretch/>
        </p:blipFill>
        <p:spPr>
          <a:xfrm>
            <a:off x="7158948" y="5428033"/>
            <a:ext cx="2169878" cy="1086029"/>
          </a:xfrm>
          <a:prstGeom prst="rect">
            <a:avLst/>
          </a:prstGeom>
        </p:spPr>
      </p:pic>
      <p:pic>
        <p:nvPicPr>
          <p:cNvPr id="17" name="图片 16">
            <a:extLst>
              <a:ext uri="{FF2B5EF4-FFF2-40B4-BE49-F238E27FC236}">
                <a16:creationId xmlns:a16="http://schemas.microsoft.com/office/drawing/2014/main" id="{CC225BCD-6EAB-0CD2-1F34-43C057E5C69C}"/>
              </a:ext>
            </a:extLst>
          </p:cNvPr>
          <p:cNvPicPr>
            <a:picLocks noChangeAspect="1"/>
          </p:cNvPicPr>
          <p:nvPr/>
        </p:nvPicPr>
        <p:blipFill>
          <a:blip r:embed="rId6"/>
          <a:srcRect l="3714" t="5438" r="2550" b="9227"/>
          <a:stretch/>
        </p:blipFill>
        <p:spPr>
          <a:xfrm>
            <a:off x="9328826" y="5428033"/>
            <a:ext cx="1964418" cy="1086029"/>
          </a:xfrm>
          <a:prstGeom prst="rect">
            <a:avLst/>
          </a:prstGeom>
        </p:spPr>
      </p:pic>
      <p:pic>
        <p:nvPicPr>
          <p:cNvPr id="27" name="图片 26">
            <a:extLst>
              <a:ext uri="{FF2B5EF4-FFF2-40B4-BE49-F238E27FC236}">
                <a16:creationId xmlns:a16="http://schemas.microsoft.com/office/drawing/2014/main" id="{B24A2DD8-7E58-3F2B-9F9A-E8D75621AD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19385" y="1675818"/>
            <a:ext cx="1075725" cy="2972614"/>
          </a:xfrm>
          <a:prstGeom prst="rect">
            <a:avLst/>
          </a:prstGeom>
        </p:spPr>
      </p:pic>
      <p:pic>
        <p:nvPicPr>
          <p:cNvPr id="29" name="图片 28">
            <a:extLst>
              <a:ext uri="{FF2B5EF4-FFF2-40B4-BE49-F238E27FC236}">
                <a16:creationId xmlns:a16="http://schemas.microsoft.com/office/drawing/2014/main" id="{96190C18-39D0-670B-ECC6-EDECC44262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2681" y="1675818"/>
            <a:ext cx="829376" cy="2972614"/>
          </a:xfrm>
          <a:prstGeom prst="rect">
            <a:avLst/>
          </a:prstGeom>
        </p:spPr>
      </p:pic>
      <p:sp>
        <p:nvSpPr>
          <p:cNvPr id="30" name="文本框 29">
            <a:extLst>
              <a:ext uri="{FF2B5EF4-FFF2-40B4-BE49-F238E27FC236}">
                <a16:creationId xmlns:a16="http://schemas.microsoft.com/office/drawing/2014/main" id="{BD502E66-9998-8C08-4AA9-60BB0221AA09}"/>
              </a:ext>
            </a:extLst>
          </p:cNvPr>
          <p:cNvSpPr txBox="1"/>
          <p:nvPr/>
        </p:nvSpPr>
        <p:spPr>
          <a:xfrm>
            <a:off x="6784486" y="1260833"/>
            <a:ext cx="748923" cy="414985"/>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score</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3" name="文本框 2">
            <a:extLst>
              <a:ext uri="{FF2B5EF4-FFF2-40B4-BE49-F238E27FC236}">
                <a16:creationId xmlns:a16="http://schemas.microsoft.com/office/drawing/2014/main" id="{542EACC1-0874-11B4-726F-17CCB6BFA741}"/>
              </a:ext>
            </a:extLst>
          </p:cNvPr>
          <p:cNvSpPr txBox="1"/>
          <p:nvPr/>
        </p:nvSpPr>
        <p:spPr>
          <a:xfrm>
            <a:off x="7533408" y="3785663"/>
            <a:ext cx="162521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Arial"/>
                <a:ea typeface="微软雅黑"/>
                <a:cs typeface="+mn-cs"/>
              </a:rPr>
              <a:t>雌性特异性蛋白</a:t>
            </a:r>
          </a:p>
        </p:txBody>
      </p:sp>
      <p:sp>
        <p:nvSpPr>
          <p:cNvPr id="5" name="文本框 4">
            <a:extLst>
              <a:ext uri="{FF2B5EF4-FFF2-40B4-BE49-F238E27FC236}">
                <a16:creationId xmlns:a16="http://schemas.microsoft.com/office/drawing/2014/main" id="{8C6A5B0E-D18B-6057-8D7F-526607331919}"/>
              </a:ext>
            </a:extLst>
          </p:cNvPr>
          <p:cNvSpPr txBox="1"/>
          <p:nvPr/>
        </p:nvSpPr>
        <p:spPr>
          <a:xfrm>
            <a:off x="7533408" y="3469902"/>
            <a:ext cx="15075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Arial"/>
                <a:ea typeface="微软雅黑"/>
                <a:cs typeface="+mn-cs"/>
              </a:rPr>
              <a:t>性别决定蛋白</a:t>
            </a:r>
          </a:p>
        </p:txBody>
      </p:sp>
      <p:sp>
        <p:nvSpPr>
          <p:cNvPr id="8" name="文本框 7">
            <a:extLst>
              <a:ext uri="{FF2B5EF4-FFF2-40B4-BE49-F238E27FC236}">
                <a16:creationId xmlns:a16="http://schemas.microsoft.com/office/drawing/2014/main" id="{EBD7E465-D800-4912-269D-4FEDA253ED75}"/>
              </a:ext>
            </a:extLst>
          </p:cNvPr>
          <p:cNvSpPr txBox="1"/>
          <p:nvPr/>
        </p:nvSpPr>
        <p:spPr>
          <a:xfrm>
            <a:off x="7533408" y="3146346"/>
            <a:ext cx="40955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Arial"/>
                <a:ea typeface="微软雅黑"/>
                <a:cs typeface="+mn-cs"/>
              </a:rPr>
              <a:t>参与精子发生的生物学过程</a:t>
            </a:r>
          </a:p>
        </p:txBody>
      </p:sp>
      <p:sp>
        <p:nvSpPr>
          <p:cNvPr id="10" name="文本框 9">
            <a:extLst>
              <a:ext uri="{FF2B5EF4-FFF2-40B4-BE49-F238E27FC236}">
                <a16:creationId xmlns:a16="http://schemas.microsoft.com/office/drawing/2014/main" id="{D0C4869D-A188-54B0-CABD-2B1FB49A9F70}"/>
              </a:ext>
            </a:extLst>
          </p:cNvPr>
          <p:cNvSpPr txBox="1"/>
          <p:nvPr/>
        </p:nvSpPr>
        <p:spPr>
          <a:xfrm>
            <a:off x="7533408" y="4340655"/>
            <a:ext cx="150758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Arial"/>
                <a:ea typeface="微软雅黑"/>
                <a:cs typeface="+mn-cs"/>
              </a:rPr>
              <a:t>性别致死蛋白</a:t>
            </a:r>
          </a:p>
        </p:txBody>
      </p:sp>
      <p:sp>
        <p:nvSpPr>
          <p:cNvPr id="12" name="文本框 11">
            <a:extLst>
              <a:ext uri="{FF2B5EF4-FFF2-40B4-BE49-F238E27FC236}">
                <a16:creationId xmlns:a16="http://schemas.microsoft.com/office/drawing/2014/main" id="{75D28411-8187-1A81-912E-EA3047FE49C4}"/>
              </a:ext>
            </a:extLst>
          </p:cNvPr>
          <p:cNvSpPr txBox="1"/>
          <p:nvPr/>
        </p:nvSpPr>
        <p:spPr>
          <a:xfrm>
            <a:off x="7533409" y="1943206"/>
            <a:ext cx="207795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Arial"/>
                <a:ea typeface="微软雅黑"/>
                <a:cs typeface="+mn-cs"/>
              </a:rPr>
              <a:t>雄性特异性精子蛋白</a:t>
            </a:r>
          </a:p>
        </p:txBody>
      </p:sp>
      <p:sp>
        <p:nvSpPr>
          <p:cNvPr id="14" name="右大括号 13">
            <a:extLst>
              <a:ext uri="{FF2B5EF4-FFF2-40B4-BE49-F238E27FC236}">
                <a16:creationId xmlns:a16="http://schemas.microsoft.com/office/drawing/2014/main" id="{94532CC7-FBFB-54D3-9999-CA563CCA8E15}"/>
              </a:ext>
            </a:extLst>
          </p:cNvPr>
          <p:cNvSpPr/>
          <p:nvPr/>
        </p:nvSpPr>
        <p:spPr>
          <a:xfrm>
            <a:off x="9611360" y="1675818"/>
            <a:ext cx="855123" cy="29726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8" name="文本框 17">
            <a:extLst>
              <a:ext uri="{FF2B5EF4-FFF2-40B4-BE49-F238E27FC236}">
                <a16:creationId xmlns:a16="http://schemas.microsoft.com/office/drawing/2014/main" id="{BEFE1CB2-9171-F232-A576-2BE45E2DF867}"/>
              </a:ext>
            </a:extLst>
          </p:cNvPr>
          <p:cNvSpPr txBox="1"/>
          <p:nvPr/>
        </p:nvSpPr>
        <p:spPr>
          <a:xfrm>
            <a:off x="10634529" y="2309330"/>
            <a:ext cx="1317429" cy="20313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F1115"/>
                </a:solidFill>
                <a:effectLst/>
                <a:uLnTx/>
                <a:uFillTx/>
                <a:latin typeface="楷体" panose="02010609060101010101" pitchFamily="49" charset="-122"/>
                <a:ea typeface="楷体" panose="02010609060101010101" pitchFamily="49" charset="-122"/>
                <a:cs typeface="+mn-cs"/>
              </a:rPr>
              <a:t> </a:t>
            </a:r>
            <a:r>
              <a:rPr kumimoji="0" lang="en-US" altLang="zh-CN" sz="1800" b="0" i="0" u="none" strike="noStrike" kern="1200" cap="none" spc="0" normalizeH="0" baseline="0" noProof="0" dirty="0" err="1">
                <a:ln>
                  <a:noFill/>
                </a:ln>
                <a:solidFill>
                  <a:srgbClr val="0F1115"/>
                </a:solidFill>
                <a:effectLst/>
                <a:uLnTx/>
                <a:uFillTx/>
                <a:ea typeface="楷体" panose="02010609060101010101" pitchFamily="49" charset="-122"/>
                <a:cs typeface="+mn-cs"/>
              </a:rPr>
              <a:t>dsx</a:t>
            </a:r>
            <a:r>
              <a:rPr kumimoji="0" lang="zh-CN" altLang="en-US" sz="1800" b="0" i="0" u="none" strike="noStrike" kern="1200" cap="none" spc="0" normalizeH="0" baseline="0" noProof="0" dirty="0">
                <a:ln>
                  <a:noFill/>
                </a:ln>
                <a:solidFill>
                  <a:srgbClr val="0F1115"/>
                </a:solidFill>
                <a:effectLst/>
                <a:uLnTx/>
                <a:uFillTx/>
                <a:latin typeface="楷体" panose="02010609060101010101" pitchFamily="49" charset="-122"/>
                <a:ea typeface="楷体" panose="02010609060101010101" pitchFamily="49" charset="-122"/>
                <a:cs typeface="+mn-cs"/>
              </a:rPr>
              <a:t>蛋白在整个机体性别发育调控网络中的“中心</a:t>
            </a:r>
            <a:r>
              <a:rPr kumimoji="0" lang="en-US" altLang="zh-CN" sz="1800" b="0" i="0" u="none" strike="noStrike" kern="1200" cap="none" spc="0" normalizeH="0" baseline="0" noProof="0" dirty="0">
                <a:ln>
                  <a:noFill/>
                </a:ln>
                <a:solidFill>
                  <a:srgbClr val="0F1115"/>
                </a:solidFill>
                <a:effectLst/>
                <a:uLnTx/>
                <a:uFillTx/>
                <a:latin typeface="楷体" panose="02010609060101010101" pitchFamily="49" charset="-122"/>
                <a:ea typeface="楷体" panose="02010609060101010101" pitchFamily="49" charset="-122"/>
                <a:cs typeface="+mn-cs"/>
              </a:rPr>
              <a:t>-</a:t>
            </a:r>
            <a:r>
              <a:rPr kumimoji="0" lang="zh-CN" altLang="en-US" sz="1800" b="0" i="0" u="none" strike="noStrike" kern="1200" cap="none" spc="0" normalizeH="0" baseline="0" noProof="0" dirty="0">
                <a:ln>
                  <a:noFill/>
                </a:ln>
                <a:solidFill>
                  <a:srgbClr val="0F1115"/>
                </a:solidFill>
                <a:effectLst/>
                <a:uLnTx/>
                <a:uFillTx/>
                <a:latin typeface="楷体" panose="02010609060101010101" pitchFamily="49" charset="-122"/>
                <a:ea typeface="楷体" panose="02010609060101010101" pitchFamily="49" charset="-122"/>
                <a:cs typeface="+mn-cs"/>
              </a:rPr>
              <a:t>枢纽”地位。</a:t>
            </a:r>
            <a:endParaRPr kumimoji="0" lang="zh-CN" altLang="en-US" sz="18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spTree>
    <p:extLst>
      <p:ext uri="{BB962C8B-B14F-4D97-AF65-F5344CB8AC3E}">
        <p14:creationId xmlns:p14="http://schemas.microsoft.com/office/powerpoint/2010/main" val="85564296"/>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D0D1CD6-ECA5-7AAD-A5C0-26DBDE8003DD}"/>
              </a:ext>
            </a:extLst>
          </p:cNvPr>
          <p:cNvPicPr>
            <a:picLocks noChangeAspect="1"/>
          </p:cNvPicPr>
          <p:nvPr/>
        </p:nvPicPr>
        <p:blipFill>
          <a:blip r:embed="rId3" cstate="print">
            <a:extLst>
              <a:ext uri="{28A0092B-C50C-407E-A947-70E740481C1C}">
                <a14:useLocalDpi xmlns:a14="http://schemas.microsoft.com/office/drawing/2010/main" val="0"/>
              </a:ext>
            </a:extLst>
          </a:blip>
          <a:srcRect l="495" t="1620" r="846" b="2792"/>
          <a:stretch/>
        </p:blipFill>
        <p:spPr>
          <a:xfrm>
            <a:off x="4124527" y="1675856"/>
            <a:ext cx="7383293" cy="3617377"/>
          </a:xfrm>
          <a:prstGeom prst="rect">
            <a:avLst/>
          </a:prstGeom>
        </p:spPr>
      </p:pic>
      <p:sp>
        <p:nvSpPr>
          <p:cNvPr id="33" name="矩形 46"/>
          <p:cNvSpPr>
            <a:spLocks noChangeArrowheads="1"/>
          </p:cNvSpPr>
          <p:nvPr/>
        </p:nvSpPr>
        <p:spPr bwMode="auto">
          <a:xfrm>
            <a:off x="634918" y="237124"/>
            <a:ext cx="4708975"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STRING</a:t>
            </a:r>
            <a:r>
              <a:rPr kumimoji="0" lang="zh-CN" altLang="en-US" sz="3200"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蛋白质互作预测</a:t>
            </a:r>
            <a:endPar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endParaRP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9" name="图片 8">
            <a:extLst>
              <a:ext uri="{FF2B5EF4-FFF2-40B4-BE49-F238E27FC236}">
                <a16:creationId xmlns:a16="http://schemas.microsoft.com/office/drawing/2014/main" id="{33EA30A9-3E28-5207-1AE7-2AF417388630}"/>
              </a:ext>
            </a:extLst>
          </p:cNvPr>
          <p:cNvPicPr>
            <a:picLocks noChangeAspect="1"/>
          </p:cNvPicPr>
          <p:nvPr/>
        </p:nvPicPr>
        <p:blipFill>
          <a:blip r:embed="rId4">
            <a:extLst>
              <a:ext uri="{28A0092B-C50C-407E-A947-70E740481C1C}">
                <a14:useLocalDpi xmlns:a14="http://schemas.microsoft.com/office/drawing/2010/main" val="0"/>
              </a:ext>
            </a:extLst>
          </a:blip>
          <a:srcRect l="33483" t="3471" r="29327" b="4078"/>
          <a:stretch/>
        </p:blipFill>
        <p:spPr>
          <a:xfrm>
            <a:off x="0" y="931551"/>
            <a:ext cx="4836367" cy="5556798"/>
          </a:xfrm>
          <a:prstGeom prst="rect">
            <a:avLst/>
          </a:prstGeom>
        </p:spPr>
      </p:pic>
      <p:sp>
        <p:nvSpPr>
          <p:cNvPr id="3" name="文本框 2">
            <a:extLst>
              <a:ext uri="{FF2B5EF4-FFF2-40B4-BE49-F238E27FC236}">
                <a16:creationId xmlns:a16="http://schemas.microsoft.com/office/drawing/2014/main" id="{9D6944CD-395F-A99B-41A9-DCA3F5F04C17}"/>
              </a:ext>
            </a:extLst>
          </p:cNvPr>
          <p:cNvSpPr txBox="1"/>
          <p:nvPr/>
        </p:nvSpPr>
        <p:spPr>
          <a:xfrm>
            <a:off x="3929974" y="5706125"/>
            <a:ext cx="302682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F1115"/>
                </a:solidFill>
                <a:effectLst/>
                <a:uLnTx/>
                <a:uFillTx/>
                <a:latin typeface="quote-cjk-patch"/>
                <a:ea typeface="微软雅黑"/>
                <a:cs typeface="+mn-cs"/>
              </a:rPr>
              <a:t>果蝇性别基因调控通路：</a:t>
            </a:r>
            <a:r>
              <a:rPr kumimoji="0" lang="en-US" altLang="zh-CN" sz="1800" b="0" u="none" strike="noStrike" kern="1200" cap="none" spc="0" normalizeH="0" baseline="0" noProof="0" dirty="0" err="1">
                <a:ln>
                  <a:noFill/>
                </a:ln>
                <a:solidFill>
                  <a:srgbClr val="333333"/>
                </a:solidFill>
                <a:effectLst/>
                <a:uLnTx/>
                <a:uFillTx/>
                <a:ea typeface="微软雅黑"/>
                <a:cs typeface="+mn-cs"/>
              </a:rPr>
              <a:t>Sxl</a:t>
            </a:r>
            <a:endParaRPr kumimoji="0" lang="zh-CN" altLang="en-US" sz="1800" b="0" u="none" strike="noStrike" kern="1200" cap="none" spc="0" normalizeH="0" baseline="0" noProof="0" dirty="0">
              <a:ln>
                <a:noFill/>
              </a:ln>
              <a:solidFill>
                <a:prstClr val="black"/>
              </a:solidFill>
              <a:effectLst/>
              <a:uLnTx/>
              <a:uFillTx/>
              <a:ea typeface="微软雅黑"/>
              <a:cs typeface="+mn-cs"/>
            </a:endParaRPr>
          </a:p>
        </p:txBody>
      </p:sp>
      <p:cxnSp>
        <p:nvCxnSpPr>
          <p:cNvPr id="6" name="直接箭头连接符 5">
            <a:extLst>
              <a:ext uri="{FF2B5EF4-FFF2-40B4-BE49-F238E27FC236}">
                <a16:creationId xmlns:a16="http://schemas.microsoft.com/office/drawing/2014/main" id="{436323FB-F9F0-A4E7-9481-A2B4EF39374D}"/>
              </a:ext>
            </a:extLst>
          </p:cNvPr>
          <p:cNvCxnSpPr>
            <a:cxnSpLocks/>
          </p:cNvCxnSpPr>
          <p:nvPr/>
        </p:nvCxnSpPr>
        <p:spPr>
          <a:xfrm>
            <a:off x="6956801" y="5890791"/>
            <a:ext cx="3988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5DFD9566-6AFE-C83F-6346-655541B987F5}"/>
              </a:ext>
            </a:extLst>
          </p:cNvPr>
          <p:cNvSpPr txBox="1"/>
          <p:nvPr/>
        </p:nvSpPr>
        <p:spPr>
          <a:xfrm>
            <a:off x="7355635" y="5564906"/>
            <a:ext cx="168629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u="none" strike="noStrike" kern="1200" cap="none" spc="0" normalizeH="0" baseline="0" noProof="0" dirty="0" err="1">
                <a:ln>
                  <a:noFill/>
                </a:ln>
                <a:solidFill>
                  <a:srgbClr val="333333"/>
                </a:solidFill>
                <a:effectLst/>
                <a:uLnTx/>
                <a:uFillTx/>
                <a:ea typeface="微软雅黑"/>
                <a:cs typeface="+mn-cs"/>
              </a:rPr>
              <a:t>tra</a:t>
            </a:r>
            <a:r>
              <a:rPr kumimoji="0" lang="en-US" altLang="zh-CN" sz="1800" b="0" u="none" strike="noStrike" kern="1200" cap="none" spc="0" normalizeH="0" baseline="0" noProof="0" dirty="0">
                <a:ln>
                  <a:noFill/>
                </a:ln>
                <a:solidFill>
                  <a:srgbClr val="333333"/>
                </a:solidFill>
                <a:effectLst/>
                <a:uLnTx/>
                <a:uFillTx/>
                <a:ea typeface="微软雅黑"/>
                <a:cs typeface="+mn-cs"/>
              </a:rPr>
              <a:t>, tra2 and </a:t>
            </a:r>
            <a:r>
              <a:rPr kumimoji="0" lang="en-US" altLang="zh-CN" sz="1800" b="0" u="none" strike="noStrike" kern="1200" cap="none" spc="0" normalizeH="0" baseline="0" noProof="0" dirty="0" err="1">
                <a:ln>
                  <a:noFill/>
                </a:ln>
                <a:solidFill>
                  <a:srgbClr val="333333"/>
                </a:solidFill>
                <a:effectLst/>
                <a:uLnTx/>
                <a:uFillTx/>
                <a:ea typeface="微软雅黑"/>
                <a:cs typeface="+mn-cs"/>
              </a:rPr>
              <a:t>sr</a:t>
            </a:r>
            <a:r>
              <a:rPr kumimoji="0" lang="zh-CN" altLang="en-US" sz="1800" b="0" i="0" u="none" strike="noStrike" kern="1200" cap="none" spc="0" normalizeH="0" baseline="0" noProof="0" dirty="0">
                <a:ln>
                  <a:noFill/>
                </a:ln>
                <a:solidFill>
                  <a:srgbClr val="333333"/>
                </a:solidFill>
                <a:effectLst/>
                <a:uLnTx/>
                <a:uFillTx/>
                <a:ea typeface="微软雅黑"/>
                <a:cs typeface="+mn-cs"/>
              </a:rPr>
              <a:t>复合物</a:t>
            </a:r>
            <a:endParaRPr kumimoji="0" lang="zh-CN" altLang="en-US" sz="1800" b="0" i="0" u="none" strike="noStrike" kern="1200" cap="none" spc="0" normalizeH="0" baseline="0" noProof="0" dirty="0">
              <a:ln>
                <a:noFill/>
              </a:ln>
              <a:solidFill>
                <a:prstClr val="black"/>
              </a:solidFill>
              <a:effectLst/>
              <a:uLnTx/>
              <a:uFillTx/>
              <a:ea typeface="微软雅黑"/>
              <a:cs typeface="+mn-cs"/>
            </a:endParaRPr>
          </a:p>
        </p:txBody>
      </p:sp>
      <p:cxnSp>
        <p:nvCxnSpPr>
          <p:cNvPr id="12" name="直接箭头连接符 11">
            <a:extLst>
              <a:ext uri="{FF2B5EF4-FFF2-40B4-BE49-F238E27FC236}">
                <a16:creationId xmlns:a16="http://schemas.microsoft.com/office/drawing/2014/main" id="{E5889E75-C6CE-6BD4-AB28-D064077153DF}"/>
              </a:ext>
            </a:extLst>
          </p:cNvPr>
          <p:cNvCxnSpPr>
            <a:cxnSpLocks/>
          </p:cNvCxnSpPr>
          <p:nvPr/>
        </p:nvCxnSpPr>
        <p:spPr>
          <a:xfrm>
            <a:off x="9041927" y="5888072"/>
            <a:ext cx="3988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BACC1324-7BE9-E7F9-7496-132582D48870}"/>
              </a:ext>
            </a:extLst>
          </p:cNvPr>
          <p:cNvSpPr txBox="1"/>
          <p:nvPr/>
        </p:nvSpPr>
        <p:spPr>
          <a:xfrm>
            <a:off x="9532200" y="5461462"/>
            <a:ext cx="1043290" cy="780214"/>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srgbClr val="333333"/>
                </a:solidFill>
                <a:effectLst/>
                <a:uLnTx/>
                <a:uFillTx/>
                <a:ea typeface="微软雅黑"/>
                <a:cs typeface="+mn-cs"/>
              </a:rPr>
              <a:t>Dsx</a:t>
            </a:r>
            <a:r>
              <a:rPr kumimoji="0" lang="zh-CN" altLang="en-US" sz="1800" b="0" i="0" u="none" strike="noStrike" kern="1200" cap="none" spc="0" normalizeH="0" baseline="0" noProof="0" dirty="0">
                <a:ln>
                  <a:noFill/>
                </a:ln>
                <a:solidFill>
                  <a:srgbClr val="333333"/>
                </a:solidFill>
                <a:effectLst/>
                <a:uLnTx/>
                <a:uFillTx/>
                <a:ea typeface="微软雅黑"/>
                <a:cs typeface="+mn-cs"/>
              </a:rPr>
              <a:t>蛋白的剪接</a:t>
            </a:r>
          </a:p>
        </p:txBody>
      </p:sp>
    </p:spTree>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634918" y="237124"/>
            <a:ext cx="1066953"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总结</a:t>
            </a: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39" name="图片 38"/>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
        <p:nvSpPr>
          <p:cNvPr id="2" name="文本框 1">
            <a:extLst>
              <a:ext uri="{FF2B5EF4-FFF2-40B4-BE49-F238E27FC236}">
                <a16:creationId xmlns:a16="http://schemas.microsoft.com/office/drawing/2014/main" id="{41D04B05-656D-D2AB-5743-DDC03B77B5BD}"/>
              </a:ext>
            </a:extLst>
          </p:cNvPr>
          <p:cNvSpPr txBox="1"/>
          <p:nvPr/>
        </p:nvSpPr>
        <p:spPr>
          <a:xfrm>
            <a:off x="176719" y="2017614"/>
            <a:ext cx="11681298" cy="2992614"/>
          </a:xfrm>
          <a:prstGeom prst="rect">
            <a:avLst/>
          </a:prstGeom>
          <a:noFill/>
        </p:spPr>
        <p:txBody>
          <a:bodyPr wrap="square" rtlCol="0">
            <a:spAutoFit/>
          </a:bodyPr>
          <a:lstStyle/>
          <a:p>
            <a:pPr lvl="0" indent="457200" algn="just">
              <a:lnSpc>
                <a:spcPts val="3000"/>
              </a:lnSpc>
              <a:spcBef>
                <a:spcPts val="1200"/>
              </a:spcBef>
              <a:spcAft>
                <a:spcPts val="1200"/>
              </a:spcAft>
              <a:defRPr/>
            </a:pPr>
            <a:r>
              <a:rPr lang="en-US" altLang="zh-CN" sz="2400" dirty="0">
                <a:solidFill>
                  <a:prstClr val="black"/>
                </a:solidFill>
                <a:latin typeface="Arial" panose="020B0604020202020204" pitchFamily="34" charset="0"/>
                <a:ea typeface="微软雅黑" panose="020B0503020204020204" pitchFamily="34" charset="-122"/>
              </a:rPr>
              <a:t>1.</a:t>
            </a:r>
            <a:r>
              <a:rPr lang="zh-CN" altLang="en-US" sz="2400" dirty="0">
                <a:solidFill>
                  <a:prstClr val="black"/>
                </a:solidFill>
                <a:latin typeface="Arial" panose="020B0604020202020204" pitchFamily="34" charset="0"/>
                <a:ea typeface="微软雅黑" panose="020B0503020204020204" pitchFamily="34" charset="-122"/>
              </a:rPr>
              <a:t>对</a:t>
            </a:r>
            <a:r>
              <a:rPr lang="en-US" altLang="zh-CN" sz="2400" i="1" dirty="0" err="1">
                <a:solidFill>
                  <a:prstClr val="black"/>
                </a:solidFill>
                <a:latin typeface="Arial" panose="020B0604020202020204" pitchFamily="34" charset="0"/>
                <a:ea typeface="微软雅黑" panose="020B0503020204020204" pitchFamily="34" charset="-122"/>
              </a:rPr>
              <a:t>dsx</a:t>
            </a:r>
            <a:r>
              <a:rPr lang="zh-CN" altLang="en-US" sz="2400" dirty="0">
                <a:solidFill>
                  <a:prstClr val="black"/>
                </a:solidFill>
                <a:latin typeface="Arial" panose="020B0604020202020204" pitchFamily="34" charset="0"/>
                <a:ea typeface="微软雅黑" panose="020B0503020204020204" pitchFamily="34" charset="-122"/>
              </a:rPr>
              <a:t>基因在雌雄中不同转录本的分析，理论上确定了插入致死基因达到雌性致死的可行性。</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a:p>
            <a:pPr indent="457200" algn="just">
              <a:lnSpc>
                <a:spcPts val="3000"/>
              </a:lnSpc>
              <a:spcBef>
                <a:spcPts val="1200"/>
              </a:spcBef>
              <a:spcAft>
                <a:spcPts val="1200"/>
              </a:spcAft>
              <a:defRPr/>
            </a:pPr>
            <a:r>
              <a:rPr lang="en-US" altLang="zh-CN" sz="2400" dirty="0">
                <a:solidFill>
                  <a:prstClr val="black"/>
                </a:solidFill>
                <a:latin typeface="Arial" panose="020B0604020202020204" pitchFamily="34" charset="0"/>
                <a:ea typeface="微软雅黑" panose="020B0503020204020204" pitchFamily="34" charset="-122"/>
              </a:rPr>
              <a:t>2.</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通过</a:t>
            </a: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mn-cs"/>
              </a:rPr>
              <a:t>FLYbase</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数据检索和</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STRING</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的蛋白质互作预测，确定了</a:t>
            </a:r>
            <a:r>
              <a:rPr lang="en-US" altLang="zh-CN" sz="2400" dirty="0" err="1">
                <a:solidFill>
                  <a:prstClr val="black"/>
                </a:solidFill>
                <a:latin typeface="Arial" panose="020B0604020202020204" pitchFamily="34" charset="0"/>
                <a:ea typeface="微软雅黑" panose="020B0503020204020204" pitchFamily="34" charset="-122"/>
              </a:rPr>
              <a:t>dsx</a:t>
            </a:r>
            <a:r>
              <a:rPr lang="zh-CN" altLang="en-US" sz="2400" dirty="0">
                <a:solidFill>
                  <a:prstClr val="black"/>
                </a:solidFill>
                <a:latin typeface="Arial" panose="020B0604020202020204" pitchFamily="34" charset="0"/>
                <a:ea typeface="微软雅黑" panose="020B0503020204020204" pitchFamily="34" charset="-122"/>
              </a:rPr>
              <a:t>蛋白质在果蝇性别发育调控中起重要作用。</a:t>
            </a:r>
            <a:endParaRPr lang="en-US" altLang="zh-CN" sz="2400" dirty="0">
              <a:solidFill>
                <a:prstClr val="black"/>
              </a:solidFill>
              <a:latin typeface="Arial" panose="020B0604020202020204" pitchFamily="34" charset="0"/>
              <a:ea typeface="微软雅黑" panose="020B0503020204020204" pitchFamily="34" charset="-122"/>
            </a:endParaRPr>
          </a:p>
          <a:p>
            <a:pPr indent="457200" algn="just">
              <a:lnSpc>
                <a:spcPts val="3000"/>
              </a:lnSpc>
              <a:spcBef>
                <a:spcPts val="1200"/>
              </a:spcBef>
              <a:spcAft>
                <a:spcPts val="1200"/>
              </a:spcAft>
              <a:defRPr/>
            </a:pPr>
            <a:r>
              <a:rPr lang="en-US" altLang="zh-CN" sz="2400" dirty="0">
                <a:solidFill>
                  <a:prstClr val="black"/>
                </a:solidFill>
                <a:latin typeface="Arial" panose="020B0604020202020204" pitchFamily="34" charset="0"/>
                <a:ea typeface="微软雅黑" panose="020B0503020204020204" pitchFamily="34" charset="-122"/>
              </a:rPr>
              <a:t>3.</a:t>
            </a:r>
            <a:r>
              <a:rPr lang="zh-CN" altLang="en-US" sz="2400" dirty="0">
                <a:solidFill>
                  <a:prstClr val="black"/>
                </a:solidFill>
                <a:latin typeface="Arial" panose="020B0604020202020204" pitchFamily="34" charset="0"/>
                <a:ea typeface="微软雅黑" panose="020B0503020204020204" pitchFamily="34" charset="-122"/>
              </a:rPr>
              <a:t>利用蛋白质序列进化树构建和</a:t>
            </a:r>
            <a:r>
              <a:rPr lang="en-US" altLang="zh-CN" sz="2400" dirty="0">
                <a:solidFill>
                  <a:prstClr val="black"/>
                </a:solidFill>
                <a:latin typeface="Arial" panose="020B0604020202020204" pitchFamily="34" charset="0"/>
                <a:ea typeface="微软雅黑" panose="020B0503020204020204" pitchFamily="34" charset="-122"/>
              </a:rPr>
              <a:t>BLAST</a:t>
            </a:r>
            <a:r>
              <a:rPr lang="zh-CN" altLang="en-US" sz="2400" dirty="0">
                <a:solidFill>
                  <a:prstClr val="black"/>
                </a:solidFill>
                <a:latin typeface="Arial" panose="020B0604020202020204" pitchFamily="34" charset="0"/>
                <a:ea typeface="微软雅黑" panose="020B0503020204020204" pitchFamily="34" charset="-122"/>
              </a:rPr>
              <a:t>结果分析，确定其在双翅目、鳞翅目中具有保守型，这为编辑</a:t>
            </a:r>
            <a:r>
              <a:rPr lang="en-US" altLang="zh-CN" sz="2400" i="1" dirty="0" err="1">
                <a:solidFill>
                  <a:prstClr val="black"/>
                </a:solidFill>
                <a:latin typeface="Arial" panose="020B0604020202020204" pitchFamily="34" charset="0"/>
                <a:ea typeface="微软雅黑" panose="020B0503020204020204" pitchFamily="34" charset="-122"/>
              </a:rPr>
              <a:t>dsx</a:t>
            </a:r>
            <a:r>
              <a:rPr lang="zh-CN" altLang="en-US" sz="2400" dirty="0">
                <a:solidFill>
                  <a:prstClr val="black"/>
                </a:solidFill>
                <a:latin typeface="Arial" panose="020B0604020202020204" pitchFamily="34" charset="0"/>
                <a:ea typeface="微软雅黑" panose="020B0503020204020204" pitchFamily="34" charset="-122"/>
              </a:rPr>
              <a:t>基因在不同物种中实现同一目的成为可能。</a:t>
            </a:r>
            <a:endParaRPr lang="en-US" altLang="zh-CN" sz="2400" dirty="0">
              <a:solidFill>
                <a:prstClr val="black"/>
              </a:solidFill>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1306455307"/>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634918" y="237124"/>
            <a:ext cx="1066953"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展望</a:t>
            </a: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39" name="图片 38"/>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
        <p:nvSpPr>
          <p:cNvPr id="2" name="文本框 1">
            <a:extLst>
              <a:ext uri="{FF2B5EF4-FFF2-40B4-BE49-F238E27FC236}">
                <a16:creationId xmlns:a16="http://schemas.microsoft.com/office/drawing/2014/main" id="{41D04B05-656D-D2AB-5743-DDC03B77B5BD}"/>
              </a:ext>
            </a:extLst>
          </p:cNvPr>
          <p:cNvSpPr txBox="1"/>
          <p:nvPr/>
        </p:nvSpPr>
        <p:spPr>
          <a:xfrm>
            <a:off x="334390" y="2072465"/>
            <a:ext cx="11513899" cy="2155847"/>
          </a:xfrm>
          <a:prstGeom prst="rect">
            <a:avLst/>
          </a:prstGeom>
          <a:noFill/>
        </p:spPr>
        <p:txBody>
          <a:bodyPr wrap="square" rtlCol="0">
            <a:spAutoFit/>
          </a:bodyPr>
          <a:lstStyle/>
          <a:p>
            <a:pPr marL="0" marR="0" lvl="0" indent="457200" algn="just" defTabSz="914400" rtl="0" eaLnBrk="1" fontAlgn="auto" latinLnBrk="0" hangingPunct="1">
              <a:lnSpc>
                <a:spcPts val="3500"/>
              </a:lnSpc>
              <a:spcBef>
                <a:spcPts val="1200"/>
              </a:spcBef>
              <a:spcAft>
                <a:spcPts val="120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1.</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 需要进行利用</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CRISPER</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将致死基因插入进雌性特有的外显子</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4</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中的基因编辑实验，验证能否达到选择性雌性致死，雄性存活的目的。</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a:p>
            <a:pPr marL="0" marR="0" lvl="0" indent="457200" algn="just" defTabSz="914400" rtl="0" eaLnBrk="1" fontAlgn="auto" latinLnBrk="0" hangingPunct="1">
              <a:lnSpc>
                <a:spcPts val="3500"/>
              </a:lnSpc>
              <a:spcBef>
                <a:spcPts val="1200"/>
              </a:spcBef>
              <a:spcAft>
                <a:spcPts val="120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2.</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对性别控制通路上的其他基因进行实验和研究，判断他们是否具有作为性别控制的新的靶点的可能性。</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Tree>
    <p:extLst>
      <p:ext uri="{BB962C8B-B14F-4D97-AF65-F5344CB8AC3E}">
        <p14:creationId xmlns:p14="http://schemas.microsoft.com/office/powerpoint/2010/main" val="2658578266"/>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634918" y="237124"/>
            <a:ext cx="1066953"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合照</a:t>
            </a: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39" name="图片 38"/>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pic>
        <p:nvPicPr>
          <p:cNvPr id="4" name="图片 3">
            <a:extLst>
              <a:ext uri="{FF2B5EF4-FFF2-40B4-BE49-F238E27FC236}">
                <a16:creationId xmlns:a16="http://schemas.microsoft.com/office/drawing/2014/main" id="{4C79C71A-E5E2-90C7-8095-2EEBF2345CBA}"/>
              </a:ext>
            </a:extLst>
          </p:cNvPr>
          <p:cNvPicPr>
            <a:picLocks noChangeAspect="1"/>
          </p:cNvPicPr>
          <p:nvPr/>
        </p:nvPicPr>
        <p:blipFill>
          <a:blip r:embed="rId4"/>
          <a:srcRect t="25380" r="2110"/>
          <a:stretch/>
        </p:blipFill>
        <p:spPr>
          <a:xfrm>
            <a:off x="1512027" y="852675"/>
            <a:ext cx="8954477" cy="5151896"/>
          </a:xfrm>
          <a:prstGeom prst="rect">
            <a:avLst/>
          </a:prstGeom>
        </p:spPr>
      </p:pic>
    </p:spTree>
    <p:extLst>
      <p:ext uri="{BB962C8B-B14F-4D97-AF65-F5344CB8AC3E}">
        <p14:creationId xmlns:p14="http://schemas.microsoft.com/office/powerpoint/2010/main" val="331032122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梯形 36"/>
          <p:cNvSpPr/>
          <p:nvPr/>
        </p:nvSpPr>
        <p:spPr>
          <a:xfrm rot="5400000">
            <a:off x="1331640" y="636804"/>
            <a:ext cx="2344067" cy="5007345"/>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梯形 34"/>
          <p:cNvSpPr/>
          <p:nvPr/>
        </p:nvSpPr>
        <p:spPr>
          <a:xfrm rot="16200000">
            <a:off x="7446198" y="-451317"/>
            <a:ext cx="2291737" cy="7199871"/>
          </a:xfrm>
          <a:prstGeom prst="trapezoid">
            <a:avLst>
              <a:gd name="adj" fmla="val 16935"/>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文本框 2"/>
          <p:cNvSpPr txBox="1"/>
          <p:nvPr/>
        </p:nvSpPr>
        <p:spPr>
          <a:xfrm>
            <a:off x="3729079" y="2556165"/>
            <a:ext cx="1164101" cy="1200329"/>
          </a:xfrm>
          <a:prstGeom prst="rect">
            <a:avLst/>
          </a:prstGeom>
          <a:noFill/>
        </p:spPr>
        <p:txBody>
          <a:bodyPr wrap="non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65"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Part</a:t>
            </a:r>
            <a:r>
              <a:rPr kumimoji="0" lang="en-US" altLang="zh-CN" sz="72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1</a:t>
            </a:r>
            <a:endParaRPr kumimoji="0" lang="zh-CN" altLang="en-US" sz="72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9" name="矩形 28"/>
          <p:cNvSpPr/>
          <p:nvPr/>
        </p:nvSpPr>
        <p:spPr>
          <a:xfrm>
            <a:off x="5638798" y="2692405"/>
            <a:ext cx="2621280" cy="829945"/>
          </a:xfrm>
          <a:prstGeom prst="rect">
            <a:avLst/>
          </a:prstGeom>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研究背景</a:t>
            </a:r>
          </a:p>
        </p:txBody>
      </p:sp>
      <p:grpSp>
        <p:nvGrpSpPr>
          <p:cNvPr id="4" name="组合 3"/>
          <p:cNvGrpSpPr/>
          <p:nvPr/>
        </p:nvGrpSpPr>
        <p:grpSpPr>
          <a:xfrm>
            <a:off x="464768" y="1391626"/>
            <a:ext cx="3102819" cy="3102819"/>
            <a:chOff x="464768" y="1391626"/>
            <a:chExt cx="3102819" cy="3102819"/>
          </a:xfrm>
        </p:grpSpPr>
        <p:sp>
          <p:nvSpPr>
            <p:cNvPr id="3" name="椭圆 2"/>
            <p:cNvSpPr/>
            <p:nvPr/>
          </p:nvSpPr>
          <p:spPr>
            <a:xfrm>
              <a:off x="464768" y="1391626"/>
              <a:ext cx="3102819" cy="31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00" y="1435558"/>
              <a:ext cx="3014957" cy="3014957"/>
            </a:xfrm>
            <a:prstGeom prst="rect">
              <a:avLst/>
            </a:prstGeom>
          </p:spPr>
        </p:pic>
      </p:grpSp>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115" y="406703"/>
            <a:ext cx="6044593" cy="6044593"/>
          </a:xfrm>
          <a:prstGeom prst="rect">
            <a:avLst/>
          </a:prstGeom>
        </p:spPr>
      </p:pic>
      <p:sp>
        <p:nvSpPr>
          <p:cNvPr id="27" name="矩形 26"/>
          <p:cNvSpPr/>
          <p:nvPr/>
        </p:nvSpPr>
        <p:spPr>
          <a:xfrm>
            <a:off x="3148657" y="2272766"/>
            <a:ext cx="7785980" cy="1118319"/>
          </a:xfrm>
          <a:prstGeom prst="rect">
            <a:avLst/>
          </a:prstGeom>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6665" b="1" i="0"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rPr>
              <a:t>演示完毕 感谢聆听</a:t>
            </a:r>
            <a:r>
              <a:rPr kumimoji="0" lang="zh-CN" altLang="en-US" sz="6665" b="1" i="1" u="none" strike="noStrike" kern="1200" cap="none" spc="0" normalizeH="0" baseline="0" noProof="0" dirty="0">
                <a:ln>
                  <a:noFill/>
                </a:ln>
                <a:solidFill>
                  <a:srgbClr val="005825"/>
                </a:solidFill>
                <a:effectLst/>
                <a:uLnTx/>
                <a:uFillTx/>
                <a:latin typeface="微软雅黑" panose="020B0503020204020204" pitchFamily="34" charset="-122"/>
                <a:ea typeface="微软雅黑" panose="020B0503020204020204" pitchFamily="34" charset="-122"/>
                <a:cs typeface="+mn-cs"/>
              </a:rPr>
              <a:t>！</a:t>
            </a:r>
          </a:p>
        </p:txBody>
      </p:sp>
      <p:cxnSp>
        <p:nvCxnSpPr>
          <p:cNvPr id="28" name="直接连接符 27"/>
          <p:cNvCxnSpPr/>
          <p:nvPr/>
        </p:nvCxnSpPr>
        <p:spPr>
          <a:xfrm flipH="1">
            <a:off x="3280939" y="3562655"/>
            <a:ext cx="6709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reeform 5"/>
          <p:cNvSpPr>
            <a:spLocks noEditPoints="1"/>
          </p:cNvSpPr>
          <p:nvPr/>
        </p:nvSpPr>
        <p:spPr bwMode="auto">
          <a:xfrm>
            <a:off x="1" y="1552169"/>
            <a:ext cx="2387969" cy="3826419"/>
          </a:xfrm>
          <a:custGeom>
            <a:avLst/>
            <a:gdLst>
              <a:gd name="T0" fmla="*/ 0 w 7449"/>
              <a:gd name="T1" fmla="*/ 0 h 11906"/>
              <a:gd name="T2" fmla="*/ 7449 w 7449"/>
              <a:gd name="T3" fmla="*/ 4223 h 11906"/>
              <a:gd name="T4" fmla="*/ 0 w 7449"/>
              <a:gd name="T5" fmla="*/ 4223 h 11906"/>
              <a:gd name="T6" fmla="*/ 0 w 7449"/>
              <a:gd name="T7" fmla="*/ 0 h 11906"/>
              <a:gd name="T8" fmla="*/ 7449 w 7449"/>
              <a:gd name="T9" fmla="*/ 4302 h 11906"/>
              <a:gd name="T10" fmla="*/ 0 w 7449"/>
              <a:gd name="T11" fmla="*/ 8525 h 11906"/>
              <a:gd name="T12" fmla="*/ 0 w 7449"/>
              <a:gd name="T13" fmla="*/ 4302 h 11906"/>
              <a:gd name="T14" fmla="*/ 7449 w 7449"/>
              <a:gd name="T15" fmla="*/ 4302 h 11906"/>
              <a:gd name="T16" fmla="*/ 2857 w 7449"/>
              <a:gd name="T17" fmla="*/ 10038 h 11906"/>
              <a:gd name="T18" fmla="*/ 5 w 7449"/>
              <a:gd name="T19" fmla="*/ 11903 h 11906"/>
              <a:gd name="T20" fmla="*/ 0 w 7449"/>
              <a:gd name="T21" fmla="*/ 11906 h 11906"/>
              <a:gd name="T22" fmla="*/ 0 w 7449"/>
              <a:gd name="T23" fmla="*/ 8789 h 11906"/>
              <a:gd name="T24" fmla="*/ 2857 w 7449"/>
              <a:gd name="T25" fmla="*/ 7136 h 11906"/>
              <a:gd name="T26" fmla="*/ 2857 w 7449"/>
              <a:gd name="T27" fmla="*/ 10038 h 1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9" h="11906">
                <a:moveTo>
                  <a:pt x="0" y="0"/>
                </a:moveTo>
                <a:lnTo>
                  <a:pt x="7449" y="4223"/>
                </a:lnTo>
                <a:lnTo>
                  <a:pt x="0" y="4223"/>
                </a:lnTo>
                <a:lnTo>
                  <a:pt x="0" y="0"/>
                </a:lnTo>
                <a:close/>
                <a:moveTo>
                  <a:pt x="7449" y="4302"/>
                </a:moveTo>
                <a:lnTo>
                  <a:pt x="0" y="8525"/>
                </a:lnTo>
                <a:lnTo>
                  <a:pt x="0" y="4302"/>
                </a:lnTo>
                <a:lnTo>
                  <a:pt x="7449" y="4302"/>
                </a:lnTo>
                <a:close/>
                <a:moveTo>
                  <a:pt x="2857" y="10038"/>
                </a:moveTo>
                <a:cubicBezTo>
                  <a:pt x="2537" y="11326"/>
                  <a:pt x="721" y="11825"/>
                  <a:pt x="5" y="11903"/>
                </a:cubicBezTo>
                <a:lnTo>
                  <a:pt x="0" y="11906"/>
                </a:lnTo>
                <a:lnTo>
                  <a:pt x="0" y="8789"/>
                </a:lnTo>
                <a:lnTo>
                  <a:pt x="2857" y="7136"/>
                </a:lnTo>
                <a:lnTo>
                  <a:pt x="2857" y="10038"/>
                </a:lnTo>
                <a:close/>
              </a:path>
            </a:pathLst>
          </a:custGeom>
          <a:solidFill>
            <a:schemeClr val="accent1"/>
          </a:solidFill>
          <a:ln w="5" cap="flat">
            <a:solidFill>
              <a:schemeClr val="accent1"/>
            </a:solidFill>
            <a:prstDash val="solid"/>
            <a:miter lim="800000"/>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2" name="Freeform 6"/>
          <p:cNvSpPr>
            <a:spLocks noEditPoints="1"/>
          </p:cNvSpPr>
          <p:nvPr/>
        </p:nvSpPr>
        <p:spPr bwMode="auto">
          <a:xfrm>
            <a:off x="2296560" y="2937549"/>
            <a:ext cx="182819" cy="2259004"/>
          </a:xfrm>
          <a:custGeom>
            <a:avLst/>
            <a:gdLst>
              <a:gd name="T0" fmla="*/ 246 w 571"/>
              <a:gd name="T1" fmla="*/ 0 h 7028"/>
              <a:gd name="T2" fmla="*/ 246 w 571"/>
              <a:gd name="T3" fmla="*/ 2716 h 7028"/>
              <a:gd name="T4" fmla="*/ 178 w 571"/>
              <a:gd name="T5" fmla="*/ 2816 h 7028"/>
              <a:gd name="T6" fmla="*/ 286 w 571"/>
              <a:gd name="T7" fmla="*/ 2924 h 7028"/>
              <a:gd name="T8" fmla="*/ 394 w 571"/>
              <a:gd name="T9" fmla="*/ 2816 h 7028"/>
              <a:gd name="T10" fmla="*/ 325 w 571"/>
              <a:gd name="T11" fmla="*/ 2716 h 7028"/>
              <a:gd name="T12" fmla="*/ 325 w 571"/>
              <a:gd name="T13" fmla="*/ 0 h 7028"/>
              <a:gd name="T14" fmla="*/ 246 w 571"/>
              <a:gd name="T15" fmla="*/ 0 h 7028"/>
              <a:gd name="T16" fmla="*/ 0 w 571"/>
              <a:gd name="T17" fmla="*/ 3749 h 7028"/>
              <a:gd name="T18" fmla="*/ 571 w 571"/>
              <a:gd name="T19" fmla="*/ 3749 h 7028"/>
              <a:gd name="T20" fmla="*/ 571 w 571"/>
              <a:gd name="T21" fmla="*/ 3790 h 7028"/>
              <a:gd name="T22" fmla="*/ 0 w 571"/>
              <a:gd name="T23" fmla="*/ 3790 h 7028"/>
              <a:gd name="T24" fmla="*/ 0 w 571"/>
              <a:gd name="T25" fmla="*/ 3749 h 7028"/>
              <a:gd name="T26" fmla="*/ 0 w 571"/>
              <a:gd name="T27" fmla="*/ 3323 h 7028"/>
              <a:gd name="T28" fmla="*/ 0 w 571"/>
              <a:gd name="T29" fmla="*/ 3323 h 7028"/>
              <a:gd name="T30" fmla="*/ 0 w 571"/>
              <a:gd name="T31" fmla="*/ 3323 h 7028"/>
              <a:gd name="T32" fmla="*/ 286 w 571"/>
              <a:gd name="T33" fmla="*/ 3037 h 7028"/>
              <a:gd name="T34" fmla="*/ 571 w 571"/>
              <a:gd name="T35" fmla="*/ 3323 h 7028"/>
              <a:gd name="T36" fmla="*/ 571 w 571"/>
              <a:gd name="T37" fmla="*/ 3323 h 7028"/>
              <a:gd name="T38" fmla="*/ 571 w 571"/>
              <a:gd name="T39" fmla="*/ 3323 h 7028"/>
              <a:gd name="T40" fmla="*/ 571 w 571"/>
              <a:gd name="T41" fmla="*/ 3683 h 7028"/>
              <a:gd name="T42" fmla="*/ 0 w 571"/>
              <a:gd name="T43" fmla="*/ 3683 h 7028"/>
              <a:gd name="T44" fmla="*/ 0 w 571"/>
              <a:gd name="T45" fmla="*/ 3323 h 7028"/>
              <a:gd name="T46" fmla="*/ 37 w 571"/>
              <a:gd name="T47" fmla="*/ 3885 h 7028"/>
              <a:gd name="T48" fmla="*/ 0 w 571"/>
              <a:gd name="T49" fmla="*/ 3885 h 7028"/>
              <a:gd name="T50" fmla="*/ 0 w 571"/>
              <a:gd name="T51" fmla="*/ 7028 h 7028"/>
              <a:gd name="T52" fmla="*/ 37 w 571"/>
              <a:gd name="T53" fmla="*/ 7028 h 7028"/>
              <a:gd name="T54" fmla="*/ 37 w 571"/>
              <a:gd name="T55" fmla="*/ 3885 h 7028"/>
              <a:gd name="T56" fmla="*/ 126 w 571"/>
              <a:gd name="T57" fmla="*/ 3885 h 7028"/>
              <a:gd name="T58" fmla="*/ 89 w 571"/>
              <a:gd name="T59" fmla="*/ 3885 h 7028"/>
              <a:gd name="T60" fmla="*/ 89 w 571"/>
              <a:gd name="T61" fmla="*/ 7028 h 7028"/>
              <a:gd name="T62" fmla="*/ 126 w 571"/>
              <a:gd name="T63" fmla="*/ 7028 h 7028"/>
              <a:gd name="T64" fmla="*/ 126 w 571"/>
              <a:gd name="T65" fmla="*/ 3885 h 7028"/>
              <a:gd name="T66" fmla="*/ 215 w 571"/>
              <a:gd name="T67" fmla="*/ 3885 h 7028"/>
              <a:gd name="T68" fmla="*/ 178 w 571"/>
              <a:gd name="T69" fmla="*/ 3885 h 7028"/>
              <a:gd name="T70" fmla="*/ 178 w 571"/>
              <a:gd name="T71" fmla="*/ 7028 h 7028"/>
              <a:gd name="T72" fmla="*/ 215 w 571"/>
              <a:gd name="T73" fmla="*/ 7028 h 7028"/>
              <a:gd name="T74" fmla="*/ 215 w 571"/>
              <a:gd name="T75" fmla="*/ 3885 h 7028"/>
              <a:gd name="T76" fmla="*/ 304 w 571"/>
              <a:gd name="T77" fmla="*/ 3885 h 7028"/>
              <a:gd name="T78" fmla="*/ 267 w 571"/>
              <a:gd name="T79" fmla="*/ 3885 h 7028"/>
              <a:gd name="T80" fmla="*/ 267 w 571"/>
              <a:gd name="T81" fmla="*/ 7028 h 7028"/>
              <a:gd name="T82" fmla="*/ 304 w 571"/>
              <a:gd name="T83" fmla="*/ 7028 h 7028"/>
              <a:gd name="T84" fmla="*/ 304 w 571"/>
              <a:gd name="T85" fmla="*/ 3885 h 7028"/>
              <a:gd name="T86" fmla="*/ 393 w 571"/>
              <a:gd name="T87" fmla="*/ 3885 h 7028"/>
              <a:gd name="T88" fmla="*/ 356 w 571"/>
              <a:gd name="T89" fmla="*/ 3885 h 7028"/>
              <a:gd name="T90" fmla="*/ 356 w 571"/>
              <a:gd name="T91" fmla="*/ 7028 h 7028"/>
              <a:gd name="T92" fmla="*/ 393 w 571"/>
              <a:gd name="T93" fmla="*/ 7028 h 7028"/>
              <a:gd name="T94" fmla="*/ 393 w 571"/>
              <a:gd name="T95" fmla="*/ 3885 h 7028"/>
              <a:gd name="T96" fmla="*/ 482 w 571"/>
              <a:gd name="T97" fmla="*/ 3885 h 7028"/>
              <a:gd name="T98" fmla="*/ 445 w 571"/>
              <a:gd name="T99" fmla="*/ 3885 h 7028"/>
              <a:gd name="T100" fmla="*/ 445 w 571"/>
              <a:gd name="T101" fmla="*/ 7028 h 7028"/>
              <a:gd name="T102" fmla="*/ 482 w 571"/>
              <a:gd name="T103" fmla="*/ 7028 h 7028"/>
              <a:gd name="T104" fmla="*/ 482 w 571"/>
              <a:gd name="T105" fmla="*/ 3885 h 7028"/>
              <a:gd name="T106" fmla="*/ 571 w 571"/>
              <a:gd name="T107" fmla="*/ 3885 h 7028"/>
              <a:gd name="T108" fmla="*/ 534 w 571"/>
              <a:gd name="T109" fmla="*/ 3885 h 7028"/>
              <a:gd name="T110" fmla="*/ 534 w 571"/>
              <a:gd name="T111" fmla="*/ 7028 h 7028"/>
              <a:gd name="T112" fmla="*/ 571 w 571"/>
              <a:gd name="T113" fmla="*/ 7028 h 7028"/>
              <a:gd name="T114" fmla="*/ 571 w 571"/>
              <a:gd name="T115" fmla="*/ 3885 h 7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1" h="7028">
                <a:moveTo>
                  <a:pt x="246" y="0"/>
                </a:moveTo>
                <a:lnTo>
                  <a:pt x="246" y="2716"/>
                </a:lnTo>
                <a:cubicBezTo>
                  <a:pt x="206" y="2731"/>
                  <a:pt x="178" y="2770"/>
                  <a:pt x="178" y="2816"/>
                </a:cubicBezTo>
                <a:cubicBezTo>
                  <a:pt x="178" y="2876"/>
                  <a:pt x="226" y="2924"/>
                  <a:pt x="286" y="2924"/>
                </a:cubicBezTo>
                <a:cubicBezTo>
                  <a:pt x="345" y="2924"/>
                  <a:pt x="394" y="2876"/>
                  <a:pt x="394" y="2816"/>
                </a:cubicBezTo>
                <a:cubicBezTo>
                  <a:pt x="394" y="2770"/>
                  <a:pt x="365" y="2731"/>
                  <a:pt x="325" y="2716"/>
                </a:cubicBezTo>
                <a:lnTo>
                  <a:pt x="325" y="0"/>
                </a:lnTo>
                <a:lnTo>
                  <a:pt x="246" y="0"/>
                </a:lnTo>
                <a:close/>
                <a:moveTo>
                  <a:pt x="0" y="3749"/>
                </a:moveTo>
                <a:lnTo>
                  <a:pt x="571" y="3749"/>
                </a:lnTo>
                <a:lnTo>
                  <a:pt x="571" y="3790"/>
                </a:lnTo>
                <a:lnTo>
                  <a:pt x="0" y="3790"/>
                </a:lnTo>
                <a:lnTo>
                  <a:pt x="0" y="3749"/>
                </a:lnTo>
                <a:close/>
                <a:moveTo>
                  <a:pt x="0" y="3323"/>
                </a:moveTo>
                <a:lnTo>
                  <a:pt x="0" y="3323"/>
                </a:lnTo>
                <a:lnTo>
                  <a:pt x="0" y="3323"/>
                </a:lnTo>
                <a:cubicBezTo>
                  <a:pt x="0" y="3165"/>
                  <a:pt x="128" y="3037"/>
                  <a:pt x="286" y="3037"/>
                </a:cubicBezTo>
                <a:cubicBezTo>
                  <a:pt x="443" y="3037"/>
                  <a:pt x="571" y="3165"/>
                  <a:pt x="571" y="3323"/>
                </a:cubicBezTo>
                <a:lnTo>
                  <a:pt x="571" y="3323"/>
                </a:lnTo>
                <a:lnTo>
                  <a:pt x="571" y="3323"/>
                </a:lnTo>
                <a:lnTo>
                  <a:pt x="571" y="3683"/>
                </a:lnTo>
                <a:lnTo>
                  <a:pt x="0" y="3683"/>
                </a:lnTo>
                <a:lnTo>
                  <a:pt x="0" y="3323"/>
                </a:lnTo>
                <a:close/>
                <a:moveTo>
                  <a:pt x="37" y="3885"/>
                </a:moveTo>
                <a:lnTo>
                  <a:pt x="0" y="3885"/>
                </a:lnTo>
                <a:lnTo>
                  <a:pt x="0" y="7028"/>
                </a:lnTo>
                <a:lnTo>
                  <a:pt x="37" y="7028"/>
                </a:lnTo>
                <a:lnTo>
                  <a:pt x="37" y="3885"/>
                </a:lnTo>
                <a:close/>
                <a:moveTo>
                  <a:pt x="126" y="3885"/>
                </a:moveTo>
                <a:lnTo>
                  <a:pt x="89" y="3885"/>
                </a:lnTo>
                <a:lnTo>
                  <a:pt x="89" y="7028"/>
                </a:lnTo>
                <a:lnTo>
                  <a:pt x="126" y="7028"/>
                </a:lnTo>
                <a:lnTo>
                  <a:pt x="126" y="3885"/>
                </a:lnTo>
                <a:close/>
                <a:moveTo>
                  <a:pt x="215" y="3885"/>
                </a:moveTo>
                <a:lnTo>
                  <a:pt x="178" y="3885"/>
                </a:lnTo>
                <a:lnTo>
                  <a:pt x="178" y="7028"/>
                </a:lnTo>
                <a:lnTo>
                  <a:pt x="215" y="7028"/>
                </a:lnTo>
                <a:lnTo>
                  <a:pt x="215" y="3885"/>
                </a:lnTo>
                <a:close/>
                <a:moveTo>
                  <a:pt x="304" y="3885"/>
                </a:moveTo>
                <a:lnTo>
                  <a:pt x="267" y="3885"/>
                </a:lnTo>
                <a:lnTo>
                  <a:pt x="267" y="7028"/>
                </a:lnTo>
                <a:lnTo>
                  <a:pt x="304" y="7028"/>
                </a:lnTo>
                <a:lnTo>
                  <a:pt x="304" y="3885"/>
                </a:lnTo>
                <a:close/>
                <a:moveTo>
                  <a:pt x="393" y="3885"/>
                </a:moveTo>
                <a:lnTo>
                  <a:pt x="356" y="3885"/>
                </a:lnTo>
                <a:lnTo>
                  <a:pt x="356" y="7028"/>
                </a:lnTo>
                <a:lnTo>
                  <a:pt x="393" y="7028"/>
                </a:lnTo>
                <a:lnTo>
                  <a:pt x="393" y="3885"/>
                </a:lnTo>
                <a:close/>
                <a:moveTo>
                  <a:pt x="482" y="3885"/>
                </a:moveTo>
                <a:lnTo>
                  <a:pt x="445" y="3885"/>
                </a:lnTo>
                <a:lnTo>
                  <a:pt x="445" y="7028"/>
                </a:lnTo>
                <a:lnTo>
                  <a:pt x="482" y="7028"/>
                </a:lnTo>
                <a:lnTo>
                  <a:pt x="482" y="3885"/>
                </a:lnTo>
                <a:close/>
                <a:moveTo>
                  <a:pt x="571" y="3885"/>
                </a:moveTo>
                <a:lnTo>
                  <a:pt x="534" y="3885"/>
                </a:lnTo>
                <a:lnTo>
                  <a:pt x="534" y="7028"/>
                </a:lnTo>
                <a:lnTo>
                  <a:pt x="571" y="7028"/>
                </a:lnTo>
                <a:lnTo>
                  <a:pt x="571" y="3885"/>
                </a:lnTo>
                <a:close/>
              </a:path>
            </a:pathLst>
          </a:custGeom>
          <a:solidFill>
            <a:schemeClr val="accent1"/>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 name="文本框 1">
            <a:extLst>
              <a:ext uri="{FF2B5EF4-FFF2-40B4-BE49-F238E27FC236}">
                <a16:creationId xmlns:a16="http://schemas.microsoft.com/office/drawing/2014/main" id="{058AC37B-2929-8EB1-FE1A-A9EB705A5C39}"/>
              </a:ext>
            </a:extLst>
          </p:cNvPr>
          <p:cNvSpPr txBox="1"/>
          <p:nvPr/>
        </p:nvSpPr>
        <p:spPr>
          <a:xfrm>
            <a:off x="3280939" y="3852700"/>
            <a:ext cx="3329758" cy="1965410"/>
          </a:xfrm>
          <a:prstGeom prst="rect">
            <a:avLst/>
          </a:prstGeom>
          <a:noFill/>
        </p:spPr>
        <p:txBody>
          <a:bodyPr wrap="none" rtlCol="0">
            <a:spAutoFit/>
          </a:bodyPr>
          <a:lstStyle/>
          <a:p>
            <a:pPr>
              <a:lnSpc>
                <a:spcPct val="130000"/>
              </a:lnSpc>
            </a:pPr>
            <a:r>
              <a:rPr lang="zh-CN" altLang="en-US" sz="2400" b="1" dirty="0">
                <a:latin typeface="Arial" panose="020B0604020202020204" pitchFamily="34" charset="0"/>
                <a:ea typeface="微软雅黑" panose="020B0503020204020204" pitchFamily="34" charset="-122"/>
              </a:rPr>
              <a:t>第二组 分工</a:t>
            </a:r>
            <a:endParaRPr lang="en-US" altLang="zh-CN" sz="2400" b="1" dirty="0">
              <a:latin typeface="Arial" panose="020B0604020202020204" pitchFamily="34" charset="0"/>
              <a:ea typeface="微软雅黑" panose="020B0503020204020204" pitchFamily="34" charset="-122"/>
            </a:endParaRPr>
          </a:p>
          <a:p>
            <a:pPr>
              <a:lnSpc>
                <a:spcPct val="130000"/>
              </a:lnSpc>
            </a:pPr>
            <a:r>
              <a:rPr lang="zh-CN" altLang="en-US" sz="2400" b="1" dirty="0">
                <a:latin typeface="Arial" panose="020B0604020202020204" pitchFamily="34" charset="0"/>
                <a:ea typeface="微软雅黑" panose="020B0503020204020204" pitchFamily="34" charset="-122"/>
              </a:rPr>
              <a:t>边汉青 汇总和讲解</a:t>
            </a:r>
            <a:r>
              <a:rPr lang="en-US" altLang="zh-CN" sz="2400" b="1" dirty="0">
                <a:latin typeface="Arial" panose="020B0604020202020204" pitchFamily="34" charset="0"/>
                <a:ea typeface="微软雅黑" panose="020B0503020204020204" pitchFamily="34" charset="-122"/>
              </a:rPr>
              <a:t>PPT</a:t>
            </a:r>
          </a:p>
          <a:p>
            <a:pPr>
              <a:lnSpc>
                <a:spcPct val="130000"/>
              </a:lnSpc>
            </a:pPr>
            <a:r>
              <a:rPr lang="zh-CN" altLang="en-US" sz="2400" b="1" dirty="0">
                <a:latin typeface="Arial" panose="020B0604020202020204" pitchFamily="34" charset="0"/>
                <a:ea typeface="微软雅黑" panose="020B0503020204020204" pitchFamily="34" charset="-122"/>
              </a:rPr>
              <a:t>刘奇     制作</a:t>
            </a:r>
            <a:r>
              <a:rPr lang="en-US" altLang="zh-CN" sz="2400" b="1" dirty="0">
                <a:latin typeface="Arial" panose="020B0604020202020204" pitchFamily="34" charset="0"/>
                <a:ea typeface="微软雅黑" panose="020B0503020204020204" pitchFamily="34" charset="-122"/>
              </a:rPr>
              <a:t>PPT</a:t>
            </a:r>
          </a:p>
          <a:p>
            <a:pPr>
              <a:lnSpc>
                <a:spcPct val="130000"/>
              </a:lnSpc>
            </a:pPr>
            <a:r>
              <a:rPr lang="zh-CN" altLang="en-US" sz="2400" b="1" dirty="0">
                <a:latin typeface="Arial" panose="020B0604020202020204" pitchFamily="34" charset="0"/>
                <a:ea typeface="微软雅黑" panose="020B0503020204020204" pitchFamily="34" charset="-122"/>
              </a:rPr>
              <a:t>高倩     制作</a:t>
            </a:r>
            <a:r>
              <a:rPr lang="en-US" altLang="zh-CN" sz="2400" b="1" dirty="0">
                <a:latin typeface="Arial" panose="020B0604020202020204" pitchFamily="34" charset="0"/>
                <a:ea typeface="微软雅黑" panose="020B0503020204020204" pitchFamily="34" charset="-122"/>
              </a:rPr>
              <a:t>PPT</a:t>
            </a:r>
            <a:endParaRPr lang="zh-CN" altLang="en-US" sz="2000" b="1" dirty="0">
              <a:latin typeface="Arial" panose="020B0604020202020204" pitchFamily="34" charset="0"/>
              <a:ea typeface="微软雅黑" panose="020B0503020204020204" pitchFamily="34" charset="-122"/>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a:spLocks noChangeArrowheads="1"/>
          </p:cNvSpPr>
          <p:nvPr/>
        </p:nvSpPr>
        <p:spPr bwMode="auto">
          <a:xfrm>
            <a:off x="1102995" y="1814830"/>
            <a:ext cx="9992360" cy="35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昆虫遗传不育技术（</a:t>
            </a:r>
            <a:r>
              <a:rPr kumimoji="0" lang="en-US" altLang="zh-CN"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Sterile Insect Technique, SIT）</a:t>
            </a:r>
            <a:r>
              <a:rPr kumimoji="0" lang="zh-CN" altLang="en-US"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是一种基于种群压制策略的环境友好型害虫防治方法。其原理是：该技术在多种农业害虫和病媒昆虫的控制中已取得成功应用。大量释放经处理失去生育能力的雄虫，</a:t>
            </a:r>
            <a:r>
              <a:rPr lang="zh-CN" altLang="en-US"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sym typeface="+mn-ea"/>
              </a:rPr>
              <a:t>当野生雌虫与不育雄虫交配后，无法产生可育后代</a:t>
            </a:r>
            <a:r>
              <a:rPr kumimoji="0" lang="zh-CN" altLang="en-US"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，从而逐步降低目标种群数量。</a:t>
            </a:r>
          </a:p>
          <a:p>
            <a:pPr marL="0" marR="0" lvl="0" indent="0" algn="just" defTabSz="457200" rtl="0" eaLnBrk="1" fontAlgn="auto" latinLnBrk="0" hangingPunct="1">
              <a:lnSpc>
                <a:spcPct val="150000"/>
              </a:lnSpc>
              <a:spcBef>
                <a:spcPts val="0"/>
              </a:spcBef>
              <a:spcAft>
                <a:spcPts val="0"/>
              </a:spcAft>
              <a:buClrTx/>
              <a:buSzTx/>
              <a:buFontTx/>
              <a:buNone/>
              <a:defRPr/>
            </a:pPr>
            <a:endParaRPr kumimoji="0" lang="en-US" altLang="zh-CN"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4572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然而，传统</a:t>
            </a:r>
            <a:r>
              <a:rPr kumimoji="0" lang="en-US" altLang="zh-CN"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SIT</a:t>
            </a:r>
            <a:r>
              <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面临一个技术瓶颈——雌雄分离。</a:t>
            </a:r>
            <a:r>
              <a:rPr kumimoji="0" lang="zh-CN" altLang="en-US"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无论是辐射不育还是遗传不育，处理群体中仍同时存在雌雄个体。释放的雌虫即使同样不育，仍可能造成直接危害（如果蝇蛀果、蚊虫吸血传病），且大规模人工或机械分离成本高、效率低，严重制约</a:t>
            </a:r>
            <a:r>
              <a:rPr kumimoji="0" lang="en-US" altLang="zh-CN"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SIT</a:t>
            </a:r>
            <a:r>
              <a:rPr kumimoji="0" lang="zh-CN" altLang="en-US"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的规模化应用。</a:t>
            </a:r>
          </a:p>
        </p:txBody>
      </p:sp>
      <p:sp>
        <p:nvSpPr>
          <p:cNvPr id="33" name="矩形 46"/>
          <p:cNvSpPr>
            <a:spLocks noChangeArrowheads="1"/>
          </p:cNvSpPr>
          <p:nvPr/>
        </p:nvSpPr>
        <p:spPr bwMode="auto">
          <a:xfrm>
            <a:off x="634918" y="237124"/>
            <a:ext cx="575183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一、</a:t>
            </a: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SIT</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的技术原理与核心瓶颈</a:t>
            </a: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39" name="组合 38"/>
          <p:cNvGrpSpPr/>
          <p:nvPr/>
        </p:nvGrpSpPr>
        <p:grpSpPr>
          <a:xfrm>
            <a:off x="7765063" y="237124"/>
            <a:ext cx="4120681" cy="945149"/>
            <a:chOff x="3869685" y="487965"/>
            <a:chExt cx="5546211" cy="1272119"/>
          </a:xfrm>
        </p:grpSpPr>
        <p:grpSp>
          <p:nvGrpSpPr>
            <p:cNvPr id="40" name="组合 39"/>
            <p:cNvGrpSpPr/>
            <p:nvPr/>
          </p:nvGrpSpPr>
          <p:grpSpPr>
            <a:xfrm>
              <a:off x="3869685" y="487965"/>
              <a:ext cx="5546211" cy="1272119"/>
              <a:chOff x="6063406" y="1596380"/>
              <a:chExt cx="7135551" cy="1636665"/>
            </a:xfrm>
          </p:grpSpPr>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41" name="矩形 40"/>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46" name="图片 45"/>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矩形 94"/>
          <p:cNvSpPr>
            <a:spLocks noChangeArrowheads="1"/>
          </p:cNvSpPr>
          <p:nvPr/>
        </p:nvSpPr>
        <p:spPr bwMode="auto">
          <a:xfrm>
            <a:off x="1102995" y="1332230"/>
            <a:ext cx="999236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indent="457200" algn="just" defTabSz="457200" rtl="0" fontAlgn="auto">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理想的改进方案是通过遗传改造，在实验室饲养阶段实现雌性特异性致死，从根本上规避雌雄分离的难题。可通过靶向</a:t>
            </a:r>
            <a:r>
              <a:rPr kumimoji="0" lang="zh-CN" altLang="en-US"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昆虫性别决定通路</a:t>
            </a:r>
            <a:r>
              <a:rPr kumimoji="0" lang="zh-CN" altLang="en-US"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中的关键</a:t>
            </a:r>
            <a:r>
              <a:rPr kumimoji="0" lang="zh-CN" altLang="en-US"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基因</a:t>
            </a:r>
            <a:r>
              <a:rPr kumimoji="0" lang="en-US" altLang="zh-CN" b="1" i="1"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dsx</a:t>
            </a:r>
            <a:r>
              <a:rPr kumimoji="0" lang="en-US" altLang="zh-CN" b="0" i="1"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 </a:t>
            </a:r>
            <a:r>
              <a:rPr kumimoji="0" lang="zh-CN" altLang="en-US"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来实现——利用其</a:t>
            </a:r>
            <a:r>
              <a:rPr kumimoji="0" lang="zh-CN" altLang="en-US"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性别特异性剪接机制</a:t>
            </a:r>
            <a:r>
              <a:rPr kumimoji="0" lang="zh-CN" altLang="en-US"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，其雌性特异性外显子可作为插入致死基因的潜在分子靶点，</a:t>
            </a:r>
            <a:r>
              <a:rPr lang="zh-CN" altLang="en-US"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sym typeface="+mn-ea"/>
              </a:rPr>
              <a:t>将致死基因“锁定”在雌性体内表达。</a:t>
            </a:r>
            <a:endParaRPr kumimoji="0" lang="zh-CN" altLang="en-US"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R="0" lvl="0" indent="457200" algn="just" defTabSz="457200" rtl="0" fontAlgn="auto">
              <a:lnSpc>
                <a:spcPct val="150000"/>
              </a:lnSpc>
              <a:spcBef>
                <a:spcPts val="0"/>
              </a:spcBef>
              <a:spcAft>
                <a:spcPts val="0"/>
              </a:spcAft>
              <a:buClrTx/>
              <a:buSzTx/>
              <a:buFontTx/>
              <a:buNone/>
              <a:defRPr/>
            </a:pPr>
            <a:r>
              <a:rPr kumimoji="0" lang="en-US" altLang="zh-CN" b="0" i="1"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dsx </a:t>
            </a:r>
            <a:r>
              <a:rPr kumimoji="0" lang="zh-CN" altLang="en-US"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基因转录产生一个单一的共同初级转录本，通过性别特异性可变剪接加工产生雌性和雄性两种成熟</a:t>
            </a:r>
            <a:r>
              <a:rPr kumimoji="0" lang="en-US" altLang="zh-CN"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mRNA：</a:t>
            </a:r>
          </a:p>
        </p:txBody>
      </p:sp>
      <p:sp>
        <p:nvSpPr>
          <p:cNvPr id="33" name="矩形 46"/>
          <p:cNvSpPr>
            <a:spLocks noChangeArrowheads="1"/>
          </p:cNvSpPr>
          <p:nvPr/>
        </p:nvSpPr>
        <p:spPr bwMode="auto">
          <a:xfrm>
            <a:off x="634918" y="237124"/>
            <a:ext cx="59321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二、解决方案：遗传性雌性致死</a:t>
            </a: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39" name="组合 38"/>
          <p:cNvGrpSpPr/>
          <p:nvPr/>
        </p:nvGrpSpPr>
        <p:grpSpPr>
          <a:xfrm>
            <a:off x="7765063" y="237124"/>
            <a:ext cx="4120681" cy="945149"/>
            <a:chOff x="3869685" y="487965"/>
            <a:chExt cx="5546211" cy="1272119"/>
          </a:xfrm>
        </p:grpSpPr>
        <p:grpSp>
          <p:nvGrpSpPr>
            <p:cNvPr id="40" name="组合 39"/>
            <p:cNvGrpSpPr/>
            <p:nvPr/>
          </p:nvGrpSpPr>
          <p:grpSpPr>
            <a:xfrm>
              <a:off x="3869685" y="487965"/>
              <a:ext cx="5546211" cy="1272119"/>
              <a:chOff x="6063406" y="1596380"/>
              <a:chExt cx="7135551" cy="1636665"/>
            </a:xfrm>
          </p:grpSpPr>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41" name="矩形 40"/>
            <p:cNvSpPr/>
            <p:nvPr/>
          </p:nvSpPr>
          <p:spPr>
            <a:xfrm>
              <a:off x="5206007" y="1332136"/>
              <a:ext cx="4162723" cy="323443"/>
            </a:xfrm>
            <a:prstGeom prst="rect">
              <a:avLst/>
            </a:prstGeom>
          </p:spPr>
          <p:txBody>
            <a:bodyPr wrap="square">
              <a:spAutoFit/>
            </a:bodyPr>
            <a:lstStyle/>
            <a:p>
              <a:pPr lvl="0" algn="dist">
                <a:defRPr/>
              </a:pPr>
              <a:r>
                <a:rPr lang="en-US" altLang="zh-CN" sz="1100" b="1" dirty="0">
                  <a:solidFill>
                    <a:prstClr val="black"/>
                  </a:solidFill>
                  <a:latin typeface="Calibri" panose="020F0502020204030204"/>
                  <a:ea typeface="宋体" panose="02010600030101010101" pitchFamily="2" charset="-122"/>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46" name="图片 45"/>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pic>
        <p:nvPicPr>
          <p:cNvPr id="2" name="图片 1"/>
          <p:cNvPicPr>
            <a:picLocks noChangeAspect="1"/>
          </p:cNvPicPr>
          <p:nvPr/>
        </p:nvPicPr>
        <p:blipFill>
          <a:blip r:embed="rId6"/>
          <a:stretch>
            <a:fillRect/>
          </a:stretch>
        </p:blipFill>
        <p:spPr>
          <a:xfrm>
            <a:off x="3231515" y="3586480"/>
            <a:ext cx="6118225" cy="2493645"/>
          </a:xfrm>
          <a:prstGeom prst="rect">
            <a:avLst/>
          </a:prstGeom>
        </p:spPr>
      </p:pic>
      <p:sp>
        <p:nvSpPr>
          <p:cNvPr id="3" name="文本框 2"/>
          <p:cNvSpPr txBox="1"/>
          <p:nvPr/>
        </p:nvSpPr>
        <p:spPr>
          <a:xfrm>
            <a:off x="2991485" y="6226175"/>
            <a:ext cx="8895080" cy="810260"/>
          </a:xfrm>
          <a:prstGeom prst="rect">
            <a:avLst/>
          </a:prstGeom>
          <a:noFill/>
        </p:spPr>
        <p:txBody>
          <a:bodyPr wrap="square" rtlCol="0">
            <a:spAutoFit/>
          </a:bodyPr>
          <a:lstStyle/>
          <a:p>
            <a:pPr>
              <a:lnSpc>
                <a:spcPct val="130000"/>
              </a:lnSpc>
            </a:pPr>
            <a:r>
              <a:rPr lang="zh-CN" altLang="en-US" sz="1200" dirty="0">
                <a:latin typeface="Arial" panose="020B0604020202020204" pitchFamily="34" charset="0"/>
                <a:ea typeface="微软雅黑" panose="020B0503020204020204" pitchFamily="34" charset="-122"/>
              </a:rPr>
              <a:t>参考文献：</a:t>
            </a:r>
            <a:r>
              <a:rPr lang="en-US" altLang="zh-CN" sz="1200" dirty="0">
                <a:latin typeface="Arial" panose="020B0604020202020204" pitchFamily="34" charset="0"/>
                <a:ea typeface="微软雅黑" panose="020B0503020204020204" pitchFamily="34" charset="-122"/>
              </a:rPr>
              <a:t>BURTIS K C, BAKER B S, 1989. Drosophila doublesex gene controls somatic sexual differentiation by producing alternatively spliced mRNAs encoding related sex-specific polypeptides. Cell. DOI: 10.1016/0092-8674(89)90633-8.</a:t>
            </a:r>
          </a:p>
          <a:p>
            <a:pPr>
              <a:lnSpc>
                <a:spcPct val="130000"/>
              </a:lnSpc>
            </a:pPr>
            <a:endParaRPr lang="en-US" altLang="zh-CN" sz="1200" dirty="0">
              <a:latin typeface="Arial" panose="020B0604020202020204" pitchFamily="34" charset="0"/>
              <a:ea typeface="微软雅黑" panose="020B0503020204020204" pitchFamily="34" charset="-122"/>
            </a:endParaRPr>
          </a:p>
        </p:txBody>
      </p:sp>
      <p:sp>
        <p:nvSpPr>
          <p:cNvPr id="4" name="文本框 3"/>
          <p:cNvSpPr txBox="1"/>
          <p:nvPr/>
        </p:nvSpPr>
        <p:spPr>
          <a:xfrm>
            <a:off x="9500870" y="4543425"/>
            <a:ext cx="4064000" cy="370840"/>
          </a:xfrm>
          <a:prstGeom prst="rect">
            <a:avLst/>
          </a:prstGeom>
          <a:noFill/>
        </p:spPr>
        <p:txBody>
          <a:bodyPr wrap="square" rtlCol="0">
            <a:spAutoFit/>
          </a:bodyPr>
          <a:lstStyle/>
          <a:p>
            <a:pPr>
              <a:lnSpc>
                <a:spcPct val="130000"/>
              </a:lnSpc>
            </a:pPr>
            <a:r>
              <a:rPr lang="zh-CN" altLang="en-US" sz="1400" dirty="0">
                <a:latin typeface="Arial" panose="020B0604020202020204" pitchFamily="34" charset="0"/>
                <a:ea typeface="微软雅黑" panose="020B0503020204020204" pitchFamily="34" charset="-122"/>
              </a:rPr>
              <a:t>（左图以黑腹果蝇为研究对象）</a:t>
            </a:r>
          </a:p>
        </p:txBody>
      </p:sp>
      <p:sp>
        <p:nvSpPr>
          <p:cNvPr id="5" name="文本框 4"/>
          <p:cNvSpPr txBox="1"/>
          <p:nvPr/>
        </p:nvSpPr>
        <p:spPr>
          <a:xfrm>
            <a:off x="573405" y="4368800"/>
            <a:ext cx="2616200" cy="944245"/>
          </a:xfrm>
          <a:prstGeom prst="rect">
            <a:avLst/>
          </a:prstGeom>
        </p:spPr>
        <p:txBody>
          <a:bodyPr>
            <a:noAutofit/>
          </a:bodyPr>
          <a:lstStyle/>
          <a:p>
            <a:pPr marL="0" indent="0" algn="l">
              <a:lnSpc>
                <a:spcPct val="150000"/>
              </a:lnSpc>
            </a:pPr>
            <a:r>
              <a:rPr lang="zh-CN" altLang="en-US" sz="1400" b="0" i="0">
                <a:latin typeface="微软雅黑" panose="020B0503020204020204" pitchFamily="34" charset="-122"/>
                <a:ea typeface="微软雅黑" panose="020B0503020204020204" pitchFamily="34" charset="-122"/>
              </a:rPr>
              <a:t>实心方框代表雌雄个体转录本共有的外显子；空心方框代表雌性特异性外显子；点状方框代表雄性特异性外显子。</a:t>
            </a:r>
          </a:p>
        </p:txBody>
      </p:sp>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梯形 36"/>
          <p:cNvSpPr/>
          <p:nvPr/>
        </p:nvSpPr>
        <p:spPr>
          <a:xfrm rot="5400000">
            <a:off x="1331640" y="636804"/>
            <a:ext cx="2344067" cy="5007345"/>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梯形 34"/>
          <p:cNvSpPr/>
          <p:nvPr/>
        </p:nvSpPr>
        <p:spPr>
          <a:xfrm rot="16200000">
            <a:off x="7446198" y="-451317"/>
            <a:ext cx="2291737" cy="7199871"/>
          </a:xfrm>
          <a:prstGeom prst="trapezoid">
            <a:avLst>
              <a:gd name="adj" fmla="val 16935"/>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文本框 2"/>
          <p:cNvSpPr txBox="1"/>
          <p:nvPr/>
        </p:nvSpPr>
        <p:spPr>
          <a:xfrm>
            <a:off x="3729079" y="2556165"/>
            <a:ext cx="1153795" cy="1198880"/>
          </a:xfrm>
          <a:prstGeom prst="rect">
            <a:avLst/>
          </a:prstGeom>
          <a:noFill/>
        </p:spPr>
        <p:txBody>
          <a:bodyPr wrap="non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65"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Part</a:t>
            </a:r>
            <a:r>
              <a:rPr kumimoji="0" lang="en-US" altLang="zh-CN" sz="72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2</a:t>
            </a:r>
            <a:endParaRPr kumimoji="0" lang="zh-CN" altLang="en-US" sz="72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9" name="矩形 28"/>
          <p:cNvSpPr/>
          <p:nvPr/>
        </p:nvSpPr>
        <p:spPr>
          <a:xfrm>
            <a:off x="5343523" y="2745745"/>
            <a:ext cx="5142755" cy="830997"/>
          </a:xfrm>
          <a:prstGeom prst="rect">
            <a:avLst/>
          </a:prstGeom>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DSX</a:t>
            </a:r>
            <a:r>
              <a:rPr kumimoji="0" lang="zh-CN" altLang="en-US" sz="4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基因信息检索</a:t>
            </a:r>
          </a:p>
        </p:txBody>
      </p:sp>
      <p:grpSp>
        <p:nvGrpSpPr>
          <p:cNvPr id="4" name="组合 3"/>
          <p:cNvGrpSpPr/>
          <p:nvPr/>
        </p:nvGrpSpPr>
        <p:grpSpPr>
          <a:xfrm>
            <a:off x="464768" y="1391626"/>
            <a:ext cx="3102819" cy="3102819"/>
            <a:chOff x="464768" y="1391626"/>
            <a:chExt cx="3102819" cy="3102819"/>
          </a:xfrm>
        </p:grpSpPr>
        <p:sp>
          <p:nvSpPr>
            <p:cNvPr id="3" name="椭圆 2"/>
            <p:cNvSpPr/>
            <p:nvPr/>
          </p:nvSpPr>
          <p:spPr>
            <a:xfrm>
              <a:off x="464768" y="1391626"/>
              <a:ext cx="3102819" cy="31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00" y="1435558"/>
              <a:ext cx="3014957" cy="3014957"/>
            </a:xfrm>
            <a:prstGeom prst="rect">
              <a:avLst/>
            </a:prstGeom>
          </p:spPr>
        </p:pic>
      </p:grpSp>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527050" y="236855"/>
            <a:ext cx="98964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Flybase</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获取黑腹果蝇</a:t>
            </a:r>
            <a:r>
              <a:rPr kumimoji="0" lang="en-US" altLang="zh-CN" sz="3200" b="1" i="1"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dsx</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基因信息</a:t>
            </a:r>
          </a:p>
        </p:txBody>
      </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27" name="组合 26"/>
          <p:cNvGrpSpPr/>
          <p:nvPr/>
        </p:nvGrpSpPr>
        <p:grpSpPr>
          <a:xfrm>
            <a:off x="7765063" y="237124"/>
            <a:ext cx="4120681" cy="945149"/>
            <a:chOff x="3869685" y="487965"/>
            <a:chExt cx="5546211" cy="1272119"/>
          </a:xfrm>
        </p:grpSpPr>
        <p:grpSp>
          <p:nvGrpSpPr>
            <p:cNvPr id="28" name="组合 27"/>
            <p:cNvGrpSpPr/>
            <p:nvPr/>
          </p:nvGrpSpPr>
          <p:grpSpPr>
            <a:xfrm>
              <a:off x="3869685" y="487965"/>
              <a:ext cx="5546211" cy="1272119"/>
              <a:chOff x="6063406" y="1596380"/>
              <a:chExt cx="7135551" cy="1636665"/>
            </a:xfrm>
          </p:grpSpPr>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29" name="矩形 28"/>
            <p:cNvSpPr/>
            <p:nvPr/>
          </p:nvSpPr>
          <p:spPr>
            <a:xfrm>
              <a:off x="5206007" y="1332136"/>
              <a:ext cx="4162723" cy="32344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39" name="图片 3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7674" y="6337126"/>
            <a:ext cx="2508706" cy="368154"/>
          </a:xfrm>
          <a:prstGeom prst="rect">
            <a:avLst/>
          </a:prstGeom>
        </p:spPr>
      </p:pic>
      <p:pic>
        <p:nvPicPr>
          <p:cNvPr id="5" name="图片 4"/>
          <p:cNvPicPr>
            <a:picLocks noChangeAspect="1"/>
          </p:cNvPicPr>
          <p:nvPr/>
        </p:nvPicPr>
        <p:blipFill>
          <a:blip r:embed="rId6"/>
          <a:srcRect l="1" t="-1" r="-1640" b="-2205"/>
          <a:stretch/>
        </p:blipFill>
        <p:spPr>
          <a:xfrm>
            <a:off x="107950" y="1183005"/>
            <a:ext cx="5468938" cy="4178300"/>
          </a:xfrm>
          <a:prstGeom prst="rect">
            <a:avLst/>
          </a:prstGeom>
        </p:spPr>
      </p:pic>
      <p:sp>
        <p:nvSpPr>
          <p:cNvPr id="7" name="文本框 6"/>
          <p:cNvSpPr txBox="1"/>
          <p:nvPr/>
        </p:nvSpPr>
        <p:spPr>
          <a:xfrm>
            <a:off x="332740" y="5236210"/>
            <a:ext cx="5987415" cy="1468755"/>
          </a:xfrm>
          <a:prstGeom prst="rect">
            <a:avLst/>
          </a:prstGeom>
        </p:spPr>
        <p:txBody>
          <a:bodyPr>
            <a:noAutofit/>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j-ea"/>
              </a:rPr>
              <a:t>它</a:t>
            </a:r>
            <a:r>
              <a:rPr kumimoji="0" lang="zh-CN" altLang="en-US" sz="1600" b="1" i="0" u="none" strike="noStrike" kern="1200" cap="none" spc="0" normalizeH="0" baseline="0" noProof="0" dirty="0">
                <a:ln>
                  <a:noFill/>
                </a:ln>
                <a:solidFill>
                  <a:srgbClr val="000000"/>
                </a:solidFill>
                <a:effectLst/>
                <a:uLnTx/>
                <a:uFillTx/>
                <a:latin typeface="微软雅黑"/>
                <a:ea typeface="微软雅黑"/>
                <a:cs typeface="+mj-ea"/>
              </a:rPr>
              <a:t>控制体细胞性别分化</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j-ea"/>
              </a:rPr>
              <a:t>，能直接且特异性地结合卵黄蛋白基因（</a:t>
            </a:r>
            <a:r>
              <a:rPr kumimoji="0" lang="en-US" altLang="zh-CN" sz="1600" b="0" i="1" u="none" strike="noStrike" kern="1200" cap="none" spc="0" normalizeH="0" baseline="0" noProof="0" dirty="0">
                <a:ln>
                  <a:noFill/>
                </a:ln>
                <a:solidFill>
                  <a:srgbClr val="000000"/>
                </a:solidFill>
                <a:effectLst/>
                <a:uLnTx/>
                <a:uFillTx/>
                <a:latin typeface="微软雅黑"/>
                <a:ea typeface="微软雅黑"/>
                <a:cs typeface="+mj-ea"/>
              </a:rPr>
              <a:t>Yp1</a:t>
            </a:r>
            <a:r>
              <a:rPr kumimoji="0" lang="en-US" altLang="zh-CN" sz="1600" b="0" i="0" u="none" strike="noStrike" kern="1200" cap="none" spc="0" normalizeH="0" baseline="0" noProof="0" dirty="0">
                <a:ln>
                  <a:noFill/>
                </a:ln>
                <a:solidFill>
                  <a:prstClr val="black"/>
                </a:solidFill>
                <a:effectLst/>
                <a:uLnTx/>
                <a:uFillTx/>
                <a:latin typeface="微软雅黑"/>
                <a:ea typeface="微软雅黑"/>
                <a:cs typeface="+mj-ea"/>
              </a:rPr>
              <a:t> </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j-ea"/>
              </a:rPr>
              <a:t>和 </a:t>
            </a:r>
            <a:r>
              <a:rPr kumimoji="0" lang="en-US" altLang="zh-CN" sz="1600" b="0" i="1" u="none" strike="noStrike" kern="1200" cap="none" spc="0" normalizeH="0" baseline="0" noProof="0" dirty="0">
                <a:ln>
                  <a:noFill/>
                </a:ln>
                <a:solidFill>
                  <a:srgbClr val="000000"/>
                </a:solidFill>
                <a:effectLst/>
                <a:uLnTx/>
                <a:uFillTx/>
                <a:latin typeface="微软雅黑"/>
                <a:ea typeface="微软雅黑"/>
                <a:cs typeface="+mj-ea"/>
              </a:rPr>
              <a:t>Yp2</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j-ea"/>
              </a:rPr>
              <a:t>）的脂肪体增强子（</a:t>
            </a:r>
            <a:r>
              <a:rPr kumimoji="0" lang="en-US" altLang="zh-CN" sz="1600" b="0" i="0" u="none" strike="noStrike" kern="1200" cap="none" spc="0" normalizeH="0" baseline="0" noProof="0" dirty="0">
                <a:ln>
                  <a:noFill/>
                </a:ln>
                <a:solidFill>
                  <a:prstClr val="black"/>
                </a:solidFill>
                <a:effectLst/>
                <a:uLnTx/>
                <a:uFillTx/>
                <a:latin typeface="微软雅黑"/>
                <a:ea typeface="微软雅黑"/>
                <a:cs typeface="+mj-ea"/>
              </a:rPr>
              <a:t>FBE</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j-ea"/>
              </a:rPr>
              <a:t>）。该增强子驱动成年脂肪体中 </a:t>
            </a:r>
            <a:r>
              <a:rPr kumimoji="0" lang="en-US" altLang="zh-CN" sz="1600" b="0" i="1" u="none" strike="noStrike" kern="1200" cap="none" spc="0" normalizeH="0" baseline="0" noProof="0" dirty="0" err="1">
                <a:ln>
                  <a:noFill/>
                </a:ln>
                <a:solidFill>
                  <a:srgbClr val="000000"/>
                </a:solidFill>
                <a:effectLst/>
                <a:uLnTx/>
                <a:uFillTx/>
                <a:latin typeface="微软雅黑"/>
                <a:ea typeface="微软雅黑"/>
                <a:cs typeface="+mj-ea"/>
              </a:rPr>
              <a:t>Yp</a:t>
            </a:r>
            <a:r>
              <a:rPr kumimoji="0" lang="en-US" altLang="zh-CN" sz="1600" b="0" i="1" u="none" strike="noStrike" kern="1200" cap="none" spc="0" normalizeH="0" baseline="0" noProof="0" dirty="0">
                <a:ln>
                  <a:noFill/>
                </a:ln>
                <a:solidFill>
                  <a:prstClr val="black"/>
                </a:solidFill>
                <a:effectLst/>
                <a:uLnTx/>
                <a:uFillTx/>
                <a:latin typeface="微软雅黑"/>
                <a:ea typeface="微软雅黑"/>
                <a:cs typeface="+mj-ea"/>
              </a:rPr>
              <a:t> </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j-ea"/>
              </a:rPr>
              <a:t>基因的</a:t>
            </a:r>
            <a:r>
              <a:rPr kumimoji="0" lang="zh-CN" altLang="en-US" sz="1600" b="1" i="0" u="none" strike="noStrike" kern="1200" cap="none" spc="0" normalizeH="0" baseline="0" noProof="0" dirty="0">
                <a:ln>
                  <a:noFill/>
                </a:ln>
                <a:solidFill>
                  <a:prstClr val="black"/>
                </a:solidFill>
                <a:effectLst/>
                <a:uLnTx/>
                <a:uFillTx/>
                <a:latin typeface="微软雅黑"/>
                <a:ea typeface="微软雅黑"/>
                <a:cs typeface="+mj-ea"/>
              </a:rPr>
              <a:t>雌性特异性转录特征</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j-ea"/>
              </a:rPr>
              <a:t>。同时，它还参与调控脑相关脂肪体中 </a:t>
            </a:r>
            <a:r>
              <a:rPr kumimoji="0" lang="en-US" altLang="zh-CN" sz="1600" b="0" i="1" u="none" strike="noStrike" kern="1200" cap="none" spc="0" normalizeH="0" baseline="0" noProof="0" dirty="0">
                <a:ln>
                  <a:noFill/>
                </a:ln>
                <a:solidFill>
                  <a:srgbClr val="000000"/>
                </a:solidFill>
                <a:effectLst/>
                <a:uLnTx/>
                <a:uFillTx/>
                <a:latin typeface="微软雅黑"/>
                <a:ea typeface="微软雅黑"/>
                <a:cs typeface="+mj-ea"/>
              </a:rPr>
              <a:t>takeout</a:t>
            </a:r>
            <a:r>
              <a:rPr kumimoji="0" lang="en-US" altLang="zh-CN" sz="1600" b="0" i="1" u="none" strike="noStrike" kern="1200" cap="none" spc="0" normalizeH="0" baseline="0" noProof="0" dirty="0">
                <a:ln>
                  <a:noFill/>
                </a:ln>
                <a:solidFill>
                  <a:prstClr val="black"/>
                </a:solidFill>
                <a:effectLst/>
                <a:uLnTx/>
                <a:uFillTx/>
                <a:latin typeface="微软雅黑"/>
                <a:ea typeface="微软雅黑"/>
                <a:cs typeface="+mj-ea"/>
              </a:rPr>
              <a:t> </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j-ea"/>
              </a:rPr>
              <a:t>基因的</a:t>
            </a:r>
            <a:r>
              <a:rPr kumimoji="0" lang="zh-CN" altLang="en-US" sz="1600" b="1" i="0" u="none" strike="noStrike" kern="1200" cap="none" spc="0" normalizeH="0" baseline="0" noProof="0" dirty="0">
                <a:ln>
                  <a:noFill/>
                </a:ln>
                <a:solidFill>
                  <a:prstClr val="black"/>
                </a:solidFill>
                <a:effectLst/>
                <a:uLnTx/>
                <a:uFillTx/>
                <a:latin typeface="微软雅黑"/>
                <a:ea typeface="微软雅黑"/>
                <a:cs typeface="+mj-ea"/>
              </a:rPr>
              <a:t>雄性特异性表达</a:t>
            </a:r>
            <a:r>
              <a:rPr kumimoji="0" lang="zh-CN" altLang="en-US" sz="1600" b="0" i="0" u="none" strike="noStrike" kern="1200" cap="none" spc="0" normalizeH="0" baseline="0" noProof="0" dirty="0">
                <a:ln>
                  <a:noFill/>
                </a:ln>
                <a:solidFill>
                  <a:prstClr val="black"/>
                </a:solidFill>
                <a:effectLst/>
                <a:uLnTx/>
                <a:uFillTx/>
                <a:latin typeface="微软雅黑"/>
                <a:ea typeface="微软雅黑"/>
                <a:cs typeface="+mj-ea"/>
              </a:rPr>
              <a:t>。</a:t>
            </a:r>
            <a:r>
              <a:rPr kumimoji="0" lang="en-US" altLang="zh-CN" sz="1600" b="0" i="0" u="none" strike="noStrike" kern="1200" cap="none" spc="0" normalizeH="0" baseline="0" noProof="0" dirty="0">
                <a:ln>
                  <a:noFill/>
                </a:ln>
                <a:solidFill>
                  <a:prstClr val="black"/>
                </a:solidFill>
                <a:effectLst/>
                <a:uLnTx/>
                <a:uFillTx/>
                <a:latin typeface="微软雅黑"/>
                <a:ea typeface="微软雅黑"/>
                <a:cs typeface="+mj-ea"/>
              </a:rPr>
              <a:t>(</a:t>
            </a:r>
            <a:r>
              <a:rPr kumimoji="0" lang="en-US" altLang="zh-CN" sz="1600" b="0" i="0" u="none" strike="noStrike" kern="1200" cap="none" spc="0" normalizeH="0" baseline="0" noProof="0" dirty="0" err="1">
                <a:ln>
                  <a:noFill/>
                </a:ln>
                <a:solidFill>
                  <a:prstClr val="black"/>
                </a:solidFill>
                <a:effectLst/>
                <a:uLnTx/>
                <a:uFillTx/>
                <a:latin typeface="微软雅黑"/>
                <a:ea typeface="微软雅黑"/>
                <a:cs typeface="+mj-ea"/>
              </a:rPr>
              <a:t>Uniprot</a:t>
            </a:r>
            <a:r>
              <a:rPr kumimoji="0" lang="en-US" altLang="zh-CN" sz="1600" b="0" i="0" u="none" strike="noStrike" kern="1200" cap="none" spc="0" normalizeH="0" baseline="0" noProof="0" dirty="0">
                <a:ln>
                  <a:noFill/>
                </a:ln>
                <a:solidFill>
                  <a:prstClr val="black"/>
                </a:solidFill>
                <a:effectLst/>
                <a:uLnTx/>
                <a:uFillTx/>
                <a:latin typeface="微软雅黑"/>
                <a:ea typeface="微软雅黑"/>
                <a:cs typeface="+mj-ea"/>
              </a:rPr>
              <a:t>)</a:t>
            </a:r>
          </a:p>
        </p:txBody>
      </p:sp>
      <p:cxnSp>
        <p:nvCxnSpPr>
          <p:cNvPr id="8" name="直接箭头连接符 7"/>
          <p:cNvCxnSpPr>
            <a:cxnSpLocks/>
          </p:cNvCxnSpPr>
          <p:nvPr/>
        </p:nvCxnSpPr>
        <p:spPr>
          <a:xfrm flipH="1">
            <a:off x="1599565" y="2564246"/>
            <a:ext cx="229235" cy="2797059"/>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pic>
        <p:nvPicPr>
          <p:cNvPr id="2" name="图片 1"/>
          <p:cNvPicPr>
            <a:picLocks noChangeAspect="1"/>
          </p:cNvPicPr>
          <p:nvPr/>
        </p:nvPicPr>
        <p:blipFill>
          <a:blip r:embed="rId7"/>
          <a:srcRect/>
          <a:stretch>
            <a:fillRect/>
          </a:stretch>
        </p:blipFill>
        <p:spPr>
          <a:xfrm>
            <a:off x="4455268" y="1193445"/>
            <a:ext cx="7628782" cy="1220977"/>
          </a:xfrm>
          <a:prstGeom prst="rect">
            <a:avLst/>
          </a:prstGeom>
        </p:spPr>
      </p:pic>
      <p:sp>
        <p:nvSpPr>
          <p:cNvPr id="10" name="文本框 9">
            <a:extLst>
              <a:ext uri="{FF2B5EF4-FFF2-40B4-BE49-F238E27FC236}">
                <a16:creationId xmlns:a16="http://schemas.microsoft.com/office/drawing/2014/main" id="{2A83E3A3-D5B4-E9B3-16A9-1EA52AA41FCA}"/>
              </a:ext>
            </a:extLst>
          </p:cNvPr>
          <p:cNvSpPr txBox="1"/>
          <p:nvPr/>
        </p:nvSpPr>
        <p:spPr>
          <a:xfrm>
            <a:off x="5988355" y="2954067"/>
            <a:ext cx="5897389" cy="1135054"/>
          </a:xfrm>
          <a:prstGeom prst="rect">
            <a:avLst/>
          </a:prstGeom>
        </p:spPr>
        <p:txBody>
          <a:bodyPr wrap="square">
            <a:spAutoFit/>
          </a:bodyPr>
          <a:lstStyle/>
          <a:p>
            <a:pPr lvl="0" algn="just">
              <a:lnSpc>
                <a:spcPct val="150000"/>
              </a:lnSpc>
              <a:spcBef>
                <a:spcPct val="0"/>
              </a:spcBef>
              <a:spcAft>
                <a:spcPct val="0"/>
              </a:spcAft>
            </a:pPr>
            <a:r>
              <a:rPr kumimoji="0" lang="en-US" altLang="zh-CN" sz="2400" b="0" i="0" u="none" strike="noStrike" kern="1200" cap="none" spc="0" normalizeH="0" baseline="0" noProof="0" dirty="0" err="1">
                <a:ln>
                  <a:noFill/>
                </a:ln>
                <a:solidFill>
                  <a:srgbClr val="000000"/>
                </a:solidFill>
                <a:effectLst/>
                <a:uLnTx/>
                <a:uFillTx/>
                <a:latin typeface="微软雅黑"/>
                <a:ea typeface="微软雅黑"/>
                <a:cs typeface="+mj-ea"/>
              </a:rPr>
              <a:t>Dsx</a:t>
            </a:r>
            <a:r>
              <a:rPr kumimoji="0" lang="zh-CN" altLang="en-US" sz="2400" b="0" i="0" u="none" strike="noStrike" kern="1200" cap="none" spc="0" normalizeH="0" baseline="0" noProof="0" dirty="0">
                <a:ln>
                  <a:noFill/>
                </a:ln>
                <a:solidFill>
                  <a:srgbClr val="000000"/>
                </a:solidFill>
                <a:effectLst/>
                <a:uLnTx/>
                <a:uFillTx/>
                <a:latin typeface="微软雅黑"/>
                <a:ea typeface="微软雅黑"/>
                <a:cs typeface="+mj-ea"/>
              </a:rPr>
              <a:t>基因位于</a:t>
            </a:r>
            <a:r>
              <a:rPr kumimoji="0" lang="en-US" altLang="zh-CN" sz="2400" b="0" i="0" u="none" strike="noStrike" kern="1200" cap="none" spc="0" normalizeH="0" baseline="0" noProof="0" dirty="0">
                <a:ln>
                  <a:noFill/>
                </a:ln>
                <a:solidFill>
                  <a:srgbClr val="000000"/>
                </a:solidFill>
                <a:effectLst/>
                <a:uLnTx/>
                <a:uFillTx/>
                <a:latin typeface="微软雅黑"/>
                <a:ea typeface="微软雅黑"/>
                <a:cs typeface="+mj-ea"/>
              </a:rPr>
              <a:t>3</a:t>
            </a:r>
            <a:r>
              <a:rPr kumimoji="0" lang="zh-CN" altLang="en-US" sz="2400" b="0" i="0" u="none" strike="noStrike" kern="1200" cap="none" spc="0" normalizeH="0" baseline="0" noProof="0" dirty="0">
                <a:ln>
                  <a:noFill/>
                </a:ln>
                <a:solidFill>
                  <a:srgbClr val="000000"/>
                </a:solidFill>
                <a:effectLst/>
                <a:uLnTx/>
                <a:uFillTx/>
                <a:latin typeface="微软雅黑"/>
                <a:ea typeface="微软雅黑"/>
                <a:cs typeface="+mj-ea"/>
              </a:rPr>
              <a:t>号染色体右臂，</a:t>
            </a:r>
            <a:r>
              <a:rPr lang="zh-CN" altLang="en-US" sz="2400" dirty="0">
                <a:solidFill>
                  <a:srgbClr val="000000"/>
                </a:solidFill>
                <a:latin typeface="微软雅黑"/>
                <a:cs typeface="+mj-ea"/>
              </a:rPr>
              <a:t>负链的</a:t>
            </a:r>
            <a:r>
              <a:rPr kumimoji="0" lang="en-US" altLang="zh-CN" sz="2400" b="0" i="0" u="none" strike="noStrike" kern="1200" cap="none" spc="0" normalizeH="0" baseline="0" noProof="0" dirty="0">
                <a:ln>
                  <a:noFill/>
                </a:ln>
                <a:solidFill>
                  <a:srgbClr val="000000"/>
                </a:solidFill>
                <a:effectLst/>
                <a:uLnTx/>
                <a:uFillTx/>
                <a:latin typeface="微软雅黑"/>
                <a:ea typeface="微软雅黑"/>
                <a:cs typeface="+mj-ea"/>
              </a:rPr>
              <a:t>7,924,823..7,967,408</a:t>
            </a:r>
            <a:r>
              <a:rPr kumimoji="0" lang="zh-CN" altLang="en-US" sz="2400" b="0" i="0" u="none" strike="noStrike" kern="1200" cap="none" spc="0" normalizeH="0" baseline="0" noProof="0" dirty="0">
                <a:ln>
                  <a:noFill/>
                </a:ln>
                <a:solidFill>
                  <a:srgbClr val="000000"/>
                </a:solidFill>
                <a:effectLst/>
                <a:uLnTx/>
                <a:uFillTx/>
                <a:latin typeface="微软雅黑"/>
                <a:ea typeface="微软雅黑"/>
                <a:cs typeface="+mj-ea"/>
              </a:rPr>
              <a:t>碱基处</a:t>
            </a:r>
          </a:p>
        </p:txBody>
      </p:sp>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27" name="组合 26"/>
          <p:cNvGrpSpPr/>
          <p:nvPr/>
        </p:nvGrpSpPr>
        <p:grpSpPr>
          <a:xfrm>
            <a:off x="7765063" y="237124"/>
            <a:ext cx="4120681" cy="945149"/>
            <a:chOff x="3869685" y="487965"/>
            <a:chExt cx="5546211" cy="1272119"/>
          </a:xfrm>
        </p:grpSpPr>
        <p:grpSp>
          <p:nvGrpSpPr>
            <p:cNvPr id="28" name="组合 27"/>
            <p:cNvGrpSpPr/>
            <p:nvPr/>
          </p:nvGrpSpPr>
          <p:grpSpPr>
            <a:xfrm>
              <a:off x="3869685" y="487965"/>
              <a:ext cx="5546211" cy="1272119"/>
              <a:chOff x="6063406" y="1596380"/>
              <a:chExt cx="7135551" cy="1636665"/>
            </a:xfrm>
          </p:grpSpPr>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29" name="矩形 28"/>
            <p:cNvSpPr/>
            <p:nvPr/>
          </p:nvSpPr>
          <p:spPr>
            <a:xfrm>
              <a:off x="5206007" y="1332136"/>
              <a:ext cx="4162723" cy="32344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CHINESE ACADEMY OF AGRICULTURAL SCIENCES</a:t>
              </a:r>
              <a:endParaRPr kumimoji="0" lang="en-US" altLang="zh-CN" sz="105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6"/>
          <p:cNvSpPr txBox="1"/>
          <p:nvPr/>
        </p:nvSpPr>
        <p:spPr>
          <a:xfrm>
            <a:off x="527050" y="775335"/>
            <a:ext cx="6323330"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Arial"/>
                <a:ea typeface="微软雅黑"/>
                <a:cs typeface="+mn-cs"/>
              </a:rPr>
              <a:t>dsx</a:t>
            </a:r>
            <a:r>
              <a:rPr kumimoji="0" lang="zh-CN" altLang="en-US" sz="2800" b="1" i="0" u="none" strike="noStrike" kern="1200" cap="none" spc="0" normalizeH="0" baseline="0" noProof="0">
                <a:ln>
                  <a:noFill/>
                </a:ln>
                <a:solidFill>
                  <a:prstClr val="black"/>
                </a:solidFill>
                <a:effectLst/>
                <a:uLnTx/>
                <a:uFillTx/>
                <a:latin typeface="Arial"/>
                <a:ea typeface="微软雅黑"/>
                <a:cs typeface="+mn-cs"/>
              </a:rPr>
              <a:t>基因功能描述</a:t>
            </a:r>
          </a:p>
        </p:txBody>
      </p:sp>
      <p:pic>
        <p:nvPicPr>
          <p:cNvPr id="10" name="图片 9"/>
          <p:cNvPicPr>
            <a:picLocks noChangeAspect="1"/>
          </p:cNvPicPr>
          <p:nvPr/>
        </p:nvPicPr>
        <p:blipFill>
          <a:blip r:embed="rId5"/>
          <a:srcRect l="4729" r="20296"/>
          <a:stretch>
            <a:fillRect/>
          </a:stretch>
        </p:blipFill>
        <p:spPr>
          <a:xfrm>
            <a:off x="1817370" y="1297305"/>
            <a:ext cx="8510905" cy="4142105"/>
          </a:xfrm>
          <a:prstGeom prst="rect">
            <a:avLst/>
          </a:prstGeom>
        </p:spPr>
      </p:pic>
      <p:sp>
        <p:nvSpPr>
          <p:cNvPr id="11" name="文本框 10"/>
          <p:cNvSpPr txBox="1"/>
          <p:nvPr/>
        </p:nvSpPr>
        <p:spPr>
          <a:xfrm>
            <a:off x="1998980" y="3147060"/>
            <a:ext cx="3531870" cy="1539240"/>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a:ln>
                  <a:noFill/>
                </a:ln>
                <a:solidFill>
                  <a:srgbClr val="000000"/>
                </a:solidFill>
                <a:effectLst/>
                <a:uLnTx/>
                <a:uFillTx/>
                <a:latin typeface="微软雅黑"/>
                <a:ea typeface="微软雅黑"/>
                <a:cs typeface="+mj-ea"/>
              </a:rPr>
              <a:t>它是黑腹果蝇（</a:t>
            </a:r>
            <a:r>
              <a:rPr kumimoji="0" lang="en-US" altLang="zh-CN" sz="1600" b="0" i="0" u="none" strike="noStrike" kern="1200" cap="none" spc="0" normalizeH="0" baseline="0" noProof="0">
                <a:ln>
                  <a:noFill/>
                </a:ln>
                <a:solidFill>
                  <a:srgbClr val="000000"/>
                </a:solidFill>
                <a:effectLst/>
                <a:uLnTx/>
                <a:uFillTx/>
                <a:latin typeface="微软雅黑"/>
                <a:ea typeface="微软雅黑"/>
                <a:cs typeface="+mj-ea"/>
              </a:rPr>
              <a:t>Dmel</a:t>
            </a:r>
            <a:r>
              <a:rPr kumimoji="0" lang="zh-CN" altLang="en-US" sz="1600" b="0" i="0" u="none" strike="noStrike" kern="1200" cap="none" spc="0" normalizeH="0" baseline="0" noProof="0">
                <a:ln>
                  <a:noFill/>
                </a:ln>
                <a:solidFill>
                  <a:srgbClr val="000000"/>
                </a:solidFill>
                <a:effectLst/>
                <a:uLnTx/>
                <a:uFillTx/>
                <a:latin typeface="微软雅黑"/>
                <a:ea typeface="微软雅黑"/>
                <a:cs typeface="+mj-ea"/>
              </a:rPr>
              <a:t>）的</a:t>
            </a:r>
            <a:r>
              <a:rPr kumimoji="0" lang="zh-CN" altLang="en-US" sz="1600" b="1" i="0" u="none" strike="noStrike" kern="1200" cap="none" spc="0" normalizeH="0" baseline="0" noProof="0">
                <a:ln>
                  <a:noFill/>
                </a:ln>
                <a:solidFill>
                  <a:srgbClr val="000000"/>
                </a:solidFill>
                <a:effectLst/>
                <a:uLnTx/>
                <a:uFillTx/>
                <a:latin typeface="微软雅黑"/>
                <a:ea typeface="微软雅黑"/>
                <a:cs typeface="+mj-ea"/>
              </a:rPr>
              <a:t>蛋白质编码基因</a:t>
            </a:r>
            <a:r>
              <a:rPr kumimoji="0" lang="zh-CN" altLang="en-US" sz="1600" b="0" i="0" u="none" strike="noStrike" kern="1200" cap="none" spc="0" normalizeH="0" baseline="0" noProof="0">
                <a:ln>
                  <a:noFill/>
                </a:ln>
                <a:solidFill>
                  <a:srgbClr val="000000"/>
                </a:solidFill>
                <a:effectLst/>
                <a:uLnTx/>
                <a:uFillTx/>
                <a:latin typeface="微软雅黑"/>
                <a:ea typeface="微软雅黑"/>
                <a:cs typeface="+mj-ea"/>
              </a:rPr>
              <a:t>，共注释有 </a:t>
            </a:r>
            <a:r>
              <a:rPr kumimoji="0" lang="en-US" altLang="zh-CN" sz="1600" b="0" i="0" u="none" strike="noStrike" kern="1200" cap="none" spc="0" normalizeH="0" baseline="0" noProof="0">
                <a:ln>
                  <a:noFill/>
                </a:ln>
                <a:solidFill>
                  <a:srgbClr val="000000"/>
                </a:solidFill>
                <a:effectLst/>
                <a:uLnTx/>
                <a:uFillTx/>
                <a:latin typeface="微软雅黑"/>
                <a:ea typeface="微软雅黑"/>
                <a:cs typeface="+mj-ea"/>
              </a:rPr>
              <a:t>7 </a:t>
            </a:r>
            <a:r>
              <a:rPr kumimoji="0" lang="zh-CN" altLang="en-US" sz="1600" b="0" i="0" u="none" strike="noStrike" kern="1200" cap="none" spc="0" normalizeH="0" baseline="0" noProof="0">
                <a:ln>
                  <a:noFill/>
                </a:ln>
                <a:solidFill>
                  <a:srgbClr val="000000"/>
                </a:solidFill>
                <a:effectLst/>
                <a:uLnTx/>
                <a:uFillTx/>
                <a:latin typeface="微软雅黑"/>
                <a:ea typeface="微软雅黑"/>
                <a:cs typeface="+mj-ea"/>
              </a:rPr>
              <a:t>条转录本，编码 </a:t>
            </a:r>
            <a:r>
              <a:rPr kumimoji="0" lang="en-US" altLang="zh-CN" sz="1600" b="0" i="0" u="none" strike="noStrike" kern="1200" cap="none" spc="0" normalizeH="0" baseline="0" noProof="0">
                <a:ln>
                  <a:noFill/>
                </a:ln>
                <a:solidFill>
                  <a:srgbClr val="000000"/>
                </a:solidFill>
                <a:effectLst/>
                <a:uLnTx/>
                <a:uFillTx/>
                <a:latin typeface="微软雅黑"/>
                <a:ea typeface="微软雅黑"/>
                <a:cs typeface="+mj-ea"/>
              </a:rPr>
              <a:t>4 </a:t>
            </a:r>
            <a:r>
              <a:rPr kumimoji="0" lang="zh-CN" altLang="en-US" sz="1600" b="0" i="0" u="none" strike="noStrike" kern="1200" cap="none" spc="0" normalizeH="0" baseline="0" noProof="0">
                <a:ln>
                  <a:noFill/>
                </a:ln>
                <a:solidFill>
                  <a:srgbClr val="000000"/>
                </a:solidFill>
                <a:effectLst/>
                <a:uLnTx/>
                <a:uFillTx/>
                <a:latin typeface="微软雅黑"/>
                <a:ea typeface="微软雅黑"/>
                <a:cs typeface="+mj-ea"/>
              </a:rPr>
              <a:t>种独特多肽。</a:t>
            </a: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zh-CN" altLang="en-US" sz="1600" b="0" i="0" u="none" strike="noStrike" kern="1200" cap="none" spc="0" normalizeH="0" baseline="0" noProof="0">
                <a:ln>
                  <a:noFill/>
                </a:ln>
                <a:solidFill>
                  <a:srgbClr val="000000"/>
                </a:solidFill>
                <a:effectLst/>
                <a:uLnTx/>
                <a:uFillTx/>
                <a:latin typeface="微软雅黑"/>
                <a:ea typeface="微软雅黑"/>
                <a:cs typeface="+mj-ea"/>
              </a:rPr>
              <a:t>其分子功能主要归类为：</a:t>
            </a:r>
            <a:r>
              <a:rPr kumimoji="0" lang="en-US" altLang="zh-CN" sz="1600" b="1" i="0" u="none" strike="noStrike" kern="1200" cap="none" spc="0" normalizeH="0" baseline="0" noProof="0">
                <a:ln>
                  <a:noFill/>
                </a:ln>
                <a:solidFill>
                  <a:srgbClr val="000000"/>
                </a:solidFill>
                <a:effectLst/>
                <a:uLnTx/>
                <a:uFillTx/>
                <a:latin typeface="微软雅黑"/>
                <a:ea typeface="微软雅黑"/>
                <a:cs typeface="+mj-ea"/>
              </a:rPr>
              <a:t>DNA </a:t>
            </a:r>
            <a:r>
              <a:rPr kumimoji="0" lang="zh-CN" altLang="en-US" sz="1600" b="1" i="0" u="none" strike="noStrike" kern="1200" cap="none" spc="0" normalizeH="0" baseline="0" noProof="0">
                <a:ln>
                  <a:noFill/>
                </a:ln>
                <a:solidFill>
                  <a:srgbClr val="000000"/>
                </a:solidFill>
                <a:effectLst/>
                <a:uLnTx/>
                <a:uFillTx/>
                <a:latin typeface="微软雅黑"/>
                <a:ea typeface="微软雅黑"/>
                <a:cs typeface="+mj-ea"/>
              </a:rPr>
              <a:t>结合转录因子活性（</a:t>
            </a:r>
            <a:r>
              <a:rPr kumimoji="0" lang="en-US" altLang="zh-CN" sz="1600" b="1" i="0" u="none" strike="noStrike" kern="1200" cap="none" spc="0" normalizeH="0" baseline="0" noProof="0">
                <a:ln>
                  <a:noFill/>
                </a:ln>
                <a:solidFill>
                  <a:srgbClr val="000000"/>
                </a:solidFill>
                <a:effectLst/>
                <a:uLnTx/>
                <a:uFillTx/>
                <a:latin typeface="微软雅黑"/>
                <a:ea typeface="微软雅黑"/>
                <a:cs typeface="+mj-ea"/>
              </a:rPr>
              <a:t>RNA </a:t>
            </a:r>
            <a:r>
              <a:rPr kumimoji="0" lang="zh-CN" altLang="en-US" sz="1600" b="1" i="0" u="none" strike="noStrike" kern="1200" cap="none" spc="0" normalizeH="0" baseline="0" noProof="0">
                <a:ln>
                  <a:noFill/>
                </a:ln>
                <a:solidFill>
                  <a:srgbClr val="000000"/>
                </a:solidFill>
                <a:effectLst/>
                <a:uLnTx/>
                <a:uFillTx/>
                <a:latin typeface="微软雅黑"/>
                <a:ea typeface="微软雅黑"/>
                <a:cs typeface="+mj-ea"/>
              </a:rPr>
              <a:t>聚合酶 </a:t>
            </a:r>
            <a:r>
              <a:rPr kumimoji="0" lang="en-US" altLang="zh-CN" sz="1600" b="1" i="0" u="none" strike="noStrike" kern="1200" cap="none" spc="0" normalizeH="0" baseline="0" noProof="0">
                <a:ln>
                  <a:noFill/>
                </a:ln>
                <a:solidFill>
                  <a:srgbClr val="000000"/>
                </a:solidFill>
                <a:effectLst/>
                <a:uLnTx/>
                <a:uFillTx/>
                <a:latin typeface="微软雅黑"/>
                <a:ea typeface="微软雅黑"/>
                <a:cs typeface="+mj-ea"/>
              </a:rPr>
              <a:t>Ⅱ </a:t>
            </a:r>
            <a:r>
              <a:rPr kumimoji="0" lang="zh-CN" altLang="en-US" sz="1600" b="1" i="0" u="none" strike="noStrike" kern="1200" cap="none" spc="0" normalizeH="0" baseline="0" noProof="0">
                <a:ln>
                  <a:noFill/>
                </a:ln>
                <a:solidFill>
                  <a:srgbClr val="000000"/>
                </a:solidFill>
                <a:effectLst/>
                <a:uLnTx/>
                <a:uFillTx/>
                <a:latin typeface="微软雅黑"/>
                <a:ea typeface="微软雅黑"/>
                <a:cs typeface="+mj-ea"/>
              </a:rPr>
              <a:t>特异性）</a:t>
            </a:r>
            <a:r>
              <a:rPr kumimoji="0" lang="zh-CN" altLang="en-US" sz="1600" b="0" i="0" u="none" strike="noStrike" kern="1200" cap="none" spc="0" normalizeH="0" baseline="0" noProof="0">
                <a:ln>
                  <a:noFill/>
                </a:ln>
                <a:solidFill>
                  <a:srgbClr val="000000"/>
                </a:solidFill>
                <a:effectLst/>
                <a:uLnTx/>
                <a:uFillTx/>
                <a:latin typeface="微软雅黑"/>
                <a:ea typeface="微软雅黑"/>
                <a:cs typeface="+mj-ea"/>
              </a:rPr>
              <a:t>、</a:t>
            </a:r>
            <a:r>
              <a:rPr kumimoji="0" lang="en-US" altLang="zh-CN" sz="1600" b="1" i="0" u="none" strike="noStrike" kern="1200" cap="none" spc="0" normalizeH="0" baseline="0" noProof="0">
                <a:ln>
                  <a:noFill/>
                </a:ln>
                <a:solidFill>
                  <a:srgbClr val="000000"/>
                </a:solidFill>
                <a:effectLst/>
                <a:uLnTx/>
                <a:uFillTx/>
                <a:latin typeface="微软雅黑"/>
                <a:ea typeface="微软雅黑"/>
                <a:cs typeface="+mj-ea"/>
              </a:rPr>
              <a:t>DNA </a:t>
            </a:r>
            <a:r>
              <a:rPr kumimoji="0" lang="zh-CN" altLang="en-US" sz="1600" b="1" i="0" u="none" strike="noStrike" kern="1200" cap="none" spc="0" normalizeH="0" baseline="0" noProof="0">
                <a:ln>
                  <a:noFill/>
                </a:ln>
                <a:solidFill>
                  <a:srgbClr val="000000"/>
                </a:solidFill>
                <a:effectLst/>
                <a:uLnTx/>
                <a:uFillTx/>
                <a:latin typeface="微软雅黑"/>
                <a:ea typeface="微软雅黑"/>
                <a:cs typeface="+mj-ea"/>
              </a:rPr>
              <a:t>结合、蛋白质结合</a:t>
            </a:r>
            <a:r>
              <a:rPr kumimoji="0" lang="zh-CN" altLang="en-US" sz="1600" b="0" i="0" u="none" strike="noStrike" kern="1200" cap="none" spc="0" normalizeH="0" baseline="0" noProof="0">
                <a:ln>
                  <a:noFill/>
                </a:ln>
                <a:solidFill>
                  <a:srgbClr val="000000"/>
                </a:solidFill>
                <a:effectLst/>
                <a:uLnTx/>
                <a:uFillTx/>
                <a:latin typeface="微软雅黑"/>
                <a:ea typeface="微软雅黑"/>
                <a:cs typeface="+mj-ea"/>
              </a:rPr>
              <a:t>。</a:t>
            </a:r>
          </a:p>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000000"/>
              </a:solidFill>
              <a:effectLst/>
              <a:uLnTx/>
              <a:uFillTx/>
              <a:latin typeface="微软雅黑"/>
              <a:ea typeface="微软雅黑"/>
              <a:cs typeface="+mj-ea"/>
            </a:endParaRPr>
          </a:p>
        </p:txBody>
      </p:sp>
      <p:sp>
        <p:nvSpPr>
          <p:cNvPr id="12" name="文本框 11"/>
          <p:cNvSpPr txBox="1"/>
          <p:nvPr/>
        </p:nvSpPr>
        <p:spPr>
          <a:xfrm>
            <a:off x="668655" y="5439410"/>
            <a:ext cx="10775315" cy="1200150"/>
          </a:xfrm>
          <a:prstGeom prst="rect">
            <a:avLst/>
          </a:prstGeom>
          <a:noFill/>
        </p:spPr>
        <p:txBody>
          <a:bodyPr wrap="square" rtlCol="0" anchor="t">
            <a:noAutofit/>
          </a:bodyPr>
          <a:lstStyle/>
          <a:p>
            <a:pPr marL="0" marR="0" lvl="0" indent="457200" algn="l" defTabSz="914400" rtl="0" eaLnBrk="1" fontAlgn="auto"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j-ea"/>
                <a:sym typeface="+mn-ea"/>
              </a:rPr>
              <a:t>该基因</a:t>
            </a:r>
            <a:r>
              <a:rPr kumimoji="0" lang="zh-CN" altLang="en-US" sz="1800" b="1" i="0" u="none" strike="noStrike" kern="1200" cap="none" spc="0" normalizeH="0" baseline="0" noProof="0" dirty="0">
                <a:ln>
                  <a:noFill/>
                </a:ln>
                <a:solidFill>
                  <a:srgbClr val="000000"/>
                </a:solidFill>
                <a:effectLst/>
                <a:uLnTx/>
                <a:uFillTx/>
                <a:latin typeface="微软雅黑"/>
                <a:ea typeface="微软雅黑"/>
                <a:cs typeface="+mj-ea"/>
                <a:sym typeface="+mn-ea"/>
              </a:rPr>
              <a:t>参与的生物学过程</a:t>
            </a:r>
            <a:r>
              <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j-ea"/>
                <a:sym typeface="+mn-ea"/>
              </a:rPr>
              <a:t>主要归类为：</a:t>
            </a:r>
            <a:r>
              <a:rPr kumimoji="0" lang="zh-CN" altLang="en-US" sz="1800" b="1" i="0" u="none" strike="noStrike" kern="1200" cap="none" spc="0" normalizeH="0" baseline="0" noProof="0" dirty="0">
                <a:ln>
                  <a:noFill/>
                </a:ln>
                <a:solidFill>
                  <a:srgbClr val="000000"/>
                </a:solidFill>
                <a:effectLst/>
                <a:uLnTx/>
                <a:uFillTx/>
                <a:latin typeface="微软雅黑"/>
                <a:ea typeface="微软雅黑"/>
                <a:cs typeface="+mj-ea"/>
                <a:sym typeface="+mn-ea"/>
              </a:rPr>
              <a:t>性别分化</a:t>
            </a:r>
            <a:r>
              <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j-ea"/>
                <a:sym typeface="+mn-ea"/>
              </a:rPr>
              <a:t>、质膜细胞突起组织、</a:t>
            </a:r>
            <a:r>
              <a:rPr kumimoji="0" lang="zh-CN" altLang="en-US" sz="1800" b="1" i="0" u="none" strike="noStrike" kern="1200" cap="none" spc="0" normalizeH="0" baseline="0" noProof="0" dirty="0">
                <a:ln>
                  <a:noFill/>
                </a:ln>
                <a:solidFill>
                  <a:srgbClr val="000000"/>
                </a:solidFill>
                <a:effectLst/>
                <a:uLnTx/>
                <a:uFillTx/>
                <a:latin typeface="微软雅黑"/>
                <a:ea typeface="微软雅黑"/>
                <a:cs typeface="+mj-ea"/>
                <a:sym typeface="+mn-ea"/>
              </a:rPr>
              <a:t>雌性体细胞性别决定</a:t>
            </a:r>
            <a:r>
              <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j-ea"/>
                <a:sym typeface="+mn-ea"/>
              </a:rPr>
              <a:t>、成虫盘来源的雌性外生殖器发育、</a:t>
            </a:r>
            <a:r>
              <a:rPr kumimoji="0" lang="zh-CN" altLang="en-US" sz="1800" b="1" i="0" u="none" strike="noStrike" kern="1200" cap="none" spc="0" normalizeH="0" baseline="0" noProof="0" dirty="0">
                <a:ln>
                  <a:noFill/>
                </a:ln>
                <a:solidFill>
                  <a:srgbClr val="000000"/>
                </a:solidFill>
                <a:effectLst/>
                <a:uLnTx/>
                <a:uFillTx/>
                <a:latin typeface="微软雅黑"/>
                <a:ea typeface="微软雅黑"/>
                <a:cs typeface="+mj-ea"/>
                <a:sym typeface="+mn-ea"/>
              </a:rPr>
              <a:t>雌性性别分化</a:t>
            </a:r>
            <a:r>
              <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j-ea"/>
                <a:sym typeface="+mn-ea"/>
              </a:rPr>
              <a:t>。目前已报道该基因的 </a:t>
            </a:r>
            <a:r>
              <a:rPr kumimoji="0" lang="en-US" altLang="zh-CN" sz="1800" b="0" i="0" u="none" strike="noStrike" kern="1200" cap="none" spc="0" normalizeH="0" baseline="0" noProof="0" dirty="0">
                <a:ln>
                  <a:noFill/>
                </a:ln>
                <a:solidFill>
                  <a:srgbClr val="000000"/>
                </a:solidFill>
                <a:effectLst/>
                <a:uLnTx/>
                <a:uFillTx/>
                <a:latin typeface="微软雅黑"/>
                <a:ea typeface="微软雅黑"/>
                <a:cs typeface="+mj-ea"/>
                <a:sym typeface="+mn-ea"/>
              </a:rPr>
              <a:t>134 </a:t>
            </a:r>
            <a:r>
              <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j-ea"/>
                <a:sym typeface="+mn-ea"/>
              </a:rPr>
              <a:t>种等位突变体。</a:t>
            </a: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j-ea"/>
            </a:endParaRPr>
          </a:p>
          <a:p>
            <a:pPr marL="0" marR="0" lvl="0" indent="457200" algn="l" defTabSz="914400" rtl="0" eaLnBrk="1" fontAlgn="auto"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j-ea"/>
                <a:sym typeface="+mn-ea"/>
              </a:rPr>
              <a:t>这些等位基因的表型主要表现为：卵巢原基异常、生殖囊异常、第 </a:t>
            </a:r>
            <a:r>
              <a:rPr kumimoji="0" lang="en-US" altLang="zh-CN" sz="1800" b="0" i="0" u="none" strike="noStrike" kern="1200" cap="none" spc="0" normalizeH="0" baseline="0" noProof="0" dirty="0">
                <a:ln>
                  <a:noFill/>
                </a:ln>
                <a:solidFill>
                  <a:srgbClr val="000000"/>
                </a:solidFill>
                <a:effectLst/>
                <a:uLnTx/>
                <a:uFillTx/>
                <a:latin typeface="微软雅黑"/>
                <a:ea typeface="微软雅黑"/>
                <a:cs typeface="+mj-ea"/>
                <a:sym typeface="+mn-ea"/>
              </a:rPr>
              <a:t>6 </a:t>
            </a:r>
            <a:r>
              <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j-ea"/>
                <a:sym typeface="+mn-ea"/>
              </a:rPr>
              <a:t>腹节腹板异常、幼虫体节异常。等位基因的表型类别包括：交配行为异常、细胞数目异常、部分致死、表型异常。</a:t>
            </a: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j-ea"/>
            </a:endParaRPr>
          </a:p>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j-ea"/>
              <a:sym typeface="+mn-ea"/>
            </a:endParaRPr>
          </a:p>
        </p:txBody>
      </p:sp>
      <p:sp>
        <p:nvSpPr>
          <p:cNvPr id="33" name="矩形 46"/>
          <p:cNvSpPr>
            <a:spLocks noChangeArrowheads="1"/>
          </p:cNvSpPr>
          <p:nvPr/>
        </p:nvSpPr>
        <p:spPr bwMode="auto">
          <a:xfrm>
            <a:off x="527050" y="236855"/>
            <a:ext cx="98964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Flybase</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获取黑腹果蝇</a:t>
            </a:r>
            <a:r>
              <a:rPr kumimoji="0" lang="en-US" altLang="zh-CN"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dsx</a:t>
            </a: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pitchFamily="34" charset="-122"/>
                <a:cs typeface="+mn-cs"/>
                <a:sym typeface="Calibri" panose="020F0502020204030204" pitchFamily="34" charset="0"/>
              </a:rPr>
              <a:t>基因信息</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梯形 36"/>
          <p:cNvSpPr/>
          <p:nvPr/>
        </p:nvSpPr>
        <p:spPr>
          <a:xfrm rot="5400000">
            <a:off x="1331640" y="636804"/>
            <a:ext cx="2344067" cy="5007345"/>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梯形 34"/>
          <p:cNvSpPr/>
          <p:nvPr/>
        </p:nvSpPr>
        <p:spPr>
          <a:xfrm rot="16200000">
            <a:off x="7446198" y="-451317"/>
            <a:ext cx="2291737" cy="7199871"/>
          </a:xfrm>
          <a:prstGeom prst="trapezoid">
            <a:avLst>
              <a:gd name="adj" fmla="val 16935"/>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文本框 2"/>
          <p:cNvSpPr txBox="1"/>
          <p:nvPr/>
        </p:nvSpPr>
        <p:spPr>
          <a:xfrm>
            <a:off x="3729079" y="2556165"/>
            <a:ext cx="1153795" cy="1198880"/>
          </a:xfrm>
          <a:prstGeom prst="rect">
            <a:avLst/>
          </a:prstGeom>
          <a:noFill/>
        </p:spPr>
        <p:txBody>
          <a:bodyPr wrap="non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65"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Part</a:t>
            </a:r>
            <a:r>
              <a:rPr kumimoji="0" lang="en-US" altLang="zh-CN" sz="72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3</a:t>
            </a:r>
            <a:endParaRPr kumimoji="0" lang="zh-CN" altLang="en-US" sz="72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9" name="矩形 28"/>
          <p:cNvSpPr/>
          <p:nvPr/>
        </p:nvSpPr>
        <p:spPr>
          <a:xfrm>
            <a:off x="5343523" y="2745745"/>
            <a:ext cx="4493538" cy="830997"/>
          </a:xfrm>
          <a:prstGeom prst="rect">
            <a:avLst/>
          </a:prstGeom>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rPr>
              <a:t>雌雄外显子对比</a:t>
            </a:r>
          </a:p>
        </p:txBody>
      </p:sp>
      <p:grpSp>
        <p:nvGrpSpPr>
          <p:cNvPr id="4" name="组合 3"/>
          <p:cNvGrpSpPr/>
          <p:nvPr/>
        </p:nvGrpSpPr>
        <p:grpSpPr>
          <a:xfrm>
            <a:off x="464768" y="1391626"/>
            <a:ext cx="3102819" cy="3102819"/>
            <a:chOff x="464768" y="1391626"/>
            <a:chExt cx="3102819" cy="3102819"/>
          </a:xfrm>
        </p:grpSpPr>
        <p:sp>
          <p:nvSpPr>
            <p:cNvPr id="3" name="椭圆 2"/>
            <p:cNvSpPr/>
            <p:nvPr/>
          </p:nvSpPr>
          <p:spPr>
            <a:xfrm>
              <a:off x="464768" y="1391626"/>
              <a:ext cx="3102819" cy="31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00" y="1435558"/>
              <a:ext cx="3014957" cy="3014957"/>
            </a:xfrm>
            <a:prstGeom prst="rect">
              <a:avLst/>
            </a:prstGeom>
          </p:spPr>
        </p:pic>
      </p:grpSp>
    </p:spTree>
  </p:cSld>
  <p:clrMapOvr>
    <a:masterClrMapping/>
  </p:clrMapOvr>
  <p:transition spd="slow">
    <p:cover/>
  </p:transition>
</p:sld>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3F3F3F"/>
      </a:dk2>
      <a:lt2>
        <a:srgbClr val="E3DED1"/>
      </a:lt2>
      <a:accent1>
        <a:srgbClr val="005825"/>
      </a:accent1>
      <a:accent2>
        <a:srgbClr val="7F7F7F"/>
      </a:accent2>
      <a:accent3>
        <a:srgbClr val="414456"/>
      </a:accent3>
      <a:accent4>
        <a:srgbClr val="444455"/>
      </a:accent4>
      <a:accent5>
        <a:srgbClr val="444455"/>
      </a:accent5>
      <a:accent6>
        <a:srgbClr val="7F7F7F"/>
      </a:accent6>
      <a:hlink>
        <a:srgbClr val="002060"/>
      </a:hlink>
      <a:folHlink>
        <a:srgbClr val="B26B02"/>
      </a:folHlink>
    </a:clrScheme>
    <a:fontScheme name="自定义 1">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自定义 2">
      <a:dk1>
        <a:sysClr val="windowText" lastClr="000000"/>
      </a:dk1>
      <a:lt1>
        <a:sysClr val="window" lastClr="FFFFFF"/>
      </a:lt1>
      <a:dk2>
        <a:srgbClr val="3F3F3F"/>
      </a:dk2>
      <a:lt2>
        <a:srgbClr val="E3DED1"/>
      </a:lt2>
      <a:accent1>
        <a:srgbClr val="005825"/>
      </a:accent1>
      <a:accent2>
        <a:srgbClr val="7F7F7F"/>
      </a:accent2>
      <a:accent3>
        <a:srgbClr val="414456"/>
      </a:accent3>
      <a:accent4>
        <a:srgbClr val="444455"/>
      </a:accent4>
      <a:accent5>
        <a:srgbClr val="444455"/>
      </a:accent5>
      <a:accent6>
        <a:srgbClr val="7F7F7F"/>
      </a:accent6>
      <a:hlink>
        <a:srgbClr val="002060"/>
      </a:hlink>
      <a:folHlink>
        <a:srgbClr val="B26B02"/>
      </a:folHlink>
    </a:clrScheme>
    <a:fontScheme name="自定义 1">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1971</Words>
  <Application>Microsoft Office PowerPoint</Application>
  <PresentationFormat>宽屏</PresentationFormat>
  <Paragraphs>245</Paragraphs>
  <Slides>30</Slides>
  <Notes>30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30</vt:i4>
      </vt:variant>
    </vt:vector>
  </HeadingPairs>
  <TitlesOfParts>
    <vt:vector size="42" baseType="lpstr">
      <vt:lpstr>quote-cjk-patch</vt:lpstr>
      <vt:lpstr>等线</vt:lpstr>
      <vt:lpstr>楷体</vt:lpstr>
      <vt:lpstr>微软雅黑</vt:lpstr>
      <vt:lpstr>幼圆</vt:lpstr>
      <vt:lpstr>Arial</vt:lpstr>
      <vt:lpstr>Arial Black</vt:lpstr>
      <vt:lpstr>Calibri</vt:lpstr>
      <vt:lpstr>Times New Roman</vt:lpstr>
      <vt:lpstr>Wingdings 2</vt:lpstr>
      <vt:lpstr>第一PPT，www.1ppt.com</vt:lpstr>
      <vt:lpstr>1_第一PPT，www.1ppt.com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Hong</cp:lastModifiedBy>
  <cp:revision>24</cp:revision>
  <dcterms:created xsi:type="dcterms:W3CDTF">2020-10-04T12:00:00Z</dcterms:created>
  <dcterms:modified xsi:type="dcterms:W3CDTF">2026-05-17T02:50:46Z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5457344A555F45AFABAA46F764B5D6E2_12</vt:lpwstr>
  </property>
  <property fmtid="{D5CDD505-2E9C-101B-9397-08002B2CF9AE}" pid="3" name="KSOProductBuildVer">
    <vt:lpwstr>2052-12.1.0.25865</vt:lpwstr>
  </property>
</Properties>
</file>