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486" r:id="rId2"/>
    <p:sldId id="487" r:id="rId3"/>
    <p:sldId id="489" r:id="rId4"/>
    <p:sldId id="524" r:id="rId5"/>
    <p:sldId id="525" r:id="rId6"/>
    <p:sldId id="526" r:id="rId7"/>
    <p:sldId id="527" r:id="rId8"/>
    <p:sldId id="528" r:id="rId9"/>
    <p:sldId id="536" r:id="rId10"/>
    <p:sldId id="529" r:id="rId11"/>
    <p:sldId id="537" r:id="rId12"/>
    <p:sldId id="538" r:id="rId13"/>
    <p:sldId id="540" r:id="rId14"/>
    <p:sldId id="530" r:id="rId15"/>
    <p:sldId id="534" r:id="rId16"/>
    <p:sldId id="531" r:id="rId17"/>
    <p:sldId id="533" r:id="rId18"/>
    <p:sldId id="532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&#24037;&#20316;&#31807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&#24037;&#20316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4874CB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CB-4D0C-8973-EC073AC035FA}"/>
              </c:ext>
            </c:extLst>
          </c:dPt>
          <c:dPt>
            <c:idx val="1"/>
            <c:bubble3D val="0"/>
            <c:spPr>
              <a:solidFill>
                <a:srgbClr val="EE822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CB-4D0C-8973-EC073AC035FA}"/>
              </c:ext>
            </c:extLst>
          </c:dPt>
          <c:dPt>
            <c:idx val="2"/>
            <c:bubble3D val="0"/>
            <c:spPr>
              <a:solidFill>
                <a:srgbClr val="F2BA02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CB-4D0C-8973-EC073AC035FA}"/>
              </c:ext>
            </c:extLst>
          </c:dPt>
          <c:dPt>
            <c:idx val="3"/>
            <c:bubble3D val="0"/>
            <c:spPr>
              <a:solidFill>
                <a:srgbClr val="75BD42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CB-4D0C-8973-EC073AC035FA}"/>
              </c:ext>
            </c:extLst>
          </c:dPt>
          <c:dPt>
            <c:idx val="4"/>
            <c:bubble3D val="0"/>
            <c:spPr>
              <a:solidFill>
                <a:srgbClr val="30C0B4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CCB-4D0C-8973-EC073AC035FA}"/>
              </c:ext>
            </c:extLst>
          </c:dPt>
          <c:dPt>
            <c:idx val="5"/>
            <c:bubble3D val="0"/>
            <c:spPr>
              <a:solidFill>
                <a:srgbClr val="E54C5E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CCB-4D0C-8973-EC073AC035FA}"/>
              </c:ext>
            </c:extLst>
          </c:dPt>
          <c:dPt>
            <c:idx val="6"/>
            <c:bubble3D val="0"/>
            <c:spPr>
              <a:solidFill>
                <a:srgbClr val="4874CB">
                  <a:lumMod val="60000"/>
                </a:srgbClr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CCB-4D0C-8973-EC073AC035FA}"/>
              </c:ext>
            </c:extLst>
          </c:dPt>
          <c:dPt>
            <c:idx val="7"/>
            <c:bubble3D val="0"/>
            <c:spPr>
              <a:solidFill>
                <a:srgbClr val="EE822F">
                  <a:lumMod val="60000"/>
                </a:srgbClr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CCB-4D0C-8973-EC073AC035FA}"/>
              </c:ext>
            </c:extLst>
          </c:dPt>
          <c:dPt>
            <c:idx val="8"/>
            <c:bubble3D val="0"/>
            <c:spPr>
              <a:solidFill>
                <a:srgbClr val="F2BA02">
                  <a:lumMod val="60000"/>
                </a:srgbClr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CCB-4D0C-8973-EC073AC035FA}"/>
              </c:ext>
            </c:extLst>
          </c:dPt>
          <c:dPt>
            <c:idx val="9"/>
            <c:bubble3D val="0"/>
            <c:spPr>
              <a:solidFill>
                <a:srgbClr val="75BD42">
                  <a:lumMod val="60000"/>
                </a:srgbClr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CCB-4D0C-8973-EC073AC035FA}"/>
              </c:ext>
            </c:extLst>
          </c:dPt>
          <c:dPt>
            <c:idx val="10"/>
            <c:bubble3D val="0"/>
            <c:spPr>
              <a:solidFill>
                <a:srgbClr val="30C0B4">
                  <a:lumMod val="60000"/>
                </a:srgbClr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CCB-4D0C-8973-EC073AC035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ysClr val="windowText" lastClr="000000">
                      <a:lumMod val="35000"/>
                      <a:lumOff val="65000"/>
                    </a:sys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[工作簿1]Sheet1!$B$3:$B$13</c:f>
              <c:strCache>
                <c:ptCount val="11"/>
                <c:pt idx="0">
                  <c:v>红色</c:v>
                </c:pt>
                <c:pt idx="1">
                  <c:v>香槟色</c:v>
                </c:pt>
                <c:pt idx="2">
                  <c:v>粉色</c:v>
                </c:pt>
                <c:pt idx="3">
                  <c:v>桃色</c:v>
                </c:pt>
                <c:pt idx="4">
                  <c:v>紫色</c:v>
                </c:pt>
                <c:pt idx="5">
                  <c:v>黄色</c:v>
                </c:pt>
                <c:pt idx="6">
                  <c:v>咖啡色</c:v>
                </c:pt>
                <c:pt idx="7">
                  <c:v>复色</c:v>
                </c:pt>
                <c:pt idx="8">
                  <c:v>橙色</c:v>
                </c:pt>
                <c:pt idx="9">
                  <c:v>白色</c:v>
                </c:pt>
                <c:pt idx="10">
                  <c:v>绿色</c:v>
                </c:pt>
              </c:strCache>
            </c:strRef>
          </c:cat>
          <c:val>
            <c:numRef>
              <c:f>[工作簿1]Sheet1!$C$3:$C$13</c:f>
              <c:numCache>
                <c:formatCode>0.00%</c:formatCode>
                <c:ptCount val="11"/>
                <c:pt idx="0">
                  <c:v>0.1061</c:v>
                </c:pt>
                <c:pt idx="1">
                  <c:v>0.1048</c:v>
                </c:pt>
                <c:pt idx="2">
                  <c:v>0.1842</c:v>
                </c:pt>
                <c:pt idx="3">
                  <c:v>6.7900000000000002E-2</c:v>
                </c:pt>
                <c:pt idx="4">
                  <c:v>0.1197</c:v>
                </c:pt>
                <c:pt idx="5">
                  <c:v>2.4899999999999999E-2</c:v>
                </c:pt>
                <c:pt idx="6">
                  <c:v>9.7799999999999998E-2</c:v>
                </c:pt>
                <c:pt idx="7">
                  <c:v>0.17510000000000001</c:v>
                </c:pt>
                <c:pt idx="8">
                  <c:v>1.72E-2</c:v>
                </c:pt>
                <c:pt idx="9">
                  <c:v>7.85E-2</c:v>
                </c:pt>
                <c:pt idx="10">
                  <c:v>2.3800000000000002E-2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CCB-4D0C-8973-EC073AC035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defRPr>
          </a:pPr>
          <a:endParaRPr lang="zh-CN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89a6969d-bba1-45a3-b5eb-608c81c47b84}"/>
      </c:ext>
    </c:extLst>
  </c:chart>
  <c:spPr>
    <a:solidFill>
      <a:sysClr val="window" lastClr="FFFFFF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4874CB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F7-404F-8506-61A9A02267E7}"/>
              </c:ext>
            </c:extLst>
          </c:dPt>
          <c:dPt>
            <c:idx val="1"/>
            <c:bubble3D val="0"/>
            <c:spPr>
              <a:solidFill>
                <a:srgbClr val="EE822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F7-404F-8506-61A9A02267E7}"/>
              </c:ext>
            </c:extLst>
          </c:dPt>
          <c:dPt>
            <c:idx val="2"/>
            <c:bubble3D val="0"/>
            <c:spPr>
              <a:solidFill>
                <a:srgbClr val="F2BA02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F7-404F-8506-61A9A02267E7}"/>
              </c:ext>
            </c:extLst>
          </c:dPt>
          <c:dPt>
            <c:idx val="3"/>
            <c:bubble3D val="0"/>
            <c:spPr>
              <a:solidFill>
                <a:srgbClr val="75BD42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F7-404F-8506-61A9A02267E7}"/>
              </c:ext>
            </c:extLst>
          </c:dPt>
          <c:dPt>
            <c:idx val="4"/>
            <c:bubble3D val="0"/>
            <c:spPr>
              <a:solidFill>
                <a:srgbClr val="30C0B4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0F7-404F-8506-61A9A02267E7}"/>
              </c:ext>
            </c:extLst>
          </c:dPt>
          <c:dPt>
            <c:idx val="5"/>
            <c:bubble3D val="0"/>
            <c:spPr>
              <a:solidFill>
                <a:srgbClr val="E54C5E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0F7-404F-8506-61A9A02267E7}"/>
              </c:ext>
            </c:extLst>
          </c:dPt>
          <c:dPt>
            <c:idx val="6"/>
            <c:bubble3D val="0"/>
            <c:spPr>
              <a:solidFill>
                <a:srgbClr val="4874CB">
                  <a:lumMod val="60000"/>
                </a:srgbClr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0F7-404F-8506-61A9A02267E7}"/>
              </c:ext>
            </c:extLst>
          </c:dPt>
          <c:dPt>
            <c:idx val="7"/>
            <c:bubble3D val="0"/>
            <c:spPr>
              <a:solidFill>
                <a:srgbClr val="EE822F">
                  <a:lumMod val="60000"/>
                </a:srgbClr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0F7-404F-8506-61A9A02267E7}"/>
              </c:ext>
            </c:extLst>
          </c:dPt>
          <c:dPt>
            <c:idx val="8"/>
            <c:bubble3D val="0"/>
            <c:spPr>
              <a:solidFill>
                <a:srgbClr val="F2BA02">
                  <a:lumMod val="60000"/>
                </a:srgbClr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0F7-404F-8506-61A9A02267E7}"/>
              </c:ext>
            </c:extLst>
          </c:dPt>
          <c:dPt>
            <c:idx val="9"/>
            <c:bubble3D val="0"/>
            <c:spPr>
              <a:solidFill>
                <a:srgbClr val="75BD42">
                  <a:lumMod val="60000"/>
                </a:srgbClr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0F7-404F-8506-61A9A02267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ysClr val="windowText" lastClr="000000">
                      <a:lumMod val="35000"/>
                      <a:lumOff val="65000"/>
                    </a:sys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[工作簿1]Sheet1!$B$3:$B$12</c:f>
              <c:strCache>
                <c:ptCount val="10"/>
                <c:pt idx="0">
                  <c:v>红色</c:v>
                </c:pt>
                <c:pt idx="1">
                  <c:v>橙色</c:v>
                </c:pt>
                <c:pt idx="2">
                  <c:v>粉色</c:v>
                </c:pt>
                <c:pt idx="3">
                  <c:v>桃色</c:v>
                </c:pt>
                <c:pt idx="4">
                  <c:v>黄色</c:v>
                </c:pt>
                <c:pt idx="5">
                  <c:v>绿色</c:v>
                </c:pt>
                <c:pt idx="6">
                  <c:v>复色</c:v>
                </c:pt>
                <c:pt idx="7">
                  <c:v>紫色</c:v>
                </c:pt>
                <c:pt idx="8">
                  <c:v>白色</c:v>
                </c:pt>
                <c:pt idx="9">
                  <c:v>咖啡色</c:v>
                </c:pt>
              </c:strCache>
            </c:strRef>
          </c:cat>
          <c:val>
            <c:numRef>
              <c:f>[工作簿1]Sheet1!$C$3:$C$12</c:f>
              <c:numCache>
                <c:formatCode>0.00%</c:formatCode>
                <c:ptCount val="10"/>
                <c:pt idx="0">
                  <c:v>2.9899999999999999E-2</c:v>
                </c:pt>
                <c:pt idx="1">
                  <c:v>0.39489999999999997</c:v>
                </c:pt>
                <c:pt idx="2">
                  <c:v>5.6800000000000003E-2</c:v>
                </c:pt>
                <c:pt idx="3">
                  <c:v>7.8200000000000006E-2</c:v>
                </c:pt>
                <c:pt idx="4">
                  <c:v>3.5700000000000003E-2</c:v>
                </c:pt>
                <c:pt idx="5">
                  <c:v>2.2599999999999999E-2</c:v>
                </c:pt>
                <c:pt idx="6">
                  <c:v>0.2336</c:v>
                </c:pt>
                <c:pt idx="7">
                  <c:v>1.4800000000000001E-2</c:v>
                </c:pt>
                <c:pt idx="8">
                  <c:v>2.9000000000000001E-2</c:v>
                </c:pt>
                <c:pt idx="9">
                  <c:v>0.13059999999999999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0F7-404F-8506-61A9A02267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defRPr>
          </a:pPr>
          <a:endParaRPr lang="zh-CN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2f7ffda9-2379-4bdb-bc58-18294237000e}"/>
      </c:ext>
    </c:extLst>
  </c:chart>
  <c:spPr>
    <a:solidFill>
      <a:sysClr val="window" lastClr="FFFFFF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82">
  <cs:axisTitle>
    <cs:lnRef idx="0"/>
    <cs:fillRef idx="0"/>
    <cs:effectRef idx="0"/>
    <cs:fontRef idx="minor">
      <a:sysClr val="windowText" lastClr="000000">
        <a:lumMod val="65000"/>
        <a:lumOff val="35000"/>
      </a:sysClr>
    </cs:fontRef>
    <cs:defRPr sz="1000" kern="1200"/>
  </cs:axisTitle>
  <cs:categoryAxis>
    <cs:lnRef idx="0"/>
    <cs:fillRef idx="0"/>
    <cs:effectRef idx="0"/>
    <cs:fontRef idx="minor">
      <a:sysClr val="windowText" lastClr="000000">
        <a:lumMod val="65000"/>
        <a:lumOff val="35000"/>
      </a:sysClr>
    </cs:fontRef>
    <cs:spPr>
      <a:ln w="9525" cap="flat" cmpd="sng" algn="ctr">
        <a:solidFill>
          <a:sysClr val="windowText" lastClr="000000">
            <a:lumMod val="15000"/>
            <a:lumOff val="85000"/>
          </a:sys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ysClr val="windowText" lastClr="000000"/>
    </cs:fontRef>
    <cs:spPr>
      <a:solidFill>
        <a:sysClr val="window" lastClr="FFFFFF"/>
      </a:solidFill>
      <a:ln w="9525" cap="flat" cmpd="sng" algn="ctr">
        <a:solidFill>
          <a:sysClr val="windowText" lastClr="000000">
            <a:lumMod val="15000"/>
            <a:lumOff val="85000"/>
          </a:sysClr>
        </a:solidFill>
        <a:round/>
      </a:ln>
    </cs:spPr>
    <cs:defRPr sz="900" kern="1200"/>
  </cs:chartArea>
  <cs:dataLabel>
    <cs:lnRef idx="0"/>
    <cs:fillRef idx="0"/>
    <cs:effectRef idx="0"/>
    <cs:fontRef idx="minor">
      <a:sysClr val="windowText" lastClr="000000">
        <a:lumMod val="75000"/>
        <a:lumOff val="25000"/>
      </a:sysClr>
    </cs:fontRef>
    <cs:defRPr sz="1000" kern="1200"/>
  </cs:dataLabel>
  <cs:dataLabelCallout>
    <cs:lnRef idx="0"/>
    <cs:fillRef idx="0"/>
    <cs:effectRef idx="0"/>
    <cs:fontRef idx="minor">
      <a:sysClr val="windowText" lastClr="000000">
        <a:lumMod val="65000"/>
        <a:lumOff val="35000"/>
      </a:sysClr>
    </cs:fontRef>
    <cs:spPr>
      <a:solidFill>
        <a:sysClr val="window" lastClr="FFFFFF"/>
      </a:solidFill>
      <a:ln>
        <a:solidFill>
          <a:sysClr val="windowText" lastClr="000000">
            <a:lumMod val="25000"/>
            <a:lumOff val="75000"/>
          </a:sys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ysClr val="windowText" lastClr="000000"/>
    </cs:fontRef>
    <cs:spPr>
      <a:ln>
        <a:solidFill>
          <a:sysClr val="window" lastClr="FFFFFF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ysClr val="windowText" lastClr="000000"/>
    </cs:fontRef>
    <cs:spPr>
      <a:ln w="25400">
        <a:solidFill>
          <a:sysClr val="window" lastClr="FFFFFF"/>
        </a:solidFill>
      </a:ln>
    </cs:spPr>
  </cs:dataPoint3D>
  <cs:dataPointLine>
    <cs:lnRef idx="0">
      <cs:styleClr val="auto"/>
    </cs:lnRef>
    <cs:fillRef idx="0"/>
    <cs:effectRef idx="0"/>
    <cs:fontRef idx="minor">
      <a:sysClr val="windowText" lastClr="000000"/>
    </cs:fontRef>
    <cs:spPr>
      <a:ln w="28575" cap="rnd">
        <a:solidFill>
          <a:srgbClr val="FFFFFF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ysClr val="windowText" lastClr="000000"/>
    </cs:fontRef>
    <cs:spPr>
      <a:ln w="9525">
        <a:solidFill>
          <a:srgbClr val="FFFFFF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ysClr val="windowText" lastClr="000000"/>
    </cs:fontRef>
    <cs:spPr>
      <a:ln w="9525" cap="rnd">
        <a:solidFill>
          <a:srgbClr val="FFFFFF"/>
        </a:solidFill>
        <a:round/>
      </a:ln>
    </cs:spPr>
  </cs:dataPointWireframe>
  <cs:dataTable>
    <cs:lnRef idx="0"/>
    <cs:fillRef idx="0"/>
    <cs:effectRef idx="0"/>
    <cs:fontRef idx="minor">
      <a:sysClr val="windowText" lastClr="000000">
        <a:lumMod val="65000"/>
        <a:lumOff val="35000"/>
      </a:sysClr>
    </cs:fontRef>
    <cs:spPr>
      <a:noFill/>
      <a:ln w="9525" cap="flat" cmpd="sng" algn="ctr">
        <a:solidFill>
          <a:sysClr val="windowText" lastClr="000000">
            <a:lumMod val="15000"/>
            <a:lumOff val="85000"/>
          </a:sysClr>
        </a:solidFill>
        <a:round/>
      </a:ln>
    </cs:spPr>
    <cs:defRPr sz="900" kern="1200"/>
  </cs:dataTable>
  <cs:downBar>
    <cs:lnRef idx="0"/>
    <cs:fillRef idx="0"/>
    <cs:effectRef idx="0"/>
    <cs:fontRef idx="minor">
      <a:sysClr val="windowText" lastClr="000000"/>
    </cs:fontRef>
    <cs:spPr>
      <a:solidFill>
        <a:sysClr val="windowText" lastClr="000000">
          <a:lumMod val="75000"/>
          <a:lumOff val="25000"/>
        </a:sysClr>
      </a:solidFill>
      <a:ln w="9525" cap="flat" cmpd="sng" algn="ctr">
        <a:solidFill>
          <a:sysClr val="windowText" lastClr="000000">
            <a:lumMod val="65000"/>
            <a:lumOff val="35000"/>
          </a:sysClr>
        </a:solidFill>
        <a:round/>
      </a:ln>
    </cs:spPr>
  </cs:downBar>
  <cs:dropLine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35000"/>
            <a:lumOff val="65000"/>
          </a:sysClr>
        </a:solidFill>
        <a:round/>
      </a:ln>
    </cs:spPr>
  </cs:dropLine>
  <cs:errorBar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65000"/>
            <a:lumOff val="35000"/>
          </a:sysClr>
        </a:solidFill>
        <a:round/>
      </a:ln>
    </cs:spPr>
  </cs:errorBar>
  <cs:floor>
    <cs:lnRef idx="0"/>
    <cs:fillRef idx="0"/>
    <cs:effectRef idx="0"/>
    <cs:fontRef idx="minor">
      <a:sysClr val="windowText" lastClr="000000"/>
    </cs:fontRef>
    <cs:spPr>
      <a:noFill/>
      <a:ln>
        <a:noFill/>
      </a:ln>
    </cs:spPr>
  </cs:floor>
  <cs:gridlineMajor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" lastClr="FFFFFF">
            <a:lumMod val="90200"/>
          </a:sysClr>
        </a:solidFill>
        <a:round/>
      </a:ln>
    </cs:spPr>
  </cs:gridlineMajor>
  <cs:gridlineMinor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5000"/>
            <a:lumOff val="95000"/>
          </a:sysClr>
        </a:solidFill>
        <a:round/>
      </a:ln>
    </cs:spPr>
  </cs:gridlineMinor>
  <cs:hiLoLine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50000"/>
            <a:lumOff val="50000"/>
          </a:sysClr>
        </a:solidFill>
        <a:round/>
      </a:ln>
    </cs:spPr>
  </cs:hiLoLine>
  <cs:leaderLine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35000"/>
            <a:lumOff val="65000"/>
          </a:sysClr>
        </a:solidFill>
        <a:round/>
      </a:ln>
    </cs:spPr>
  </cs:leaderLine>
  <cs:legend>
    <cs:lnRef idx="0"/>
    <cs:fillRef idx="0"/>
    <cs:effectRef idx="0"/>
    <cs:fontRef idx="minor">
      <a:sysClr val="windowText" lastClr="000000">
        <a:lumMod val="65000"/>
        <a:lumOff val="35000"/>
      </a:sysClr>
    </cs:fontRef>
    <cs:defRPr sz="900" kern="1200"/>
  </cs:legend>
  <cs:plotArea mods="allowNoFillOverride allowNoLineOverride">
    <cs:lnRef idx="0"/>
    <cs:fillRef idx="0"/>
    <cs:effectRef idx="0"/>
    <cs:fontRef idx="minor">
      <a:sysClr val="windowText" lastClr="000000"/>
    </cs:fontRef>
  </cs:plotArea>
  <cs:plotArea3D mods="allowNoFillOverride allowNoLineOverride">
    <cs:lnRef idx="0"/>
    <cs:fillRef idx="0"/>
    <cs:effectRef idx="0"/>
    <cs:fontRef idx="minor">
      <a:sysClr val="windowText" lastClr="000000"/>
    </cs:fontRef>
  </cs:plotArea3D>
  <cs:seriesAxis>
    <cs:lnRef idx="0"/>
    <cs:fillRef idx="0"/>
    <cs:effectRef idx="0"/>
    <cs:fontRef idx="minor">
      <a:sysClr val="windowText" lastClr="000000">
        <a:lumMod val="65000"/>
        <a:lumOff val="35000"/>
      </a:sysClr>
    </cs:fontRef>
    <cs:defRPr sz="900" kern="1200"/>
  </cs:seriesAxis>
  <cs:seriesLine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35000"/>
            <a:lumOff val="65000"/>
          </a:sysClr>
        </a:solidFill>
        <a:round/>
      </a:ln>
    </cs:spPr>
  </cs:seriesLine>
  <cs:title>
    <cs:lnRef idx="0"/>
    <cs:fillRef idx="0"/>
    <cs:effectRef idx="0"/>
    <cs:fontRef idx="minor">
      <a:sysClr val="windowText" lastClr="000000">
        <a:lumMod val="75000"/>
        <a:lumOff val="25000"/>
      </a:sysClr>
    </cs:fontRef>
    <cs:defRPr sz="1400" b="1" kern="1200" baseline="0"/>
  </cs:title>
  <cs:trendline>
    <cs:lnRef idx="0">
      <cs:styleClr val="auto"/>
    </cs:lnRef>
    <cs:fillRef idx="0"/>
    <cs:effectRef idx="0"/>
    <cs:fontRef idx="minor">
      <a:sysClr val="windowText" lastClr="000000"/>
    </cs:fontRef>
    <cs:spPr>
      <a:ln w="19050" cap="rnd">
        <a:solidFill>
          <a:srgbClr val="FFFFFF"/>
        </a:solidFill>
        <a:prstDash val="sysDot"/>
      </a:ln>
    </cs:spPr>
  </cs:trendline>
  <cs:trendlineLabel>
    <cs:lnRef idx="0"/>
    <cs:fillRef idx="0"/>
    <cs:effectRef idx="0"/>
    <cs:fontRef idx="minor">
      <a:sysClr val="windowText" lastClr="000000">
        <a:lumMod val="65000"/>
        <a:lumOff val="35000"/>
      </a:sysClr>
    </cs:fontRef>
    <cs:defRPr sz="900" kern="1200"/>
  </cs:trendlineLabel>
  <cs:upBar>
    <cs:lnRef idx="0"/>
    <cs:fillRef idx="0"/>
    <cs:effectRef idx="0"/>
    <cs:fontRef idx="minor">
      <a:sysClr val="windowText" lastClr="000000"/>
    </cs:fontRef>
    <cs:spPr>
      <a:solidFill>
        <a:sysClr val="window" lastClr="FFFFFF"/>
      </a:solidFill>
      <a:ln w="9525" cap="flat" cmpd="sng" algn="ctr">
        <a:solidFill>
          <a:sysClr val="windowText" lastClr="000000">
            <a:lumMod val="65000"/>
            <a:lumOff val="35000"/>
          </a:sysClr>
        </a:solidFill>
        <a:round/>
      </a:ln>
    </cs:spPr>
  </cs:upBar>
  <cs:valueAxis>
    <cs:lnRef idx="0"/>
    <cs:fillRef idx="0"/>
    <cs:effectRef idx="0"/>
    <cs:fontRef idx="minor">
      <a:sysClr val="windowText" lastClr="000000">
        <a:lumMod val="65000"/>
        <a:lumOff val="35000"/>
      </a:sysClr>
    </cs:fontRef>
    <cs:defRPr sz="900" kern="1200"/>
  </cs:valueAxis>
  <cs:wall>
    <cs:lnRef idx="0"/>
    <cs:fillRef idx="0"/>
    <cs:effectRef idx="0"/>
    <cs:fontRef idx="minor">
      <a:sysClr val="windowText" lastClr="000000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82">
  <cs:axisTitle>
    <cs:lnRef idx="0"/>
    <cs:fillRef idx="0"/>
    <cs:effectRef idx="0"/>
    <cs:fontRef idx="minor">
      <a:sysClr val="windowText" lastClr="000000">
        <a:lumMod val="65000"/>
        <a:lumOff val="35000"/>
      </a:sysClr>
    </cs:fontRef>
    <cs:defRPr sz="1000" kern="1200"/>
  </cs:axisTitle>
  <cs:categoryAxis>
    <cs:lnRef idx="0"/>
    <cs:fillRef idx="0"/>
    <cs:effectRef idx="0"/>
    <cs:fontRef idx="minor">
      <a:sysClr val="windowText" lastClr="000000">
        <a:lumMod val="65000"/>
        <a:lumOff val="35000"/>
      </a:sysClr>
    </cs:fontRef>
    <cs:spPr>
      <a:ln w="9525" cap="flat" cmpd="sng" algn="ctr">
        <a:solidFill>
          <a:sysClr val="windowText" lastClr="000000">
            <a:lumMod val="15000"/>
            <a:lumOff val="85000"/>
          </a:sys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ysClr val="windowText" lastClr="000000"/>
    </cs:fontRef>
    <cs:spPr>
      <a:solidFill>
        <a:sysClr val="window" lastClr="FFFFFF"/>
      </a:solidFill>
      <a:ln w="9525" cap="flat" cmpd="sng" algn="ctr">
        <a:solidFill>
          <a:sysClr val="windowText" lastClr="000000">
            <a:lumMod val="15000"/>
            <a:lumOff val="85000"/>
          </a:sysClr>
        </a:solidFill>
        <a:round/>
      </a:ln>
    </cs:spPr>
    <cs:defRPr sz="900" kern="1200"/>
  </cs:chartArea>
  <cs:dataLabel>
    <cs:lnRef idx="0"/>
    <cs:fillRef idx="0"/>
    <cs:effectRef idx="0"/>
    <cs:fontRef idx="minor">
      <a:sysClr val="windowText" lastClr="000000">
        <a:lumMod val="75000"/>
        <a:lumOff val="25000"/>
      </a:sysClr>
    </cs:fontRef>
    <cs:defRPr sz="1000" kern="1200"/>
  </cs:dataLabel>
  <cs:dataLabelCallout>
    <cs:lnRef idx="0"/>
    <cs:fillRef idx="0"/>
    <cs:effectRef idx="0"/>
    <cs:fontRef idx="minor">
      <a:sysClr val="windowText" lastClr="000000">
        <a:lumMod val="65000"/>
        <a:lumOff val="35000"/>
      </a:sysClr>
    </cs:fontRef>
    <cs:spPr>
      <a:solidFill>
        <a:sysClr val="window" lastClr="FFFFFF"/>
      </a:solidFill>
      <a:ln>
        <a:solidFill>
          <a:sysClr val="windowText" lastClr="000000">
            <a:lumMod val="25000"/>
            <a:lumOff val="75000"/>
          </a:sys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ysClr val="windowText" lastClr="000000"/>
    </cs:fontRef>
    <cs:spPr>
      <a:ln>
        <a:solidFill>
          <a:sysClr val="window" lastClr="FFFFFF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ysClr val="windowText" lastClr="000000"/>
    </cs:fontRef>
    <cs:spPr>
      <a:ln w="25400">
        <a:solidFill>
          <a:sysClr val="window" lastClr="FFFFFF"/>
        </a:solidFill>
      </a:ln>
    </cs:spPr>
  </cs:dataPoint3D>
  <cs:dataPointLine>
    <cs:lnRef idx="0">
      <cs:styleClr val="auto"/>
    </cs:lnRef>
    <cs:fillRef idx="0"/>
    <cs:effectRef idx="0"/>
    <cs:fontRef idx="minor">
      <a:sysClr val="windowText" lastClr="000000"/>
    </cs:fontRef>
    <cs:spPr>
      <a:ln w="28575" cap="rnd">
        <a:solidFill>
          <a:srgbClr val="FFFFFF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ysClr val="windowText" lastClr="000000"/>
    </cs:fontRef>
    <cs:spPr>
      <a:ln w="9525">
        <a:solidFill>
          <a:srgbClr val="FFFFFF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ysClr val="windowText" lastClr="000000"/>
    </cs:fontRef>
    <cs:spPr>
      <a:ln w="9525" cap="rnd">
        <a:solidFill>
          <a:srgbClr val="FFFFFF"/>
        </a:solidFill>
        <a:round/>
      </a:ln>
    </cs:spPr>
  </cs:dataPointWireframe>
  <cs:dataTable>
    <cs:lnRef idx="0"/>
    <cs:fillRef idx="0"/>
    <cs:effectRef idx="0"/>
    <cs:fontRef idx="minor">
      <a:sysClr val="windowText" lastClr="000000">
        <a:lumMod val="65000"/>
        <a:lumOff val="35000"/>
      </a:sysClr>
    </cs:fontRef>
    <cs:spPr>
      <a:noFill/>
      <a:ln w="9525" cap="flat" cmpd="sng" algn="ctr">
        <a:solidFill>
          <a:sysClr val="windowText" lastClr="000000">
            <a:lumMod val="15000"/>
            <a:lumOff val="85000"/>
          </a:sysClr>
        </a:solidFill>
        <a:round/>
      </a:ln>
    </cs:spPr>
    <cs:defRPr sz="900" kern="1200"/>
  </cs:dataTable>
  <cs:downBar>
    <cs:lnRef idx="0"/>
    <cs:fillRef idx="0"/>
    <cs:effectRef idx="0"/>
    <cs:fontRef idx="minor">
      <a:sysClr val="windowText" lastClr="000000"/>
    </cs:fontRef>
    <cs:spPr>
      <a:solidFill>
        <a:sysClr val="windowText" lastClr="000000">
          <a:lumMod val="75000"/>
          <a:lumOff val="25000"/>
        </a:sysClr>
      </a:solidFill>
      <a:ln w="9525" cap="flat" cmpd="sng" algn="ctr">
        <a:solidFill>
          <a:sysClr val="windowText" lastClr="000000">
            <a:lumMod val="65000"/>
            <a:lumOff val="35000"/>
          </a:sysClr>
        </a:solidFill>
        <a:round/>
      </a:ln>
    </cs:spPr>
  </cs:downBar>
  <cs:dropLine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35000"/>
            <a:lumOff val="65000"/>
          </a:sysClr>
        </a:solidFill>
        <a:round/>
      </a:ln>
    </cs:spPr>
  </cs:dropLine>
  <cs:errorBar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65000"/>
            <a:lumOff val="35000"/>
          </a:sysClr>
        </a:solidFill>
        <a:round/>
      </a:ln>
    </cs:spPr>
  </cs:errorBar>
  <cs:floor>
    <cs:lnRef idx="0"/>
    <cs:fillRef idx="0"/>
    <cs:effectRef idx="0"/>
    <cs:fontRef idx="minor">
      <a:sysClr val="windowText" lastClr="000000"/>
    </cs:fontRef>
    <cs:spPr>
      <a:noFill/>
      <a:ln>
        <a:noFill/>
      </a:ln>
    </cs:spPr>
  </cs:floor>
  <cs:gridlineMajor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" lastClr="FFFFFF">
            <a:lumMod val="90200"/>
          </a:sysClr>
        </a:solidFill>
        <a:round/>
      </a:ln>
    </cs:spPr>
  </cs:gridlineMajor>
  <cs:gridlineMinor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5000"/>
            <a:lumOff val="95000"/>
          </a:sysClr>
        </a:solidFill>
        <a:round/>
      </a:ln>
    </cs:spPr>
  </cs:gridlineMinor>
  <cs:hiLoLine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50000"/>
            <a:lumOff val="50000"/>
          </a:sysClr>
        </a:solidFill>
        <a:round/>
      </a:ln>
    </cs:spPr>
  </cs:hiLoLine>
  <cs:leaderLine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35000"/>
            <a:lumOff val="65000"/>
          </a:sysClr>
        </a:solidFill>
        <a:round/>
      </a:ln>
    </cs:spPr>
  </cs:leaderLine>
  <cs:legend>
    <cs:lnRef idx="0"/>
    <cs:fillRef idx="0"/>
    <cs:effectRef idx="0"/>
    <cs:fontRef idx="minor">
      <a:sysClr val="windowText" lastClr="000000">
        <a:lumMod val="65000"/>
        <a:lumOff val="35000"/>
      </a:sysClr>
    </cs:fontRef>
    <cs:defRPr sz="900" kern="1200"/>
  </cs:legend>
  <cs:plotArea mods="allowNoFillOverride allowNoLineOverride">
    <cs:lnRef idx="0"/>
    <cs:fillRef idx="0"/>
    <cs:effectRef idx="0"/>
    <cs:fontRef idx="minor">
      <a:sysClr val="windowText" lastClr="000000"/>
    </cs:fontRef>
  </cs:plotArea>
  <cs:plotArea3D mods="allowNoFillOverride allowNoLineOverride">
    <cs:lnRef idx="0"/>
    <cs:fillRef idx="0"/>
    <cs:effectRef idx="0"/>
    <cs:fontRef idx="minor">
      <a:sysClr val="windowText" lastClr="000000"/>
    </cs:fontRef>
  </cs:plotArea3D>
  <cs:seriesAxis>
    <cs:lnRef idx="0"/>
    <cs:fillRef idx="0"/>
    <cs:effectRef idx="0"/>
    <cs:fontRef idx="minor">
      <a:sysClr val="windowText" lastClr="000000">
        <a:lumMod val="65000"/>
        <a:lumOff val="35000"/>
      </a:sysClr>
    </cs:fontRef>
    <cs:defRPr sz="900" kern="1200"/>
  </cs:seriesAxis>
  <cs:seriesLine>
    <cs:lnRef idx="0"/>
    <cs:fillRef idx="0"/>
    <cs:effectRef idx="0"/>
    <cs:fontRef idx="minor">
      <a:sysClr val="windowText" lastClr="000000"/>
    </cs:fontRef>
    <cs:spPr>
      <a:ln w="9525" cap="flat" cmpd="sng" algn="ctr">
        <a:solidFill>
          <a:sysClr val="windowText" lastClr="000000">
            <a:lumMod val="35000"/>
            <a:lumOff val="65000"/>
          </a:sysClr>
        </a:solidFill>
        <a:round/>
      </a:ln>
    </cs:spPr>
  </cs:seriesLine>
  <cs:title>
    <cs:lnRef idx="0"/>
    <cs:fillRef idx="0"/>
    <cs:effectRef idx="0"/>
    <cs:fontRef idx="minor">
      <a:sysClr val="windowText" lastClr="000000">
        <a:lumMod val="75000"/>
        <a:lumOff val="25000"/>
      </a:sysClr>
    </cs:fontRef>
    <cs:defRPr sz="1400" b="1" kern="1200" baseline="0"/>
  </cs:title>
  <cs:trendline>
    <cs:lnRef idx="0">
      <cs:styleClr val="auto"/>
    </cs:lnRef>
    <cs:fillRef idx="0"/>
    <cs:effectRef idx="0"/>
    <cs:fontRef idx="minor">
      <a:sysClr val="windowText" lastClr="000000"/>
    </cs:fontRef>
    <cs:spPr>
      <a:ln w="19050" cap="rnd">
        <a:solidFill>
          <a:srgbClr val="FFFFFF"/>
        </a:solidFill>
        <a:prstDash val="sysDot"/>
      </a:ln>
    </cs:spPr>
  </cs:trendline>
  <cs:trendlineLabel>
    <cs:lnRef idx="0"/>
    <cs:fillRef idx="0"/>
    <cs:effectRef idx="0"/>
    <cs:fontRef idx="minor">
      <a:sysClr val="windowText" lastClr="000000">
        <a:lumMod val="65000"/>
        <a:lumOff val="35000"/>
      </a:sysClr>
    </cs:fontRef>
    <cs:defRPr sz="900" kern="1200"/>
  </cs:trendlineLabel>
  <cs:upBar>
    <cs:lnRef idx="0"/>
    <cs:fillRef idx="0"/>
    <cs:effectRef idx="0"/>
    <cs:fontRef idx="minor">
      <a:sysClr val="windowText" lastClr="000000"/>
    </cs:fontRef>
    <cs:spPr>
      <a:solidFill>
        <a:sysClr val="window" lastClr="FFFFFF"/>
      </a:solidFill>
      <a:ln w="9525" cap="flat" cmpd="sng" algn="ctr">
        <a:solidFill>
          <a:sysClr val="windowText" lastClr="000000">
            <a:lumMod val="65000"/>
            <a:lumOff val="35000"/>
          </a:sysClr>
        </a:solidFill>
        <a:round/>
      </a:ln>
    </cs:spPr>
  </cs:upBar>
  <cs:valueAxis>
    <cs:lnRef idx="0"/>
    <cs:fillRef idx="0"/>
    <cs:effectRef idx="0"/>
    <cs:fontRef idx="minor">
      <a:sysClr val="windowText" lastClr="000000">
        <a:lumMod val="65000"/>
        <a:lumOff val="35000"/>
      </a:sysClr>
    </cs:fontRef>
    <cs:defRPr sz="900" kern="1200"/>
  </cs:valueAxis>
  <cs:wall>
    <cs:lnRef idx="0"/>
    <cs:fillRef idx="0"/>
    <cs:effectRef idx="0"/>
    <cs:fontRef idx="minor">
      <a:sysClr val="windowText" lastClr="000000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52BC7-C473-4E58-A560-CEDD51E5A4DA}" type="datetimeFigureOut">
              <a:rPr lang="zh-CN" altLang="en-US" smtClean="0"/>
              <a:t>2026/5/17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B0594-ECAC-46D7-9C30-20D8D22A44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12715C-60D8-4442-95C1-470452B8606C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0849147" y="6382534"/>
            <a:ext cx="1093711" cy="369332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ctr"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2EEF1883-7A0E-4F66-9932-E581691AD397}" type="slidenum"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10330283" y="6529705"/>
            <a:ext cx="1033515" cy="29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/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defTabSz="1219200"/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defTabSz="1219200"/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defTabSz="1219200"/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defTabSz="1219200"/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defTabSz="1219200"/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defTabSz="1219200"/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defTabSz="1219200"/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defTabSz="1219200"/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defTabSz="1219200"/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35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rgbClr val="071F65"/>
          </a:solidFill>
          <a:effectLst/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356870" indent="-356870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chemeClr val="accent2">
            <a:lumMod val="75000"/>
          </a:schemeClr>
        </a:buClr>
        <a:buSzPct val="70000"/>
        <a:buFont typeface="Wingdings 2" panose="05020102010507070707" pitchFamily="18" charset="2"/>
        <a:buChar char=""/>
        <a:defRPr sz="2000" kern="1200" baseline="0">
          <a:solidFill>
            <a:srgbClr val="071F65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6870" indent="-356870" algn="just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600" kern="1200" baseline="0">
          <a:solidFill>
            <a:srgbClr val="071F65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0.xml"/><Relationship Id="rId7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10" Type="http://schemas.openxmlformats.org/officeDocument/2006/relationships/chart" Target="../charts/chart2.xml"/><Relationship Id="rId4" Type="http://schemas.openxmlformats.org/officeDocument/2006/relationships/tags" Target="../tags/tag11.xml"/><Relationship Id="rId9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115" y="406703"/>
            <a:ext cx="6044593" cy="6044593"/>
          </a:xfrm>
          <a:prstGeom prst="rect">
            <a:avLst/>
          </a:prstGeom>
        </p:spPr>
      </p:pic>
      <p:sp>
        <p:nvSpPr>
          <p:cNvPr id="20" name="TextBox 5"/>
          <p:cNvSpPr txBox="1"/>
          <p:nvPr/>
        </p:nvSpPr>
        <p:spPr>
          <a:xfrm>
            <a:off x="6253051" y="3996872"/>
            <a:ext cx="1845310" cy="37846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汇报人：吴鸿珍</a:t>
            </a:r>
          </a:p>
        </p:txBody>
      </p:sp>
      <p:sp>
        <p:nvSpPr>
          <p:cNvPr id="22" name="矩形 21"/>
          <p:cNvSpPr/>
          <p:nvPr/>
        </p:nvSpPr>
        <p:spPr>
          <a:xfrm>
            <a:off x="3371693" y="3998142"/>
            <a:ext cx="2082800" cy="37846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65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指导老师：罗静初</a:t>
            </a:r>
          </a:p>
        </p:txBody>
      </p:sp>
      <p:sp>
        <p:nvSpPr>
          <p:cNvPr id="23" name="矩形 22"/>
          <p:cNvSpPr/>
          <p:nvPr/>
        </p:nvSpPr>
        <p:spPr>
          <a:xfrm>
            <a:off x="2594610" y="2504440"/>
            <a:ext cx="9667875" cy="132207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pseudo-response regulator 2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APRR2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）基因的序列分析与进化保守性</a:t>
            </a:r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1" y="1552169"/>
            <a:ext cx="2387969" cy="3826419"/>
          </a:xfrm>
          <a:custGeom>
            <a:avLst/>
            <a:gdLst>
              <a:gd name="T0" fmla="*/ 0 w 7449"/>
              <a:gd name="T1" fmla="*/ 0 h 11906"/>
              <a:gd name="T2" fmla="*/ 7449 w 7449"/>
              <a:gd name="T3" fmla="*/ 4223 h 11906"/>
              <a:gd name="T4" fmla="*/ 0 w 7449"/>
              <a:gd name="T5" fmla="*/ 4223 h 11906"/>
              <a:gd name="T6" fmla="*/ 0 w 7449"/>
              <a:gd name="T7" fmla="*/ 0 h 11906"/>
              <a:gd name="T8" fmla="*/ 7449 w 7449"/>
              <a:gd name="T9" fmla="*/ 4302 h 11906"/>
              <a:gd name="T10" fmla="*/ 0 w 7449"/>
              <a:gd name="T11" fmla="*/ 8525 h 11906"/>
              <a:gd name="T12" fmla="*/ 0 w 7449"/>
              <a:gd name="T13" fmla="*/ 4302 h 11906"/>
              <a:gd name="T14" fmla="*/ 7449 w 7449"/>
              <a:gd name="T15" fmla="*/ 4302 h 11906"/>
              <a:gd name="T16" fmla="*/ 2857 w 7449"/>
              <a:gd name="T17" fmla="*/ 10038 h 11906"/>
              <a:gd name="T18" fmla="*/ 5 w 7449"/>
              <a:gd name="T19" fmla="*/ 11903 h 11906"/>
              <a:gd name="T20" fmla="*/ 0 w 7449"/>
              <a:gd name="T21" fmla="*/ 11906 h 11906"/>
              <a:gd name="T22" fmla="*/ 0 w 7449"/>
              <a:gd name="T23" fmla="*/ 8789 h 11906"/>
              <a:gd name="T24" fmla="*/ 2857 w 7449"/>
              <a:gd name="T25" fmla="*/ 7136 h 11906"/>
              <a:gd name="T26" fmla="*/ 2857 w 7449"/>
              <a:gd name="T27" fmla="*/ 10038 h 11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449" h="11906">
                <a:moveTo>
                  <a:pt x="0" y="0"/>
                </a:moveTo>
                <a:lnTo>
                  <a:pt x="7449" y="4223"/>
                </a:lnTo>
                <a:lnTo>
                  <a:pt x="0" y="4223"/>
                </a:lnTo>
                <a:lnTo>
                  <a:pt x="0" y="0"/>
                </a:lnTo>
                <a:close/>
                <a:moveTo>
                  <a:pt x="7449" y="4302"/>
                </a:moveTo>
                <a:lnTo>
                  <a:pt x="0" y="8525"/>
                </a:lnTo>
                <a:lnTo>
                  <a:pt x="0" y="4302"/>
                </a:lnTo>
                <a:lnTo>
                  <a:pt x="7449" y="4302"/>
                </a:lnTo>
                <a:close/>
                <a:moveTo>
                  <a:pt x="2857" y="10038"/>
                </a:moveTo>
                <a:cubicBezTo>
                  <a:pt x="2537" y="11326"/>
                  <a:pt x="721" y="11825"/>
                  <a:pt x="5" y="11903"/>
                </a:cubicBezTo>
                <a:lnTo>
                  <a:pt x="0" y="11906"/>
                </a:lnTo>
                <a:lnTo>
                  <a:pt x="0" y="8789"/>
                </a:lnTo>
                <a:lnTo>
                  <a:pt x="2857" y="7136"/>
                </a:lnTo>
                <a:lnTo>
                  <a:pt x="2857" y="10038"/>
                </a:lnTo>
                <a:close/>
              </a:path>
            </a:pathLst>
          </a:custGeom>
          <a:solidFill>
            <a:srgbClr val="005825"/>
          </a:solidFill>
          <a:ln w="5" cap="flat">
            <a:solidFill>
              <a:srgbClr val="005825"/>
            </a:solidFill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Freeform 6"/>
          <p:cNvSpPr>
            <a:spLocks noEditPoints="1"/>
          </p:cNvSpPr>
          <p:nvPr/>
        </p:nvSpPr>
        <p:spPr bwMode="auto">
          <a:xfrm>
            <a:off x="2296560" y="2937549"/>
            <a:ext cx="182819" cy="2259004"/>
          </a:xfrm>
          <a:custGeom>
            <a:avLst/>
            <a:gdLst>
              <a:gd name="T0" fmla="*/ 246 w 571"/>
              <a:gd name="T1" fmla="*/ 0 h 7028"/>
              <a:gd name="T2" fmla="*/ 246 w 571"/>
              <a:gd name="T3" fmla="*/ 2716 h 7028"/>
              <a:gd name="T4" fmla="*/ 178 w 571"/>
              <a:gd name="T5" fmla="*/ 2816 h 7028"/>
              <a:gd name="T6" fmla="*/ 286 w 571"/>
              <a:gd name="T7" fmla="*/ 2924 h 7028"/>
              <a:gd name="T8" fmla="*/ 394 w 571"/>
              <a:gd name="T9" fmla="*/ 2816 h 7028"/>
              <a:gd name="T10" fmla="*/ 325 w 571"/>
              <a:gd name="T11" fmla="*/ 2716 h 7028"/>
              <a:gd name="T12" fmla="*/ 325 w 571"/>
              <a:gd name="T13" fmla="*/ 0 h 7028"/>
              <a:gd name="T14" fmla="*/ 246 w 571"/>
              <a:gd name="T15" fmla="*/ 0 h 7028"/>
              <a:gd name="T16" fmla="*/ 0 w 571"/>
              <a:gd name="T17" fmla="*/ 3749 h 7028"/>
              <a:gd name="T18" fmla="*/ 571 w 571"/>
              <a:gd name="T19" fmla="*/ 3749 h 7028"/>
              <a:gd name="T20" fmla="*/ 571 w 571"/>
              <a:gd name="T21" fmla="*/ 3790 h 7028"/>
              <a:gd name="T22" fmla="*/ 0 w 571"/>
              <a:gd name="T23" fmla="*/ 3790 h 7028"/>
              <a:gd name="T24" fmla="*/ 0 w 571"/>
              <a:gd name="T25" fmla="*/ 3749 h 7028"/>
              <a:gd name="T26" fmla="*/ 0 w 571"/>
              <a:gd name="T27" fmla="*/ 3323 h 7028"/>
              <a:gd name="T28" fmla="*/ 0 w 571"/>
              <a:gd name="T29" fmla="*/ 3323 h 7028"/>
              <a:gd name="T30" fmla="*/ 0 w 571"/>
              <a:gd name="T31" fmla="*/ 3323 h 7028"/>
              <a:gd name="T32" fmla="*/ 286 w 571"/>
              <a:gd name="T33" fmla="*/ 3037 h 7028"/>
              <a:gd name="T34" fmla="*/ 571 w 571"/>
              <a:gd name="T35" fmla="*/ 3323 h 7028"/>
              <a:gd name="T36" fmla="*/ 571 w 571"/>
              <a:gd name="T37" fmla="*/ 3323 h 7028"/>
              <a:gd name="T38" fmla="*/ 571 w 571"/>
              <a:gd name="T39" fmla="*/ 3323 h 7028"/>
              <a:gd name="T40" fmla="*/ 571 w 571"/>
              <a:gd name="T41" fmla="*/ 3683 h 7028"/>
              <a:gd name="T42" fmla="*/ 0 w 571"/>
              <a:gd name="T43" fmla="*/ 3683 h 7028"/>
              <a:gd name="T44" fmla="*/ 0 w 571"/>
              <a:gd name="T45" fmla="*/ 3323 h 7028"/>
              <a:gd name="T46" fmla="*/ 37 w 571"/>
              <a:gd name="T47" fmla="*/ 3885 h 7028"/>
              <a:gd name="T48" fmla="*/ 0 w 571"/>
              <a:gd name="T49" fmla="*/ 3885 h 7028"/>
              <a:gd name="T50" fmla="*/ 0 w 571"/>
              <a:gd name="T51" fmla="*/ 7028 h 7028"/>
              <a:gd name="T52" fmla="*/ 37 w 571"/>
              <a:gd name="T53" fmla="*/ 7028 h 7028"/>
              <a:gd name="T54" fmla="*/ 37 w 571"/>
              <a:gd name="T55" fmla="*/ 3885 h 7028"/>
              <a:gd name="T56" fmla="*/ 126 w 571"/>
              <a:gd name="T57" fmla="*/ 3885 h 7028"/>
              <a:gd name="T58" fmla="*/ 89 w 571"/>
              <a:gd name="T59" fmla="*/ 3885 h 7028"/>
              <a:gd name="T60" fmla="*/ 89 w 571"/>
              <a:gd name="T61" fmla="*/ 7028 h 7028"/>
              <a:gd name="T62" fmla="*/ 126 w 571"/>
              <a:gd name="T63" fmla="*/ 7028 h 7028"/>
              <a:gd name="T64" fmla="*/ 126 w 571"/>
              <a:gd name="T65" fmla="*/ 3885 h 7028"/>
              <a:gd name="T66" fmla="*/ 215 w 571"/>
              <a:gd name="T67" fmla="*/ 3885 h 7028"/>
              <a:gd name="T68" fmla="*/ 178 w 571"/>
              <a:gd name="T69" fmla="*/ 3885 h 7028"/>
              <a:gd name="T70" fmla="*/ 178 w 571"/>
              <a:gd name="T71" fmla="*/ 7028 h 7028"/>
              <a:gd name="T72" fmla="*/ 215 w 571"/>
              <a:gd name="T73" fmla="*/ 7028 h 7028"/>
              <a:gd name="T74" fmla="*/ 215 w 571"/>
              <a:gd name="T75" fmla="*/ 3885 h 7028"/>
              <a:gd name="T76" fmla="*/ 304 w 571"/>
              <a:gd name="T77" fmla="*/ 3885 h 7028"/>
              <a:gd name="T78" fmla="*/ 267 w 571"/>
              <a:gd name="T79" fmla="*/ 3885 h 7028"/>
              <a:gd name="T80" fmla="*/ 267 w 571"/>
              <a:gd name="T81" fmla="*/ 7028 h 7028"/>
              <a:gd name="T82" fmla="*/ 304 w 571"/>
              <a:gd name="T83" fmla="*/ 7028 h 7028"/>
              <a:gd name="T84" fmla="*/ 304 w 571"/>
              <a:gd name="T85" fmla="*/ 3885 h 7028"/>
              <a:gd name="T86" fmla="*/ 393 w 571"/>
              <a:gd name="T87" fmla="*/ 3885 h 7028"/>
              <a:gd name="T88" fmla="*/ 356 w 571"/>
              <a:gd name="T89" fmla="*/ 3885 h 7028"/>
              <a:gd name="T90" fmla="*/ 356 w 571"/>
              <a:gd name="T91" fmla="*/ 7028 h 7028"/>
              <a:gd name="T92" fmla="*/ 393 w 571"/>
              <a:gd name="T93" fmla="*/ 7028 h 7028"/>
              <a:gd name="T94" fmla="*/ 393 w 571"/>
              <a:gd name="T95" fmla="*/ 3885 h 7028"/>
              <a:gd name="T96" fmla="*/ 482 w 571"/>
              <a:gd name="T97" fmla="*/ 3885 h 7028"/>
              <a:gd name="T98" fmla="*/ 445 w 571"/>
              <a:gd name="T99" fmla="*/ 3885 h 7028"/>
              <a:gd name="T100" fmla="*/ 445 w 571"/>
              <a:gd name="T101" fmla="*/ 7028 h 7028"/>
              <a:gd name="T102" fmla="*/ 482 w 571"/>
              <a:gd name="T103" fmla="*/ 7028 h 7028"/>
              <a:gd name="T104" fmla="*/ 482 w 571"/>
              <a:gd name="T105" fmla="*/ 3885 h 7028"/>
              <a:gd name="T106" fmla="*/ 571 w 571"/>
              <a:gd name="T107" fmla="*/ 3885 h 7028"/>
              <a:gd name="T108" fmla="*/ 534 w 571"/>
              <a:gd name="T109" fmla="*/ 3885 h 7028"/>
              <a:gd name="T110" fmla="*/ 534 w 571"/>
              <a:gd name="T111" fmla="*/ 7028 h 7028"/>
              <a:gd name="T112" fmla="*/ 571 w 571"/>
              <a:gd name="T113" fmla="*/ 7028 h 7028"/>
              <a:gd name="T114" fmla="*/ 571 w 571"/>
              <a:gd name="T115" fmla="*/ 3885 h 7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71" h="7028">
                <a:moveTo>
                  <a:pt x="246" y="0"/>
                </a:moveTo>
                <a:lnTo>
                  <a:pt x="246" y="2716"/>
                </a:lnTo>
                <a:cubicBezTo>
                  <a:pt x="206" y="2731"/>
                  <a:pt x="178" y="2770"/>
                  <a:pt x="178" y="2816"/>
                </a:cubicBezTo>
                <a:cubicBezTo>
                  <a:pt x="178" y="2876"/>
                  <a:pt x="226" y="2924"/>
                  <a:pt x="286" y="2924"/>
                </a:cubicBezTo>
                <a:cubicBezTo>
                  <a:pt x="345" y="2924"/>
                  <a:pt x="394" y="2876"/>
                  <a:pt x="394" y="2816"/>
                </a:cubicBezTo>
                <a:cubicBezTo>
                  <a:pt x="394" y="2770"/>
                  <a:pt x="365" y="2731"/>
                  <a:pt x="325" y="2716"/>
                </a:cubicBezTo>
                <a:lnTo>
                  <a:pt x="325" y="0"/>
                </a:lnTo>
                <a:lnTo>
                  <a:pt x="246" y="0"/>
                </a:lnTo>
                <a:close/>
                <a:moveTo>
                  <a:pt x="0" y="3749"/>
                </a:moveTo>
                <a:lnTo>
                  <a:pt x="571" y="3749"/>
                </a:lnTo>
                <a:lnTo>
                  <a:pt x="571" y="3790"/>
                </a:lnTo>
                <a:lnTo>
                  <a:pt x="0" y="3790"/>
                </a:lnTo>
                <a:lnTo>
                  <a:pt x="0" y="3749"/>
                </a:lnTo>
                <a:close/>
                <a:moveTo>
                  <a:pt x="0" y="3323"/>
                </a:moveTo>
                <a:lnTo>
                  <a:pt x="0" y="3323"/>
                </a:lnTo>
                <a:lnTo>
                  <a:pt x="0" y="3323"/>
                </a:lnTo>
                <a:cubicBezTo>
                  <a:pt x="0" y="3165"/>
                  <a:pt x="128" y="3037"/>
                  <a:pt x="286" y="3037"/>
                </a:cubicBezTo>
                <a:cubicBezTo>
                  <a:pt x="443" y="3037"/>
                  <a:pt x="571" y="3165"/>
                  <a:pt x="571" y="3323"/>
                </a:cubicBezTo>
                <a:lnTo>
                  <a:pt x="571" y="3323"/>
                </a:lnTo>
                <a:lnTo>
                  <a:pt x="571" y="3323"/>
                </a:lnTo>
                <a:lnTo>
                  <a:pt x="571" y="3683"/>
                </a:lnTo>
                <a:lnTo>
                  <a:pt x="0" y="3683"/>
                </a:lnTo>
                <a:lnTo>
                  <a:pt x="0" y="3323"/>
                </a:lnTo>
                <a:close/>
                <a:moveTo>
                  <a:pt x="37" y="3885"/>
                </a:moveTo>
                <a:lnTo>
                  <a:pt x="0" y="3885"/>
                </a:lnTo>
                <a:lnTo>
                  <a:pt x="0" y="7028"/>
                </a:lnTo>
                <a:lnTo>
                  <a:pt x="37" y="7028"/>
                </a:lnTo>
                <a:lnTo>
                  <a:pt x="37" y="3885"/>
                </a:lnTo>
                <a:close/>
                <a:moveTo>
                  <a:pt x="126" y="3885"/>
                </a:moveTo>
                <a:lnTo>
                  <a:pt x="89" y="3885"/>
                </a:lnTo>
                <a:lnTo>
                  <a:pt x="89" y="7028"/>
                </a:lnTo>
                <a:lnTo>
                  <a:pt x="126" y="7028"/>
                </a:lnTo>
                <a:lnTo>
                  <a:pt x="126" y="3885"/>
                </a:lnTo>
                <a:close/>
                <a:moveTo>
                  <a:pt x="215" y="3885"/>
                </a:moveTo>
                <a:lnTo>
                  <a:pt x="178" y="3885"/>
                </a:lnTo>
                <a:lnTo>
                  <a:pt x="178" y="7028"/>
                </a:lnTo>
                <a:lnTo>
                  <a:pt x="215" y="7028"/>
                </a:lnTo>
                <a:lnTo>
                  <a:pt x="215" y="3885"/>
                </a:lnTo>
                <a:close/>
                <a:moveTo>
                  <a:pt x="304" y="3885"/>
                </a:moveTo>
                <a:lnTo>
                  <a:pt x="267" y="3885"/>
                </a:lnTo>
                <a:lnTo>
                  <a:pt x="267" y="7028"/>
                </a:lnTo>
                <a:lnTo>
                  <a:pt x="304" y="7028"/>
                </a:lnTo>
                <a:lnTo>
                  <a:pt x="304" y="3885"/>
                </a:lnTo>
                <a:close/>
                <a:moveTo>
                  <a:pt x="393" y="3885"/>
                </a:moveTo>
                <a:lnTo>
                  <a:pt x="356" y="3885"/>
                </a:lnTo>
                <a:lnTo>
                  <a:pt x="356" y="7028"/>
                </a:lnTo>
                <a:lnTo>
                  <a:pt x="393" y="7028"/>
                </a:lnTo>
                <a:lnTo>
                  <a:pt x="393" y="3885"/>
                </a:lnTo>
                <a:close/>
                <a:moveTo>
                  <a:pt x="482" y="3885"/>
                </a:moveTo>
                <a:lnTo>
                  <a:pt x="445" y="3885"/>
                </a:lnTo>
                <a:lnTo>
                  <a:pt x="445" y="7028"/>
                </a:lnTo>
                <a:lnTo>
                  <a:pt x="482" y="7028"/>
                </a:lnTo>
                <a:lnTo>
                  <a:pt x="482" y="3885"/>
                </a:lnTo>
                <a:close/>
                <a:moveTo>
                  <a:pt x="571" y="3885"/>
                </a:moveTo>
                <a:lnTo>
                  <a:pt x="534" y="3885"/>
                </a:lnTo>
                <a:lnTo>
                  <a:pt x="534" y="7028"/>
                </a:lnTo>
                <a:lnTo>
                  <a:pt x="571" y="7028"/>
                </a:lnTo>
                <a:lnTo>
                  <a:pt x="571" y="3885"/>
                </a:lnTo>
                <a:close/>
              </a:path>
            </a:pathLst>
          </a:custGeom>
          <a:solidFill>
            <a:srgbClr val="00582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372002" y="940545"/>
            <a:ext cx="5546211" cy="1272119"/>
            <a:chOff x="3869685" y="487965"/>
            <a:chExt cx="5546211" cy="1272119"/>
          </a:xfrm>
        </p:grpSpPr>
        <p:grpSp>
          <p:nvGrpSpPr>
            <p:cNvPr id="18" name="组合 17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19" name="矩形 18"/>
            <p:cNvSpPr/>
            <p:nvPr/>
          </p:nvSpPr>
          <p:spPr>
            <a:xfrm>
              <a:off x="5206006" y="1399631"/>
              <a:ext cx="416272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400" b="1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CHINESE ACADEMY OF AGRICULTURAL SCIENCES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TextBox 5"/>
          <p:cNvSpPr txBox="1"/>
          <p:nvPr/>
        </p:nvSpPr>
        <p:spPr>
          <a:xfrm>
            <a:off x="3418411" y="4705532"/>
            <a:ext cx="3982720" cy="37846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小组成员：薛林蕾、吴鸿珍、江浩燊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670" y="1525905"/>
            <a:ext cx="5071745" cy="13804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l="155" r="38265" b="70430"/>
          <a:stretch>
            <a:fillRect/>
          </a:stretch>
        </p:blipFill>
        <p:spPr>
          <a:xfrm>
            <a:off x="1995170" y="2978150"/>
            <a:ext cx="5572125" cy="173736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635" y="0"/>
            <a:ext cx="12233910" cy="742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>
            <a:off x="9061450" y="0"/>
            <a:ext cx="3051175" cy="743001"/>
            <a:chOff x="3869685" y="487965"/>
            <a:chExt cx="5546211" cy="2003218"/>
          </a:xfrm>
        </p:grpSpPr>
        <p:grpSp>
          <p:nvGrpSpPr>
            <p:cNvPr id="77" name="组合 76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78" name="矩形 77"/>
            <p:cNvSpPr/>
            <p:nvPr/>
          </p:nvSpPr>
          <p:spPr>
            <a:xfrm>
              <a:off x="5206007" y="1332136"/>
              <a:ext cx="4162723" cy="115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83185" y="-110490"/>
            <a:ext cx="5128260" cy="811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3.2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蛋白结构与性质预测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8640" y="969645"/>
            <a:ext cx="406400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5825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蛋白质三维结构预测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 l="61206"/>
          <a:stretch>
            <a:fillRect/>
          </a:stretch>
        </p:blipFill>
        <p:spPr>
          <a:xfrm>
            <a:off x="8274685" y="1540510"/>
            <a:ext cx="2846070" cy="476313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096770" y="4827270"/>
            <a:ext cx="5948045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该蛋白的三维结构预测结果显示，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REC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结构域与中部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Myb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型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DNA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结合结构域均具有高置信度的稳定折叠构象，中间区域为天然无序区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635" y="0"/>
            <a:ext cx="12233910" cy="742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>
            <a:off x="9061450" y="0"/>
            <a:ext cx="3051175" cy="743001"/>
            <a:chOff x="3869685" y="487965"/>
            <a:chExt cx="5546211" cy="2003218"/>
          </a:xfrm>
        </p:grpSpPr>
        <p:grpSp>
          <p:nvGrpSpPr>
            <p:cNvPr id="77" name="组合 76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78" name="矩形 77"/>
            <p:cNvSpPr/>
            <p:nvPr/>
          </p:nvSpPr>
          <p:spPr>
            <a:xfrm>
              <a:off x="5206007" y="1332136"/>
              <a:ext cx="4162723" cy="115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83185" y="-110490"/>
            <a:ext cx="5128260" cy="811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3.2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蛋白结构与性质预测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95935" y="847725"/>
            <a:ext cx="406400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5825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互作蛋白预测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470" y="1687830"/>
            <a:ext cx="5840095" cy="41516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010400" y="1894840"/>
            <a:ext cx="4529455" cy="2491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DET1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是光信号核心调控因，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TOC75-I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影响叶绿体发育，间接影响光信号</a:t>
            </a: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Ø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反映出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APRR2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与植物绿色表型有关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635" y="0"/>
            <a:ext cx="12233910" cy="742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>
            <a:off x="9061450" y="0"/>
            <a:ext cx="3051175" cy="743001"/>
            <a:chOff x="3869685" y="487965"/>
            <a:chExt cx="5546211" cy="2003218"/>
          </a:xfrm>
        </p:grpSpPr>
        <p:grpSp>
          <p:nvGrpSpPr>
            <p:cNvPr id="77" name="组合 76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78" name="矩形 77"/>
            <p:cNvSpPr/>
            <p:nvPr/>
          </p:nvSpPr>
          <p:spPr>
            <a:xfrm>
              <a:off x="5206007" y="1332136"/>
              <a:ext cx="4162723" cy="115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83185" y="-110490"/>
            <a:ext cx="5128260" cy="811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3.2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蛋白结构与性质预测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27685" y="883920"/>
            <a:ext cx="406400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00582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KEGG</a:t>
            </a:r>
            <a:r>
              <a:rPr lang="zh-CN" altLang="en-US" sz="2400" b="1" dirty="0">
                <a:solidFill>
                  <a:srgbClr val="00582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分析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10" y="1710055"/>
            <a:ext cx="10829925" cy="26822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0710" y="4647565"/>
            <a:ext cx="5380990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APRR2 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可能参与调控植物激素信号通路，例如细胞分裂素、赤霉素、生长素等信号传递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137275" y="4647565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它属于 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ARR-B 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类型，因此可能激活下游基因表达，促进细胞分裂或响应发育信号</a:t>
            </a:r>
          </a:p>
          <a:p>
            <a:pPr>
              <a:lnSpc>
                <a:spcPct val="130000"/>
              </a:lnSpc>
            </a:pP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ARR-B 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一般是正调控因子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635" y="0"/>
            <a:ext cx="12233910" cy="742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>
            <a:off x="9061450" y="0"/>
            <a:ext cx="3051175" cy="743001"/>
            <a:chOff x="3869685" y="487965"/>
            <a:chExt cx="5546211" cy="2003218"/>
          </a:xfrm>
        </p:grpSpPr>
        <p:grpSp>
          <p:nvGrpSpPr>
            <p:cNvPr id="77" name="组合 76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78" name="矩形 77"/>
            <p:cNvSpPr/>
            <p:nvPr/>
          </p:nvSpPr>
          <p:spPr>
            <a:xfrm>
              <a:off x="5206007" y="1332136"/>
              <a:ext cx="4162723" cy="115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83185" y="-110490"/>
            <a:ext cx="5128260" cy="811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3.2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蛋白结构与性质预测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27685" y="883920"/>
            <a:ext cx="406400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00582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APRR2</a:t>
            </a:r>
            <a:r>
              <a:rPr lang="zh-CN" altLang="en-US" sz="2400" b="1" dirty="0">
                <a:solidFill>
                  <a:srgbClr val="00582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序列特征分析</a:t>
            </a:r>
          </a:p>
        </p:txBody>
      </p:sp>
      <p:graphicFrame>
        <p:nvGraphicFramePr>
          <p:cNvPr id="16" name="表格 15"/>
          <p:cNvGraphicFramePr/>
          <p:nvPr/>
        </p:nvGraphicFramePr>
        <p:xfrm>
          <a:off x="906145" y="1654810"/>
          <a:ext cx="9827260" cy="4424680"/>
        </p:xfrm>
        <a:graphic>
          <a:graphicData uri="http://schemas.openxmlformats.org/drawingml/2006/table">
            <a:tbl>
              <a:tblPr/>
              <a:tblGrid>
                <a:gridCol w="6109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4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2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指标</a:t>
                      </a:r>
                    </a:p>
                  </a:txBody>
                  <a:tcPr marL="5080" marR="5080" marT="508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数值</a:t>
                      </a:r>
                    </a:p>
                  </a:txBody>
                  <a:tcPr marL="5080" marR="5080" marT="508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结论</a:t>
                      </a:r>
                    </a:p>
                  </a:txBody>
                  <a:tcPr marL="5080" marR="5080" marT="508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Molecular Weight</a:t>
                      </a:r>
                      <a:r>
                        <a:rPr lang="zh-CN" altLang="en-US" sz="2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（分子量）</a:t>
                      </a:r>
                    </a:p>
                  </a:txBody>
                  <a:tcPr marL="5080" marR="5080" marT="508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~59.4 kDa</a:t>
                      </a:r>
                    </a:p>
                  </a:txBody>
                  <a:tcPr marL="5080" marR="5080" marT="508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中等大小的蛋白</a:t>
                      </a:r>
                    </a:p>
                  </a:txBody>
                  <a:tcPr marL="5080" marR="5080" marT="508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9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Theoretical pI</a:t>
                      </a:r>
                      <a:r>
                        <a:rPr lang="zh-CN" altLang="en-US" sz="2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（理论等电点）</a:t>
                      </a:r>
                    </a:p>
                  </a:txBody>
                  <a:tcPr marL="5080" marR="5080" marT="508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5.58</a:t>
                      </a:r>
                    </a:p>
                  </a:txBody>
                  <a:tcPr marL="5080" marR="5080" marT="508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呈弱酸性</a:t>
                      </a:r>
                    </a:p>
                  </a:txBody>
                  <a:tcPr marL="5080" marR="5080" marT="508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20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Instability Index</a:t>
                      </a:r>
                      <a:r>
                        <a:rPr lang="zh-CN" altLang="en-US" sz="2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（不稳定指数）</a:t>
                      </a:r>
                    </a:p>
                  </a:txBody>
                  <a:tcPr marL="5080" marR="5080" marT="508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49.31</a:t>
                      </a:r>
                    </a:p>
                  </a:txBody>
                  <a:tcPr marL="5080" marR="5080" marT="508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中等不稳定，属于动态调节的信号蛋白（转录因子）</a:t>
                      </a:r>
                    </a:p>
                  </a:txBody>
                  <a:tcPr marL="5080" marR="5080" marT="508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47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Aliphatic Index</a:t>
                      </a:r>
                      <a:r>
                        <a:rPr lang="zh-CN" altLang="en-US" sz="2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（脂肪族指数）</a:t>
                      </a:r>
                    </a:p>
                  </a:txBody>
                  <a:tcPr marL="5080" marR="5080" marT="508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76.3</a:t>
                      </a:r>
                    </a:p>
                  </a:txBody>
                  <a:tcPr marL="5080" marR="5080" marT="508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热稳定性一般，对温度变化较敏感。</a:t>
                      </a:r>
                    </a:p>
                  </a:txBody>
                  <a:tcPr marL="5080" marR="5080" marT="508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07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GRAVY</a:t>
                      </a:r>
                      <a:r>
                        <a:rPr lang="zh-CN" altLang="en-US" sz="2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（总平均亲水性）</a:t>
                      </a:r>
                    </a:p>
                  </a:txBody>
                  <a:tcPr marL="5080" marR="5080" marT="508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-0.59</a:t>
                      </a:r>
                    </a:p>
                  </a:txBody>
                  <a:tcPr marL="5080" marR="5080" marT="508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亲水性蛋白，无跨膜结构</a:t>
                      </a:r>
                    </a:p>
                  </a:txBody>
                  <a:tcPr marL="5080" marR="5080" marT="508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635" y="0"/>
            <a:ext cx="12233910" cy="742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>
            <a:off x="9061450" y="0"/>
            <a:ext cx="3051175" cy="743001"/>
            <a:chOff x="3869685" y="487965"/>
            <a:chExt cx="5546211" cy="2003218"/>
          </a:xfrm>
        </p:grpSpPr>
        <p:grpSp>
          <p:nvGrpSpPr>
            <p:cNvPr id="77" name="组合 76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78" name="矩形 77"/>
            <p:cNvSpPr/>
            <p:nvPr/>
          </p:nvSpPr>
          <p:spPr>
            <a:xfrm>
              <a:off x="5206007" y="1332136"/>
              <a:ext cx="4162723" cy="115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83185" y="-110490"/>
            <a:ext cx="4671060" cy="811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3.2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进化与保守性分析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3870" y="948690"/>
            <a:ext cx="7730490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5825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系统发育树构建，</a:t>
            </a:r>
            <a:r>
              <a:rPr lang="zh-CN" altLang="en-US" sz="2400" b="1" dirty="0">
                <a:solidFill>
                  <a:srgbClr val="00582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鉴定在花卉里的APRR2基因</a:t>
            </a:r>
            <a:endParaRPr lang="zh-CN" altLang="en-US" sz="2400" b="1" dirty="0">
              <a:solidFill>
                <a:srgbClr val="005825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2400" b="1" dirty="0">
              <a:solidFill>
                <a:srgbClr val="005825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70" y="1615440"/>
            <a:ext cx="6886575" cy="463994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635" y="0"/>
            <a:ext cx="12233910" cy="742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>
            <a:off x="9061450" y="0"/>
            <a:ext cx="3051175" cy="743001"/>
            <a:chOff x="3869685" y="487965"/>
            <a:chExt cx="5546211" cy="2003218"/>
          </a:xfrm>
        </p:grpSpPr>
        <p:grpSp>
          <p:nvGrpSpPr>
            <p:cNvPr id="77" name="组合 76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78" name="矩形 77"/>
            <p:cNvSpPr/>
            <p:nvPr/>
          </p:nvSpPr>
          <p:spPr>
            <a:xfrm>
              <a:off x="5206007" y="1332136"/>
              <a:ext cx="4162723" cy="115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83185" y="-110490"/>
            <a:ext cx="4671060" cy="811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3.2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进化与保守性分析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r="34491"/>
          <a:stretch>
            <a:fillRect/>
          </a:stretch>
        </p:blipFill>
        <p:spPr>
          <a:xfrm>
            <a:off x="205105" y="1818640"/>
            <a:ext cx="6148070" cy="19157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94665" y="4043680"/>
            <a:ext cx="5568950" cy="2249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MEME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分析表明，三个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motif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在不同物种中均广泛存在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表明其在进化过程中具有较高的保守性</a:t>
            </a:r>
          </a:p>
          <a:p>
            <a:pPr>
              <a:lnSpc>
                <a:spcPct val="13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motif1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E-value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最低，表明其保守性最高，可能在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APRR2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蛋白中发挥核心功能；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motif2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motif3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保守性略低，可能参与辅助调控。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9870" y="1818640"/>
            <a:ext cx="5506720" cy="45262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94665" y="938530"/>
            <a:ext cx="406400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5825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保守基序分析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635" y="0"/>
            <a:ext cx="12233910" cy="742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>
            <a:off x="9061450" y="0"/>
            <a:ext cx="3051175" cy="743001"/>
            <a:chOff x="3869685" y="487965"/>
            <a:chExt cx="5546211" cy="2003218"/>
          </a:xfrm>
        </p:grpSpPr>
        <p:grpSp>
          <p:nvGrpSpPr>
            <p:cNvPr id="77" name="组合 76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78" name="矩形 77"/>
            <p:cNvSpPr/>
            <p:nvPr/>
          </p:nvSpPr>
          <p:spPr>
            <a:xfrm>
              <a:off x="5206007" y="1332136"/>
              <a:ext cx="4162723" cy="115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83185" y="-110490"/>
            <a:ext cx="4671060" cy="811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3.2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基因表达特征分析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94665" y="938530"/>
            <a:ext cx="406400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005825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APRR2</a:t>
            </a:r>
            <a:r>
              <a:rPr lang="zh-CN" altLang="en-US" sz="2400" b="1" dirty="0">
                <a:solidFill>
                  <a:srgbClr val="005825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在花瓣高表达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154680" y="1765935"/>
            <a:ext cx="5882640" cy="4268470"/>
            <a:chOff x="1230" y="2781"/>
            <a:chExt cx="9264" cy="672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0" y="2781"/>
              <a:ext cx="9265" cy="672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4264" y="5022"/>
              <a:ext cx="1359" cy="1059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635" y="0"/>
            <a:ext cx="12233910" cy="742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>
            <a:off x="9061450" y="0"/>
            <a:ext cx="3051175" cy="743001"/>
            <a:chOff x="3869685" y="487965"/>
            <a:chExt cx="5546211" cy="2003218"/>
          </a:xfrm>
        </p:grpSpPr>
        <p:grpSp>
          <p:nvGrpSpPr>
            <p:cNvPr id="77" name="组合 76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78" name="矩形 77"/>
            <p:cNvSpPr/>
            <p:nvPr/>
          </p:nvSpPr>
          <p:spPr>
            <a:xfrm>
              <a:off x="5206007" y="1332136"/>
              <a:ext cx="4162723" cy="115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83185" y="-110490"/>
            <a:ext cx="3383280" cy="811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小组照片及分工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615" y="1286510"/>
            <a:ext cx="5876290" cy="4406265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7416800" y="2941955"/>
            <a:ext cx="3988435" cy="2073275"/>
          </a:xfrm>
          <a:prstGeom prst="rect">
            <a:avLst/>
          </a:prstGeom>
        </p:spPr>
        <p:txBody>
          <a:bodyPr wrap="none" lIns="91440" tIns="45720" rIns="91440" bIns="4572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65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小组分工：</a:t>
            </a:r>
            <a:endParaRPr kumimoji="1" lang="en-US" altLang="zh-CN" sz="1865" b="1" i="0" u="none" strike="noStrike" kern="1200" cap="none" spc="0" normalizeH="0" baseline="0" noProof="0" dirty="0">
              <a:ln>
                <a:noFill/>
              </a:ln>
              <a:solidFill>
                <a:srgbClr val="00582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865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G1A</a:t>
            </a:r>
            <a:r>
              <a:rPr kumimoji="1" lang="zh-CN" altLang="en-US" sz="1865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薛林蕾：数据</a:t>
            </a:r>
            <a:r>
              <a:rPr lang="zh-CN" altLang="en-US" sz="1865" b="1" dirty="0">
                <a:solidFill>
                  <a:srgbClr val="00582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分析、</a:t>
            </a:r>
            <a:r>
              <a:rPr lang="en-US" altLang="zh-CN" sz="1865" b="1" dirty="0">
                <a:solidFill>
                  <a:srgbClr val="00582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865" b="1" dirty="0">
                <a:solidFill>
                  <a:srgbClr val="00582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制作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65" b="1" dirty="0">
                <a:solidFill>
                  <a:srgbClr val="00582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G1B</a:t>
            </a:r>
            <a:r>
              <a:rPr lang="zh-CN" altLang="en-US" sz="1865" b="1" dirty="0">
                <a:solidFill>
                  <a:srgbClr val="00582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吴鸿珍：数据分析、</a:t>
            </a:r>
            <a:r>
              <a:rPr lang="en-US" altLang="zh-CN" sz="1865" b="1" dirty="0">
                <a:solidFill>
                  <a:srgbClr val="00582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865" b="1" dirty="0">
                <a:solidFill>
                  <a:srgbClr val="00582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制作、汇报</a:t>
            </a:r>
            <a:endParaRPr lang="zh-CN" altLang="en-US" sz="1865" b="1" dirty="0">
              <a:solidFill>
                <a:srgbClr val="005825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865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G1C</a:t>
            </a:r>
            <a:r>
              <a:rPr kumimoji="1" lang="zh-CN" altLang="en-US" sz="1865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江浩燊：数据分析、</a:t>
            </a:r>
            <a:r>
              <a:rPr kumimoji="1" lang="en-US" altLang="zh-CN" sz="1865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PPT</a:t>
            </a:r>
            <a:r>
              <a:rPr kumimoji="1" lang="zh-CN" altLang="en-US" sz="1865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制作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29615" y="5852795"/>
            <a:ext cx="5627370" cy="518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照片从左至右依次为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G1A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薛林蕾，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G1C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江浩燊，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G1B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吴鸿珍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115" y="406703"/>
            <a:ext cx="6044593" cy="6044593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3278655" y="2888903"/>
            <a:ext cx="7785980" cy="111696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65" b="1" i="0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谢谢大家</a:t>
            </a:r>
            <a:r>
              <a:rPr kumimoji="0" lang="zh-CN" altLang="en-US" sz="6665" b="1" i="1" u="none" strike="noStrike" kern="1200" cap="none" spc="0" normalizeH="0" baseline="0" noProof="0" dirty="0">
                <a:ln>
                  <a:noFill/>
                </a:ln>
                <a:solidFill>
                  <a:srgbClr val="00582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！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3390108" y="4166685"/>
            <a:ext cx="6709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5"/>
          <p:cNvSpPr>
            <a:spLocks noEditPoints="1"/>
          </p:cNvSpPr>
          <p:nvPr/>
        </p:nvSpPr>
        <p:spPr bwMode="auto">
          <a:xfrm>
            <a:off x="1" y="1552169"/>
            <a:ext cx="2387969" cy="3826419"/>
          </a:xfrm>
          <a:custGeom>
            <a:avLst/>
            <a:gdLst>
              <a:gd name="T0" fmla="*/ 0 w 7449"/>
              <a:gd name="T1" fmla="*/ 0 h 11906"/>
              <a:gd name="T2" fmla="*/ 7449 w 7449"/>
              <a:gd name="T3" fmla="*/ 4223 h 11906"/>
              <a:gd name="T4" fmla="*/ 0 w 7449"/>
              <a:gd name="T5" fmla="*/ 4223 h 11906"/>
              <a:gd name="T6" fmla="*/ 0 w 7449"/>
              <a:gd name="T7" fmla="*/ 0 h 11906"/>
              <a:gd name="T8" fmla="*/ 7449 w 7449"/>
              <a:gd name="T9" fmla="*/ 4302 h 11906"/>
              <a:gd name="T10" fmla="*/ 0 w 7449"/>
              <a:gd name="T11" fmla="*/ 8525 h 11906"/>
              <a:gd name="T12" fmla="*/ 0 w 7449"/>
              <a:gd name="T13" fmla="*/ 4302 h 11906"/>
              <a:gd name="T14" fmla="*/ 7449 w 7449"/>
              <a:gd name="T15" fmla="*/ 4302 h 11906"/>
              <a:gd name="T16" fmla="*/ 2857 w 7449"/>
              <a:gd name="T17" fmla="*/ 10038 h 11906"/>
              <a:gd name="T18" fmla="*/ 5 w 7449"/>
              <a:gd name="T19" fmla="*/ 11903 h 11906"/>
              <a:gd name="T20" fmla="*/ 0 w 7449"/>
              <a:gd name="T21" fmla="*/ 11906 h 11906"/>
              <a:gd name="T22" fmla="*/ 0 w 7449"/>
              <a:gd name="T23" fmla="*/ 8789 h 11906"/>
              <a:gd name="T24" fmla="*/ 2857 w 7449"/>
              <a:gd name="T25" fmla="*/ 7136 h 11906"/>
              <a:gd name="T26" fmla="*/ 2857 w 7449"/>
              <a:gd name="T27" fmla="*/ 10038 h 11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449" h="11906">
                <a:moveTo>
                  <a:pt x="0" y="0"/>
                </a:moveTo>
                <a:lnTo>
                  <a:pt x="7449" y="4223"/>
                </a:lnTo>
                <a:lnTo>
                  <a:pt x="0" y="4223"/>
                </a:lnTo>
                <a:lnTo>
                  <a:pt x="0" y="0"/>
                </a:lnTo>
                <a:close/>
                <a:moveTo>
                  <a:pt x="7449" y="4302"/>
                </a:moveTo>
                <a:lnTo>
                  <a:pt x="0" y="8525"/>
                </a:lnTo>
                <a:lnTo>
                  <a:pt x="0" y="4302"/>
                </a:lnTo>
                <a:lnTo>
                  <a:pt x="7449" y="4302"/>
                </a:lnTo>
                <a:close/>
                <a:moveTo>
                  <a:pt x="2857" y="10038"/>
                </a:moveTo>
                <a:cubicBezTo>
                  <a:pt x="2537" y="11326"/>
                  <a:pt x="721" y="11825"/>
                  <a:pt x="5" y="11903"/>
                </a:cubicBezTo>
                <a:lnTo>
                  <a:pt x="0" y="11906"/>
                </a:lnTo>
                <a:lnTo>
                  <a:pt x="0" y="8789"/>
                </a:lnTo>
                <a:lnTo>
                  <a:pt x="2857" y="7136"/>
                </a:lnTo>
                <a:lnTo>
                  <a:pt x="2857" y="10038"/>
                </a:lnTo>
                <a:close/>
              </a:path>
            </a:pathLst>
          </a:custGeom>
          <a:solidFill>
            <a:schemeClr val="accent1"/>
          </a:solidFill>
          <a:ln w="5" cap="flat">
            <a:solidFill>
              <a:schemeClr val="accent1"/>
            </a:solidFill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Freeform 6"/>
          <p:cNvSpPr>
            <a:spLocks noEditPoints="1"/>
          </p:cNvSpPr>
          <p:nvPr/>
        </p:nvSpPr>
        <p:spPr bwMode="auto">
          <a:xfrm>
            <a:off x="2296560" y="2937549"/>
            <a:ext cx="182819" cy="2259004"/>
          </a:xfrm>
          <a:custGeom>
            <a:avLst/>
            <a:gdLst>
              <a:gd name="T0" fmla="*/ 246 w 571"/>
              <a:gd name="T1" fmla="*/ 0 h 7028"/>
              <a:gd name="T2" fmla="*/ 246 w 571"/>
              <a:gd name="T3" fmla="*/ 2716 h 7028"/>
              <a:gd name="T4" fmla="*/ 178 w 571"/>
              <a:gd name="T5" fmla="*/ 2816 h 7028"/>
              <a:gd name="T6" fmla="*/ 286 w 571"/>
              <a:gd name="T7" fmla="*/ 2924 h 7028"/>
              <a:gd name="T8" fmla="*/ 394 w 571"/>
              <a:gd name="T9" fmla="*/ 2816 h 7028"/>
              <a:gd name="T10" fmla="*/ 325 w 571"/>
              <a:gd name="T11" fmla="*/ 2716 h 7028"/>
              <a:gd name="T12" fmla="*/ 325 w 571"/>
              <a:gd name="T13" fmla="*/ 0 h 7028"/>
              <a:gd name="T14" fmla="*/ 246 w 571"/>
              <a:gd name="T15" fmla="*/ 0 h 7028"/>
              <a:gd name="T16" fmla="*/ 0 w 571"/>
              <a:gd name="T17" fmla="*/ 3749 h 7028"/>
              <a:gd name="T18" fmla="*/ 571 w 571"/>
              <a:gd name="T19" fmla="*/ 3749 h 7028"/>
              <a:gd name="T20" fmla="*/ 571 w 571"/>
              <a:gd name="T21" fmla="*/ 3790 h 7028"/>
              <a:gd name="T22" fmla="*/ 0 w 571"/>
              <a:gd name="T23" fmla="*/ 3790 h 7028"/>
              <a:gd name="T24" fmla="*/ 0 w 571"/>
              <a:gd name="T25" fmla="*/ 3749 h 7028"/>
              <a:gd name="T26" fmla="*/ 0 w 571"/>
              <a:gd name="T27" fmla="*/ 3323 h 7028"/>
              <a:gd name="T28" fmla="*/ 0 w 571"/>
              <a:gd name="T29" fmla="*/ 3323 h 7028"/>
              <a:gd name="T30" fmla="*/ 0 w 571"/>
              <a:gd name="T31" fmla="*/ 3323 h 7028"/>
              <a:gd name="T32" fmla="*/ 286 w 571"/>
              <a:gd name="T33" fmla="*/ 3037 h 7028"/>
              <a:gd name="T34" fmla="*/ 571 w 571"/>
              <a:gd name="T35" fmla="*/ 3323 h 7028"/>
              <a:gd name="T36" fmla="*/ 571 w 571"/>
              <a:gd name="T37" fmla="*/ 3323 h 7028"/>
              <a:gd name="T38" fmla="*/ 571 w 571"/>
              <a:gd name="T39" fmla="*/ 3323 h 7028"/>
              <a:gd name="T40" fmla="*/ 571 w 571"/>
              <a:gd name="T41" fmla="*/ 3683 h 7028"/>
              <a:gd name="T42" fmla="*/ 0 w 571"/>
              <a:gd name="T43" fmla="*/ 3683 h 7028"/>
              <a:gd name="T44" fmla="*/ 0 w 571"/>
              <a:gd name="T45" fmla="*/ 3323 h 7028"/>
              <a:gd name="T46" fmla="*/ 37 w 571"/>
              <a:gd name="T47" fmla="*/ 3885 h 7028"/>
              <a:gd name="T48" fmla="*/ 0 w 571"/>
              <a:gd name="T49" fmla="*/ 3885 h 7028"/>
              <a:gd name="T50" fmla="*/ 0 w 571"/>
              <a:gd name="T51" fmla="*/ 7028 h 7028"/>
              <a:gd name="T52" fmla="*/ 37 w 571"/>
              <a:gd name="T53" fmla="*/ 7028 h 7028"/>
              <a:gd name="T54" fmla="*/ 37 w 571"/>
              <a:gd name="T55" fmla="*/ 3885 h 7028"/>
              <a:gd name="T56" fmla="*/ 126 w 571"/>
              <a:gd name="T57" fmla="*/ 3885 h 7028"/>
              <a:gd name="T58" fmla="*/ 89 w 571"/>
              <a:gd name="T59" fmla="*/ 3885 h 7028"/>
              <a:gd name="T60" fmla="*/ 89 w 571"/>
              <a:gd name="T61" fmla="*/ 7028 h 7028"/>
              <a:gd name="T62" fmla="*/ 126 w 571"/>
              <a:gd name="T63" fmla="*/ 7028 h 7028"/>
              <a:gd name="T64" fmla="*/ 126 w 571"/>
              <a:gd name="T65" fmla="*/ 3885 h 7028"/>
              <a:gd name="T66" fmla="*/ 215 w 571"/>
              <a:gd name="T67" fmla="*/ 3885 h 7028"/>
              <a:gd name="T68" fmla="*/ 178 w 571"/>
              <a:gd name="T69" fmla="*/ 3885 h 7028"/>
              <a:gd name="T70" fmla="*/ 178 w 571"/>
              <a:gd name="T71" fmla="*/ 7028 h 7028"/>
              <a:gd name="T72" fmla="*/ 215 w 571"/>
              <a:gd name="T73" fmla="*/ 7028 h 7028"/>
              <a:gd name="T74" fmla="*/ 215 w 571"/>
              <a:gd name="T75" fmla="*/ 3885 h 7028"/>
              <a:gd name="T76" fmla="*/ 304 w 571"/>
              <a:gd name="T77" fmla="*/ 3885 h 7028"/>
              <a:gd name="T78" fmla="*/ 267 w 571"/>
              <a:gd name="T79" fmla="*/ 3885 h 7028"/>
              <a:gd name="T80" fmla="*/ 267 w 571"/>
              <a:gd name="T81" fmla="*/ 7028 h 7028"/>
              <a:gd name="T82" fmla="*/ 304 w 571"/>
              <a:gd name="T83" fmla="*/ 7028 h 7028"/>
              <a:gd name="T84" fmla="*/ 304 w 571"/>
              <a:gd name="T85" fmla="*/ 3885 h 7028"/>
              <a:gd name="T86" fmla="*/ 393 w 571"/>
              <a:gd name="T87" fmla="*/ 3885 h 7028"/>
              <a:gd name="T88" fmla="*/ 356 w 571"/>
              <a:gd name="T89" fmla="*/ 3885 h 7028"/>
              <a:gd name="T90" fmla="*/ 356 w 571"/>
              <a:gd name="T91" fmla="*/ 7028 h 7028"/>
              <a:gd name="T92" fmla="*/ 393 w 571"/>
              <a:gd name="T93" fmla="*/ 7028 h 7028"/>
              <a:gd name="T94" fmla="*/ 393 w 571"/>
              <a:gd name="T95" fmla="*/ 3885 h 7028"/>
              <a:gd name="T96" fmla="*/ 482 w 571"/>
              <a:gd name="T97" fmla="*/ 3885 h 7028"/>
              <a:gd name="T98" fmla="*/ 445 w 571"/>
              <a:gd name="T99" fmla="*/ 3885 h 7028"/>
              <a:gd name="T100" fmla="*/ 445 w 571"/>
              <a:gd name="T101" fmla="*/ 7028 h 7028"/>
              <a:gd name="T102" fmla="*/ 482 w 571"/>
              <a:gd name="T103" fmla="*/ 7028 h 7028"/>
              <a:gd name="T104" fmla="*/ 482 w 571"/>
              <a:gd name="T105" fmla="*/ 3885 h 7028"/>
              <a:gd name="T106" fmla="*/ 571 w 571"/>
              <a:gd name="T107" fmla="*/ 3885 h 7028"/>
              <a:gd name="T108" fmla="*/ 534 w 571"/>
              <a:gd name="T109" fmla="*/ 3885 h 7028"/>
              <a:gd name="T110" fmla="*/ 534 w 571"/>
              <a:gd name="T111" fmla="*/ 7028 h 7028"/>
              <a:gd name="T112" fmla="*/ 571 w 571"/>
              <a:gd name="T113" fmla="*/ 7028 h 7028"/>
              <a:gd name="T114" fmla="*/ 571 w 571"/>
              <a:gd name="T115" fmla="*/ 3885 h 7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71" h="7028">
                <a:moveTo>
                  <a:pt x="246" y="0"/>
                </a:moveTo>
                <a:lnTo>
                  <a:pt x="246" y="2716"/>
                </a:lnTo>
                <a:cubicBezTo>
                  <a:pt x="206" y="2731"/>
                  <a:pt x="178" y="2770"/>
                  <a:pt x="178" y="2816"/>
                </a:cubicBezTo>
                <a:cubicBezTo>
                  <a:pt x="178" y="2876"/>
                  <a:pt x="226" y="2924"/>
                  <a:pt x="286" y="2924"/>
                </a:cubicBezTo>
                <a:cubicBezTo>
                  <a:pt x="345" y="2924"/>
                  <a:pt x="394" y="2876"/>
                  <a:pt x="394" y="2816"/>
                </a:cubicBezTo>
                <a:cubicBezTo>
                  <a:pt x="394" y="2770"/>
                  <a:pt x="365" y="2731"/>
                  <a:pt x="325" y="2716"/>
                </a:cubicBezTo>
                <a:lnTo>
                  <a:pt x="325" y="0"/>
                </a:lnTo>
                <a:lnTo>
                  <a:pt x="246" y="0"/>
                </a:lnTo>
                <a:close/>
                <a:moveTo>
                  <a:pt x="0" y="3749"/>
                </a:moveTo>
                <a:lnTo>
                  <a:pt x="571" y="3749"/>
                </a:lnTo>
                <a:lnTo>
                  <a:pt x="571" y="3790"/>
                </a:lnTo>
                <a:lnTo>
                  <a:pt x="0" y="3790"/>
                </a:lnTo>
                <a:lnTo>
                  <a:pt x="0" y="3749"/>
                </a:lnTo>
                <a:close/>
                <a:moveTo>
                  <a:pt x="0" y="3323"/>
                </a:moveTo>
                <a:lnTo>
                  <a:pt x="0" y="3323"/>
                </a:lnTo>
                <a:lnTo>
                  <a:pt x="0" y="3323"/>
                </a:lnTo>
                <a:cubicBezTo>
                  <a:pt x="0" y="3165"/>
                  <a:pt x="128" y="3037"/>
                  <a:pt x="286" y="3037"/>
                </a:cubicBezTo>
                <a:cubicBezTo>
                  <a:pt x="443" y="3037"/>
                  <a:pt x="571" y="3165"/>
                  <a:pt x="571" y="3323"/>
                </a:cubicBezTo>
                <a:lnTo>
                  <a:pt x="571" y="3323"/>
                </a:lnTo>
                <a:lnTo>
                  <a:pt x="571" y="3323"/>
                </a:lnTo>
                <a:lnTo>
                  <a:pt x="571" y="3683"/>
                </a:lnTo>
                <a:lnTo>
                  <a:pt x="0" y="3683"/>
                </a:lnTo>
                <a:lnTo>
                  <a:pt x="0" y="3323"/>
                </a:lnTo>
                <a:close/>
                <a:moveTo>
                  <a:pt x="37" y="3885"/>
                </a:moveTo>
                <a:lnTo>
                  <a:pt x="0" y="3885"/>
                </a:lnTo>
                <a:lnTo>
                  <a:pt x="0" y="7028"/>
                </a:lnTo>
                <a:lnTo>
                  <a:pt x="37" y="7028"/>
                </a:lnTo>
                <a:lnTo>
                  <a:pt x="37" y="3885"/>
                </a:lnTo>
                <a:close/>
                <a:moveTo>
                  <a:pt x="126" y="3885"/>
                </a:moveTo>
                <a:lnTo>
                  <a:pt x="89" y="3885"/>
                </a:lnTo>
                <a:lnTo>
                  <a:pt x="89" y="7028"/>
                </a:lnTo>
                <a:lnTo>
                  <a:pt x="126" y="7028"/>
                </a:lnTo>
                <a:lnTo>
                  <a:pt x="126" y="3885"/>
                </a:lnTo>
                <a:close/>
                <a:moveTo>
                  <a:pt x="215" y="3885"/>
                </a:moveTo>
                <a:lnTo>
                  <a:pt x="178" y="3885"/>
                </a:lnTo>
                <a:lnTo>
                  <a:pt x="178" y="7028"/>
                </a:lnTo>
                <a:lnTo>
                  <a:pt x="215" y="7028"/>
                </a:lnTo>
                <a:lnTo>
                  <a:pt x="215" y="3885"/>
                </a:lnTo>
                <a:close/>
                <a:moveTo>
                  <a:pt x="304" y="3885"/>
                </a:moveTo>
                <a:lnTo>
                  <a:pt x="267" y="3885"/>
                </a:lnTo>
                <a:lnTo>
                  <a:pt x="267" y="7028"/>
                </a:lnTo>
                <a:lnTo>
                  <a:pt x="304" y="7028"/>
                </a:lnTo>
                <a:lnTo>
                  <a:pt x="304" y="3885"/>
                </a:lnTo>
                <a:close/>
                <a:moveTo>
                  <a:pt x="393" y="3885"/>
                </a:moveTo>
                <a:lnTo>
                  <a:pt x="356" y="3885"/>
                </a:lnTo>
                <a:lnTo>
                  <a:pt x="356" y="7028"/>
                </a:lnTo>
                <a:lnTo>
                  <a:pt x="393" y="7028"/>
                </a:lnTo>
                <a:lnTo>
                  <a:pt x="393" y="3885"/>
                </a:lnTo>
                <a:close/>
                <a:moveTo>
                  <a:pt x="482" y="3885"/>
                </a:moveTo>
                <a:lnTo>
                  <a:pt x="445" y="3885"/>
                </a:lnTo>
                <a:lnTo>
                  <a:pt x="445" y="7028"/>
                </a:lnTo>
                <a:lnTo>
                  <a:pt x="482" y="7028"/>
                </a:lnTo>
                <a:lnTo>
                  <a:pt x="482" y="3885"/>
                </a:lnTo>
                <a:close/>
                <a:moveTo>
                  <a:pt x="571" y="3885"/>
                </a:moveTo>
                <a:lnTo>
                  <a:pt x="534" y="3885"/>
                </a:lnTo>
                <a:lnTo>
                  <a:pt x="534" y="7028"/>
                </a:lnTo>
                <a:lnTo>
                  <a:pt x="571" y="7028"/>
                </a:lnTo>
                <a:lnTo>
                  <a:pt x="571" y="38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372002" y="940545"/>
            <a:ext cx="5546211" cy="1272119"/>
            <a:chOff x="3869685" y="487965"/>
            <a:chExt cx="5546211" cy="1272119"/>
          </a:xfrm>
        </p:grpSpPr>
        <p:grpSp>
          <p:nvGrpSpPr>
            <p:cNvPr id="17" name="组合 16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18" name="矩形 17"/>
            <p:cNvSpPr/>
            <p:nvPr/>
          </p:nvSpPr>
          <p:spPr>
            <a:xfrm>
              <a:off x="5206006" y="1399631"/>
              <a:ext cx="416272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400" b="1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CHINESE ACADEMY OF AGRICULTURAL SCIENCES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64188" y="622441"/>
            <a:ext cx="1528413" cy="1528413"/>
            <a:chOff x="1602769" y="143838"/>
            <a:chExt cx="1331936" cy="1331936"/>
          </a:xfrm>
        </p:grpSpPr>
        <p:sp>
          <p:nvSpPr>
            <p:cNvPr id="4" name="椭圆 3"/>
            <p:cNvSpPr/>
            <p:nvPr/>
          </p:nvSpPr>
          <p:spPr>
            <a:xfrm>
              <a:off x="1602769" y="143838"/>
              <a:ext cx="1331936" cy="1331936"/>
            </a:xfrm>
            <a:prstGeom prst="ellipse">
              <a:avLst/>
            </a:prstGeom>
            <a:ln w="165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679041" y="396413"/>
              <a:ext cx="1189310" cy="563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目录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638153" y="937949"/>
              <a:ext cx="1263808" cy="277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CONTENTS</a:t>
              </a:r>
              <a:endParaRPr kumimoji="0" lang="zh-CN" altLang="en-US" sz="14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7345212" y="294906"/>
            <a:ext cx="4485942" cy="1028928"/>
            <a:chOff x="3869685" y="487965"/>
            <a:chExt cx="5546211" cy="1272119"/>
          </a:xfrm>
        </p:grpSpPr>
        <p:grpSp>
          <p:nvGrpSpPr>
            <p:cNvPr id="77" name="组合 76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79" name="图片 7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80" name="图片 7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78" name="矩形 77"/>
            <p:cNvSpPr/>
            <p:nvPr/>
          </p:nvSpPr>
          <p:spPr>
            <a:xfrm>
              <a:off x="5206007" y="1332136"/>
              <a:ext cx="4162723" cy="323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>
            <p:custDataLst>
              <p:tags r:id="rId1"/>
            </p:custDataLst>
          </p:nvPr>
        </p:nvGrpSpPr>
        <p:grpSpPr>
          <a:xfrm>
            <a:off x="1004570" y="2466975"/>
            <a:ext cx="10182860" cy="3595370"/>
            <a:chOff x="2038" y="3885"/>
            <a:chExt cx="16036" cy="5662"/>
          </a:xfrm>
        </p:grpSpPr>
        <p:grpSp>
          <p:nvGrpSpPr>
            <p:cNvPr id="12" name="组合 11"/>
            <p:cNvGrpSpPr/>
            <p:nvPr/>
          </p:nvGrpSpPr>
          <p:grpSpPr>
            <a:xfrm>
              <a:off x="2038" y="3885"/>
              <a:ext cx="4886" cy="5662"/>
              <a:chOff x="3332" y="4113"/>
              <a:chExt cx="3300" cy="5249"/>
            </a:xfrm>
          </p:grpSpPr>
          <p:sp>
            <p:nvSpPr>
              <p:cNvPr id="3" name="矩形 2"/>
              <p:cNvSpPr/>
              <p:nvPr>
                <p:custDataLst>
                  <p:tags r:id="rId6"/>
                </p:custDataLst>
              </p:nvPr>
            </p:nvSpPr>
            <p:spPr>
              <a:xfrm>
                <a:off x="3332" y="4113"/>
                <a:ext cx="3297" cy="66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01</a:t>
                </a:r>
              </a:p>
            </p:txBody>
          </p:sp>
          <p:sp>
            <p:nvSpPr>
              <p:cNvPr id="10" name="矩形 9"/>
              <p:cNvSpPr/>
              <p:nvPr>
                <p:custDataLst>
                  <p:tags r:id="rId7"/>
                </p:custDataLst>
              </p:nvPr>
            </p:nvSpPr>
            <p:spPr>
              <a:xfrm>
                <a:off x="3332" y="4774"/>
                <a:ext cx="3300" cy="45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600" b="1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研</a:t>
                </a:r>
                <a:r>
                  <a:rPr lang="zh-CN" altLang="en-US" sz="3600" b="1">
                    <a:solidFill>
                      <a:srgbClr val="00582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究背</a:t>
                </a:r>
                <a:r>
                  <a:rPr lang="zh-CN" altLang="en-US" sz="3600" b="1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景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7613" y="3885"/>
              <a:ext cx="4886" cy="5662"/>
              <a:chOff x="3332" y="4113"/>
              <a:chExt cx="3300" cy="5249"/>
            </a:xfrm>
          </p:grpSpPr>
          <p:sp>
            <p:nvSpPr>
              <p:cNvPr id="14" name="矩形 13"/>
              <p:cNvSpPr/>
              <p:nvPr>
                <p:custDataLst>
                  <p:tags r:id="rId4"/>
                </p:custDataLst>
              </p:nvPr>
            </p:nvSpPr>
            <p:spPr>
              <a:xfrm>
                <a:off x="3332" y="4113"/>
                <a:ext cx="3297" cy="66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02</a:t>
                </a:r>
              </a:p>
            </p:txBody>
          </p:sp>
          <p:sp>
            <p:nvSpPr>
              <p:cNvPr id="15" name="矩形 14"/>
              <p:cNvSpPr/>
              <p:nvPr>
                <p:custDataLst>
                  <p:tags r:id="rId5"/>
                </p:custDataLst>
              </p:nvPr>
            </p:nvSpPr>
            <p:spPr>
              <a:xfrm>
                <a:off x="3332" y="4774"/>
                <a:ext cx="3300" cy="45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600" b="1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研究方法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3188" y="3885"/>
              <a:ext cx="4886" cy="5662"/>
              <a:chOff x="3332" y="4113"/>
              <a:chExt cx="3300" cy="5249"/>
            </a:xfrm>
          </p:grpSpPr>
          <p:sp>
            <p:nvSpPr>
              <p:cNvPr id="18" name="矩形 17"/>
              <p:cNvSpPr/>
              <p:nvPr>
                <p:custDataLst>
                  <p:tags r:id="rId2"/>
                </p:custDataLst>
              </p:nvPr>
            </p:nvSpPr>
            <p:spPr>
              <a:xfrm>
                <a:off x="3332" y="4113"/>
                <a:ext cx="3297" cy="66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02</a:t>
                </a:r>
              </a:p>
            </p:txBody>
          </p:sp>
          <p:sp>
            <p:nvSpPr>
              <p:cNvPr id="19" name="矩形 18"/>
              <p:cNvSpPr/>
              <p:nvPr>
                <p:custDataLst>
                  <p:tags r:id="rId3"/>
                </p:custDataLst>
              </p:nvPr>
            </p:nvSpPr>
            <p:spPr>
              <a:xfrm>
                <a:off x="3332" y="4774"/>
                <a:ext cx="3300" cy="45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600" b="1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研究内容</a:t>
                </a:r>
              </a:p>
            </p:txBody>
          </p:sp>
        </p:grpSp>
      </p:grp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635" y="0"/>
            <a:ext cx="12233910" cy="742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>
            <a:off x="9061450" y="0"/>
            <a:ext cx="3051175" cy="743001"/>
            <a:chOff x="3869685" y="487965"/>
            <a:chExt cx="5546211" cy="2003218"/>
          </a:xfrm>
        </p:grpSpPr>
        <p:grpSp>
          <p:nvGrpSpPr>
            <p:cNvPr id="77" name="组合 76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78" name="矩形 77"/>
            <p:cNvSpPr/>
            <p:nvPr/>
          </p:nvSpPr>
          <p:spPr>
            <a:xfrm>
              <a:off x="5206007" y="1332136"/>
              <a:ext cx="4162723" cy="115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18110" y="-68580"/>
            <a:ext cx="6042660" cy="811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1.1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花卉产业是特色优势产业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38948" y="1261745"/>
            <a:ext cx="87141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花卉产业年产值5200多亿元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从业人员超534万人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（中国政府网，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2025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年）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530" y="2559050"/>
            <a:ext cx="4914265" cy="27666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360" y="2503805"/>
            <a:ext cx="5009515" cy="281432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635" y="0"/>
            <a:ext cx="12233910" cy="742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>
            <a:off x="9061450" y="0"/>
            <a:ext cx="3051175" cy="743001"/>
            <a:chOff x="3869685" y="487965"/>
            <a:chExt cx="5546211" cy="2003218"/>
          </a:xfrm>
        </p:grpSpPr>
        <p:grpSp>
          <p:nvGrpSpPr>
            <p:cNvPr id="77" name="组合 76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78" name="矩形 77"/>
            <p:cNvSpPr/>
            <p:nvPr/>
          </p:nvSpPr>
          <p:spPr>
            <a:xfrm>
              <a:off x="5206007" y="1332136"/>
              <a:ext cx="4162723" cy="115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18110" y="-68580"/>
            <a:ext cx="5128260" cy="811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1.2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绿色花卉受市场追捧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07845" y="1158875"/>
            <a:ext cx="8576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2024年绿色系玫瑰供货量增长幅度较高</a:t>
            </a:r>
            <a:r>
              <a:rPr lang="en-US" altLang="zh-CN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（2025年全国花卉产销形势分析报告）</a:t>
            </a:r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</a:p>
        </p:txBody>
      </p:sp>
      <p:graphicFrame>
        <p:nvGraphicFramePr>
          <p:cNvPr id="8" name="图表 7"/>
          <p:cNvGraphicFramePr/>
          <p:nvPr>
            <p:custDataLst>
              <p:tags r:id="rId1"/>
            </p:custDataLst>
          </p:nvPr>
        </p:nvGraphicFramePr>
        <p:xfrm>
          <a:off x="1313180" y="2682875"/>
          <a:ext cx="4826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1654810" y="5644515"/>
            <a:ext cx="4142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2024</a:t>
            </a:r>
            <a:r>
              <a:rPr lang="zh-CN" altLang="en-US"/>
              <a:t>年单头玫瑰供货量前</a:t>
            </a:r>
            <a:r>
              <a:rPr lang="en-US" altLang="zh-CN"/>
              <a:t>50</a:t>
            </a:r>
            <a:r>
              <a:rPr lang="zh-CN" altLang="en-US"/>
              <a:t>色系占比</a:t>
            </a:r>
          </a:p>
        </p:txBody>
      </p:sp>
      <p:graphicFrame>
        <p:nvGraphicFramePr>
          <p:cNvPr id="16" name="图表 15"/>
          <p:cNvGraphicFramePr/>
          <p:nvPr>
            <p:custDataLst>
              <p:tags r:id="rId3"/>
            </p:custDataLst>
          </p:nvPr>
        </p:nvGraphicFramePr>
        <p:xfrm>
          <a:off x="6503670" y="2682875"/>
          <a:ext cx="4826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7" name="文本框 16"/>
          <p:cNvSpPr txBox="1"/>
          <p:nvPr>
            <p:custDataLst>
              <p:tags r:id="rId4"/>
            </p:custDataLst>
          </p:nvPr>
        </p:nvSpPr>
        <p:spPr>
          <a:xfrm>
            <a:off x="6731635" y="5644515"/>
            <a:ext cx="4142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2024</a:t>
            </a:r>
            <a:r>
              <a:rPr lang="zh-CN" altLang="en-US"/>
              <a:t>年多头玫瑰供货量前</a:t>
            </a:r>
            <a:r>
              <a:rPr lang="en-US" altLang="zh-CN"/>
              <a:t>50</a:t>
            </a:r>
            <a:r>
              <a:rPr lang="zh-CN" altLang="en-US"/>
              <a:t>色系占比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635" y="0"/>
            <a:ext cx="12233910" cy="742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>
            <a:off x="9061450" y="0"/>
            <a:ext cx="3051175" cy="743001"/>
            <a:chOff x="3869685" y="487965"/>
            <a:chExt cx="5546211" cy="2003218"/>
          </a:xfrm>
        </p:grpSpPr>
        <p:grpSp>
          <p:nvGrpSpPr>
            <p:cNvPr id="77" name="组合 76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78" name="矩形 77"/>
            <p:cNvSpPr/>
            <p:nvPr/>
          </p:nvSpPr>
          <p:spPr>
            <a:xfrm>
              <a:off x="5206007" y="1332136"/>
              <a:ext cx="4162723" cy="115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71755" y="-68580"/>
            <a:ext cx="6235700" cy="811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 APRR2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基因调控果实绿色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7710" y="1077595"/>
            <a:ext cx="107365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APRR2（Pseudo-Response Regulator 2） </a:t>
            </a: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是植物特有的伪响应调节转录因子，多个物种中发现</a:t>
            </a:r>
            <a:r>
              <a:rPr lang="en-US" altLang="zh-CN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APRR2</a:t>
            </a: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调控果实绿色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Hanqiang Liu et al., 2025, The Plant Journa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）</a:t>
            </a:r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095" y="2688590"/>
            <a:ext cx="7164070" cy="257556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635" y="0"/>
            <a:ext cx="12233910" cy="742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>
            <a:off x="9061450" y="0"/>
            <a:ext cx="3051175" cy="743001"/>
            <a:chOff x="3869685" y="487965"/>
            <a:chExt cx="5546211" cy="2003218"/>
          </a:xfrm>
        </p:grpSpPr>
        <p:grpSp>
          <p:nvGrpSpPr>
            <p:cNvPr id="77" name="组合 76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78" name="矩形 77"/>
            <p:cNvSpPr/>
            <p:nvPr/>
          </p:nvSpPr>
          <p:spPr>
            <a:xfrm>
              <a:off x="5206007" y="1332136"/>
              <a:ext cx="4162723" cy="115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83185" y="-110490"/>
            <a:ext cx="2842260" cy="811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1.4 </a:t>
            </a:r>
            <a:r>
              <a:rPr 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研究目的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40268" y="2829560"/>
            <a:ext cx="79114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本研究旨在探究</a:t>
            </a:r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APRR2 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对植物花瓣绿色性状的调控功能，</a:t>
            </a:r>
          </a:p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以期为绿色花卉分子育种提供理论依据与候选基因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635" y="0"/>
            <a:ext cx="12233910" cy="742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>
            <a:off x="9061450" y="0"/>
            <a:ext cx="3051175" cy="743001"/>
            <a:chOff x="3869685" y="487965"/>
            <a:chExt cx="5546211" cy="2003218"/>
          </a:xfrm>
        </p:grpSpPr>
        <p:grpSp>
          <p:nvGrpSpPr>
            <p:cNvPr id="77" name="组合 76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78" name="矩形 77"/>
            <p:cNvSpPr/>
            <p:nvPr/>
          </p:nvSpPr>
          <p:spPr>
            <a:xfrm>
              <a:off x="5206007" y="1332136"/>
              <a:ext cx="4162723" cy="115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83185" y="-110490"/>
            <a:ext cx="2842260" cy="811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2.1 </a:t>
            </a:r>
            <a:r>
              <a:rPr 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研究方法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05485" y="1383665"/>
            <a:ext cx="10899775" cy="40081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indent="-285750" algn="l" fontAlgn="auto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序列与蛋白基本分析</a:t>
            </a:r>
          </a:p>
          <a:p>
            <a:pPr indent="0" algn="l" fontAlgn="auto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TAIR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数据库获取基因的蛋白序列</a:t>
            </a:r>
          </a:p>
          <a:p>
            <a:pPr indent="0" algn="l" fontAlgn="auto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利用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SMART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预测蛋白结构域</a:t>
            </a:r>
          </a:p>
          <a:p>
            <a:pPr indent="0" algn="l" fontAlgn="auto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TBtools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预测分子量、等电点、磷酸化位点、亚细胞定位等理化性质</a:t>
            </a:r>
          </a:p>
          <a:p>
            <a:pPr indent="0" algn="l" fontAlgn="auto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AlphaFold2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预测三维结构</a:t>
            </a:r>
          </a:p>
          <a:p>
            <a:pPr indent="0" algn="l" fontAlgn="auto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MEGA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构建系统发育树分析进化关系，分析保守基序</a:t>
            </a:r>
          </a:p>
          <a:p>
            <a:pPr indent="-285750" algn="l" fontAlgn="auto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基因表达特性分析</a:t>
            </a:r>
          </a:p>
          <a:p>
            <a:pPr indent="0" algn="l" fontAlgn="auto">
              <a:lnSpc>
                <a:spcPct val="130000"/>
              </a:lnSpc>
              <a:spcBef>
                <a:spcPts val="600"/>
              </a:spcBef>
              <a:buFont typeface="Wingdings" panose="05000000000000000000" charset="0"/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eFP Browser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数据库查询并验证基因在不同组织的表达模式，为后续功能实验设计提供依据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Ø"/>
            </a:pP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635" y="0"/>
            <a:ext cx="12233910" cy="742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>
            <a:off x="9061450" y="0"/>
            <a:ext cx="3051175" cy="743001"/>
            <a:chOff x="3869685" y="487965"/>
            <a:chExt cx="5546211" cy="2003218"/>
          </a:xfrm>
        </p:grpSpPr>
        <p:grpSp>
          <p:nvGrpSpPr>
            <p:cNvPr id="77" name="组合 76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78" name="矩形 77"/>
            <p:cNvSpPr/>
            <p:nvPr/>
          </p:nvSpPr>
          <p:spPr>
            <a:xfrm>
              <a:off x="5206007" y="1332136"/>
              <a:ext cx="4162723" cy="115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83185" y="-110490"/>
            <a:ext cx="2842260" cy="811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序列获取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4890" y="1059815"/>
            <a:ext cx="6929755" cy="24657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85745" y="3801110"/>
            <a:ext cx="6096000" cy="2968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rPr>
              <a:t>&gt;AT4G18020.1</a:t>
            </a:r>
          </a:p>
          <a:p>
            <a:pPr>
              <a:lnSpc>
                <a:spcPct val="130000"/>
              </a:lnSpc>
            </a:pP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rPr>
              <a:t>MVITANDLSKWENFPKGLKVLLLLNGCDSDGDGSSAAETRSELESMDYIVTTFTDETEALSAVVKNPESFHIAIVEVNMSAESESFKFLEAAKDVLPTIMISTDHCITTTMKCIALGAVEFLQKPLSPEKLKNIWQHVVHKAFNDGGSNVSISLKPVKESVVSMLHLETDMTIEEKDPAPSTPQLKQDSRLLDGDCQENINFSMENVNSSTEKDNMEDHQDIGESKSVDTTNRKLDDDKVVVKEERGDSEKEEEGETGDLISEKTDSVDIHKKEDETKPINKSSGIKNVSGNKTSRKKVDWTPELHKKFVQAVEQLGVDQAIPSRILELMKVGTLTRHNVASHLQKFRQHRKNILPKDDHNHRWIQSRENHRPNQRNYNVFQQQHRPVMAYPVWGLPGVYPPGAIPPLWPPPLQSIGQPPPWHWKPPYPTVSGNAWGCPVGPPVTGSYITPSNTTAGGFQYPNGAETGFKIMPASQPDEEMLDQVVKEAISKPWLPLPLGLKPPSAESVLAELTRQGISAVPSSSCLINGSHRLR*</a:t>
            </a:r>
          </a:p>
          <a:p>
            <a:pPr>
              <a:lnSpc>
                <a:spcPct val="130000"/>
              </a:lnSpc>
            </a:pP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635" y="0"/>
            <a:ext cx="12233910" cy="742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>
            <a:off x="9061450" y="0"/>
            <a:ext cx="3051175" cy="743001"/>
            <a:chOff x="3869685" y="487965"/>
            <a:chExt cx="5546211" cy="2003218"/>
          </a:xfrm>
        </p:grpSpPr>
        <p:grpSp>
          <p:nvGrpSpPr>
            <p:cNvPr id="77" name="组合 76"/>
            <p:cNvGrpSpPr/>
            <p:nvPr/>
          </p:nvGrpSpPr>
          <p:grpSpPr>
            <a:xfrm>
              <a:off x="3869685" y="487965"/>
              <a:ext cx="5546211" cy="1272119"/>
              <a:chOff x="6063406" y="1596380"/>
              <a:chExt cx="7135551" cy="1636665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406" y="1596380"/>
                <a:ext cx="1636661" cy="1636665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3475" y="1615726"/>
                <a:ext cx="5605482" cy="1159757"/>
              </a:xfrm>
              <a:prstGeom prst="rect">
                <a:avLst/>
              </a:prstGeom>
            </p:spPr>
          </p:pic>
        </p:grpSp>
        <p:sp>
          <p:nvSpPr>
            <p:cNvPr id="78" name="矩形 77"/>
            <p:cNvSpPr/>
            <p:nvPr/>
          </p:nvSpPr>
          <p:spPr>
            <a:xfrm>
              <a:off x="5206007" y="1332136"/>
              <a:ext cx="4162723" cy="115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en-US" altLang="zh-CN" sz="1100" b="1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rPr>
                <a:t>CHINESE ACADEMY OF AGRICULTURAL SCIENCES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83185" y="-110490"/>
            <a:ext cx="5128260" cy="811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3.2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蛋白结构与性质预测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6730" y="966470"/>
            <a:ext cx="406400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5825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保守结构域预测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470" y="2058035"/>
            <a:ext cx="7952740" cy="21640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14095" y="4424680"/>
            <a:ext cx="933577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该蛋白同时包含双组分系统信号接收结构域（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REC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）与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Myb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型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DNA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结合结构域，推测参与外界信号感知与下游基因表达调控过程</a:t>
            </a:r>
          </a:p>
        </p:txBody>
      </p:sp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3.1,&quot;left&quot;:79.1,&quot;top&quot;:194.25,&quot;width&quot;:801.8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77.35,&quot;left&quot;:103.4,&quot;top&quot;:211.25,&quot;width&quot;:794.8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77.35,&quot;left&quot;:103.4,&quot;top&quot;:211.25,&quot;width&quot;:794.8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3.1,&quot;left&quot;:79.1,&quot;top&quot;:194.25,&quot;width&quot;:801.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3.1,&quot;left&quot;:79.1,&quot;top&quot;:194.25,&quot;width&quot;:801.8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3.1,&quot;left&quot;:79.1,&quot;top&quot;:194.25,&quot;width&quot;:801.8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3.1,&quot;left&quot;:79.1,&quot;top&quot;:194.25,&quot;width&quot;:801.8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3.1,&quot;left&quot;:79.1,&quot;top&quot;:194.25,&quot;width&quot;:801.8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3.1,&quot;left&quot;:79.1,&quot;top&quot;:194.25,&quot;width&quot;:801.8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77.35,&quot;left&quot;:103.4,&quot;top&quot;:211.25,&quot;width&quot;:794.8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77.35,&quot;left&quot;:103.4,&quot;top&quot;:211.25,&quot;width&quot;:794.85}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3F3F3F"/>
      </a:dk2>
      <a:lt2>
        <a:srgbClr val="E3DED1"/>
      </a:lt2>
      <a:accent1>
        <a:srgbClr val="005825"/>
      </a:accent1>
      <a:accent2>
        <a:srgbClr val="7F7F7F"/>
      </a:accent2>
      <a:accent3>
        <a:srgbClr val="414456"/>
      </a:accent3>
      <a:accent4>
        <a:srgbClr val="444455"/>
      </a:accent4>
      <a:accent5>
        <a:srgbClr val="444455"/>
      </a:accent5>
      <a:accent6>
        <a:srgbClr val="7F7F7F"/>
      </a:accent6>
      <a:hlink>
        <a:srgbClr val="002060"/>
      </a:hlink>
      <a:folHlink>
        <a:srgbClr val="B26B0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P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874CB"/>
    </a:accent1>
    <a:accent2>
      <a:srgbClr val="EE822F"/>
    </a:accent2>
    <a:accent3>
      <a:srgbClr val="F2BA02"/>
    </a:accent3>
    <a:accent4>
      <a:srgbClr val="75BD42"/>
    </a:accent4>
    <a:accent5>
      <a:srgbClr val="30C0B4"/>
    </a:accent5>
    <a:accent6>
      <a:srgbClr val="E54C5E"/>
    </a:accent6>
    <a:hlink>
      <a:srgbClr val="0026E5"/>
    </a:hlink>
    <a:folHlink>
      <a:srgbClr val="7E1FAD"/>
    </a:folHlink>
  </a:clrScheme>
  <a:fontScheme name="WPS">
    <a:majorFont>
      <a:latin typeface="Arial"/>
      <a:ea typeface="微软雅黑"/>
      <a:cs typeface=""/>
    </a:majorFont>
    <a:minorFont>
      <a:latin typeface="Arial"/>
      <a:ea typeface="微软雅黑"/>
      <a:cs typeface=""/>
    </a:minorFont>
  </a:fontScheme>
  <a:fmtScheme name="WPS">
    <a:fillStyleLst>
      <a:solidFill>
        <a:schemeClr val="phClr"/>
      </a:solidFill>
      <a:gradFill>
        <a:gsLst>
          <a:gs pos="0">
            <a:schemeClr val="phClr">
              <a:lumOff val="17500"/>
            </a:schemeClr>
          </a:gs>
          <a:gs pos="100000">
            <a:schemeClr val="phClr"/>
          </a:gs>
        </a:gsLst>
        <a:lin ang="2700000" scaled="0"/>
      </a:gradFill>
      <a:gradFill>
        <a:gsLst>
          <a:gs pos="0">
            <a:schemeClr val="phClr">
              <a:hueOff val="-2520000"/>
            </a:schemeClr>
          </a:gs>
          <a:gs pos="100000">
            <a:schemeClr val="phClr"/>
          </a:gs>
        </a:gsLst>
        <a:lin ang="27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gradFill>
          <a:gsLst>
            <a:gs pos="0">
              <a:schemeClr val="phClr">
                <a:hueOff val="-4200000"/>
              </a:schemeClr>
            </a:gs>
            <a:gs pos="100000">
              <a:schemeClr val="phClr"/>
            </a:gs>
          </a:gsLst>
          <a:lin ang="2700000" scaled="1"/>
        </a:gradFill>
        <a:prstDash val="solid"/>
        <a:miter lim="800000"/>
      </a:ln>
    </a:lnStyleLst>
    <a:effectStyleLst>
      <a:effectStyle>
        <a:effectLst>
          <a:outerShdw blurRad="101600" dist="50800" dir="5400000" algn="ctr" rotWithShape="0">
            <a:schemeClr val="phClr">
              <a:alpha val="60000"/>
            </a:schemeClr>
          </a:outerShdw>
        </a:effectLst>
      </a:effectStyle>
      <a:effectStyle>
        <a:effectLst>
          <a:reflection stA="50000" endA="300" endPos="40000" dist="25400" dir="5400000" sy="-100000" algn="bl" rotWithShape="0"/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WP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874CB"/>
    </a:accent1>
    <a:accent2>
      <a:srgbClr val="EE822F"/>
    </a:accent2>
    <a:accent3>
      <a:srgbClr val="F2BA02"/>
    </a:accent3>
    <a:accent4>
      <a:srgbClr val="75BD42"/>
    </a:accent4>
    <a:accent5>
      <a:srgbClr val="30C0B4"/>
    </a:accent5>
    <a:accent6>
      <a:srgbClr val="E54C5E"/>
    </a:accent6>
    <a:hlink>
      <a:srgbClr val="0026E5"/>
    </a:hlink>
    <a:folHlink>
      <a:srgbClr val="7E1FAD"/>
    </a:folHlink>
  </a:clrScheme>
  <a:fontScheme name="WPS">
    <a:majorFont>
      <a:latin typeface="Arial"/>
      <a:ea typeface="微软雅黑"/>
      <a:cs typeface=""/>
    </a:majorFont>
    <a:minorFont>
      <a:latin typeface="Arial"/>
      <a:ea typeface="微软雅黑"/>
      <a:cs typeface=""/>
    </a:minorFont>
  </a:fontScheme>
  <a:fmtScheme name="WPS">
    <a:fillStyleLst>
      <a:solidFill>
        <a:schemeClr val="phClr"/>
      </a:solidFill>
      <a:gradFill>
        <a:gsLst>
          <a:gs pos="0">
            <a:schemeClr val="phClr">
              <a:lumOff val="17500"/>
            </a:schemeClr>
          </a:gs>
          <a:gs pos="100000">
            <a:schemeClr val="phClr"/>
          </a:gs>
        </a:gsLst>
        <a:lin ang="2700000" scaled="0"/>
      </a:gradFill>
      <a:gradFill>
        <a:gsLst>
          <a:gs pos="0">
            <a:schemeClr val="phClr">
              <a:hueOff val="-2520000"/>
            </a:schemeClr>
          </a:gs>
          <a:gs pos="100000">
            <a:schemeClr val="phClr"/>
          </a:gs>
        </a:gsLst>
        <a:lin ang="27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gradFill>
          <a:gsLst>
            <a:gs pos="0">
              <a:schemeClr val="phClr">
                <a:hueOff val="-4200000"/>
              </a:schemeClr>
            </a:gs>
            <a:gs pos="100000">
              <a:schemeClr val="phClr"/>
            </a:gs>
          </a:gsLst>
          <a:lin ang="2700000" scaled="1"/>
        </a:gradFill>
        <a:prstDash val="solid"/>
        <a:miter lim="800000"/>
      </a:ln>
    </a:lnStyleLst>
    <a:effectStyleLst>
      <a:effectStyle>
        <a:effectLst>
          <a:outerShdw blurRad="101600" dist="50800" dir="5400000" algn="ctr" rotWithShape="0">
            <a:schemeClr val="phClr">
              <a:alpha val="60000"/>
            </a:schemeClr>
          </a:outerShdw>
        </a:effectLst>
      </a:effectStyle>
      <a:effectStyle>
        <a:effectLst>
          <a:reflection stA="50000" endA="300" endPos="40000" dist="25400" dir="5400000" sy="-100000" algn="bl" rotWithShape="0"/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786</Words>
  <Application>Microsoft Office PowerPoint</Application>
  <PresentationFormat>宽屏</PresentationFormat>
  <Paragraphs>124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等线</vt:lpstr>
      <vt:lpstr>微软雅黑</vt:lpstr>
      <vt:lpstr>幼圆</vt:lpstr>
      <vt:lpstr>Arial</vt:lpstr>
      <vt:lpstr>Arial Black</vt:lpstr>
      <vt:lpstr>Calibri</vt:lpstr>
      <vt:lpstr>Times New Roman</vt:lpstr>
      <vt:lpstr>Wingdings</vt:lpstr>
      <vt:lpstr>Wingdings 2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Hong</cp:lastModifiedBy>
  <cp:revision>39</cp:revision>
  <dcterms:created xsi:type="dcterms:W3CDTF">2020-10-04T12:00:00Z</dcterms:created>
  <dcterms:modified xsi:type="dcterms:W3CDTF">2026-05-17T02:58:46Z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8023457643C047A48DE0E6725D0AC8F3_13</vt:lpwstr>
  </property>
  <property fmtid="{D5CDD505-2E9C-101B-9397-08002B2CF9AE}" pid="3" name="KSOProductBuildVer">
    <vt:lpwstr>2052-12.1.0.25865</vt:lpwstr>
  </property>
</Properties>
</file>