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3"/>
  </p:notesMasterIdLst>
  <p:handoutMasterIdLst>
    <p:handoutMasterId r:id="rId54"/>
  </p:handoutMasterIdLst>
  <p:sldIdLst>
    <p:sldId id="292" r:id="rId3"/>
    <p:sldId id="257" r:id="rId4"/>
    <p:sldId id="258" r:id="rId5"/>
    <p:sldId id="259" r:id="rId6"/>
    <p:sldId id="338" r:id="rId7"/>
    <p:sldId id="334" r:id="rId8"/>
    <p:sldId id="389" r:id="rId9"/>
    <p:sldId id="340" r:id="rId10"/>
    <p:sldId id="339" r:id="rId11"/>
    <p:sldId id="391" r:id="rId12"/>
    <p:sldId id="390" r:id="rId13"/>
    <p:sldId id="392" r:id="rId14"/>
    <p:sldId id="393" r:id="rId15"/>
    <p:sldId id="394" r:id="rId16"/>
    <p:sldId id="352" r:id="rId17"/>
    <p:sldId id="354" r:id="rId18"/>
    <p:sldId id="341" r:id="rId19"/>
    <p:sldId id="364" r:id="rId20"/>
    <p:sldId id="347" r:id="rId21"/>
    <p:sldId id="349" r:id="rId22"/>
    <p:sldId id="353" r:id="rId23"/>
    <p:sldId id="348" r:id="rId24"/>
    <p:sldId id="355" r:id="rId25"/>
    <p:sldId id="356" r:id="rId26"/>
    <p:sldId id="351" r:id="rId27"/>
    <p:sldId id="342" r:id="rId28"/>
    <p:sldId id="295" r:id="rId29"/>
    <p:sldId id="395" r:id="rId30"/>
    <p:sldId id="399" r:id="rId31"/>
    <p:sldId id="398" r:id="rId32"/>
    <p:sldId id="396" r:id="rId33"/>
    <p:sldId id="386" r:id="rId34"/>
    <p:sldId id="382" r:id="rId35"/>
    <p:sldId id="376" r:id="rId36"/>
    <p:sldId id="402" r:id="rId37"/>
    <p:sldId id="381" r:id="rId38"/>
    <p:sldId id="403" r:id="rId39"/>
    <p:sldId id="377" r:id="rId40"/>
    <p:sldId id="366" r:id="rId41"/>
    <p:sldId id="406" r:id="rId42"/>
    <p:sldId id="368" r:id="rId43"/>
    <p:sldId id="371" r:id="rId44"/>
    <p:sldId id="372" r:id="rId45"/>
    <p:sldId id="385" r:id="rId46"/>
    <p:sldId id="388" r:id="rId47"/>
    <p:sldId id="373" r:id="rId48"/>
    <p:sldId id="407" r:id="rId49"/>
    <p:sldId id="404" r:id="rId50"/>
    <p:sldId id="405" r:id="rId51"/>
    <p:sldId id="296" r:id="rId52"/>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oqian" initials="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826C"/>
    <a:srgbClr val="F7F7F7"/>
    <a:srgbClr val="E67054"/>
    <a:srgbClr val="597C8F"/>
    <a:srgbClr val="395269"/>
    <a:srgbClr val="FB4349"/>
    <a:srgbClr val="596D7E"/>
    <a:srgbClr val="FFFFFF"/>
    <a:srgbClr val="AB3438"/>
    <a:srgbClr val="2A3C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6314" autoAdjust="0"/>
  </p:normalViewPr>
  <p:slideViewPr>
    <p:cSldViewPr snapToGrid="0" showGuides="1">
      <p:cViewPr varScale="1">
        <p:scale>
          <a:sx n="86" d="100"/>
          <a:sy n="86" d="100"/>
        </p:scale>
        <p:origin x="1554" y="96"/>
      </p:cViewPr>
      <p:guideLst>
        <p:guide orient="horz" pos="2162"/>
        <p:guide pos="3840"/>
      </p:guideLst>
    </p:cSldViewPr>
  </p:slideViewPr>
  <p:notesTextViewPr>
    <p:cViewPr>
      <p:scale>
        <a:sx n="1" d="1"/>
        <a:sy n="1" d="1"/>
      </p:scale>
      <p:origin x="0" y="0"/>
    </p:cViewPr>
  </p:notesTextViewPr>
  <p:sorterViewPr>
    <p:cViewPr>
      <p:scale>
        <a:sx n="100" d="100"/>
        <a:sy n="100" d="100"/>
      </p:scale>
      <p:origin x="0" y="-4116"/>
    </p:cViewPr>
  </p:sorterViewPr>
  <p:notesViewPr>
    <p:cSldViewPr snapToGrid="0">
      <p:cViewPr varScale="1">
        <p:scale>
          <a:sx n="70" d="100"/>
          <a:sy n="70" d="100"/>
        </p:scale>
        <p:origin x="2985"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59B380-9DB3-4715-8604-C403761A7CF5}" type="datetimeFigureOut">
              <a:rPr lang="zh-CN" altLang="en-US" smtClean="0"/>
              <a:t>2023/5/7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8948A0-BD9B-4883-B635-25FAAB480808}"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panose="02020400000000000000" pitchFamily="18" charset="-122"/>
                <a:ea typeface="思源宋体 CN"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panose="02020400000000000000" pitchFamily="18" charset="-122"/>
                <a:ea typeface="思源宋体 CN" panose="02020400000000000000" pitchFamily="18" charset="-122"/>
              </a:defRPr>
            </a:lvl1pPr>
          </a:lstStyle>
          <a:p>
            <a:fld id="{E1476BF9-CC91-4E53-9994-4EDE7293B571}" type="datetimeFigureOut">
              <a:rPr lang="zh-CN" altLang="en-US" smtClean="0"/>
              <a:t>2023/5/7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panose="02020400000000000000" pitchFamily="18" charset="-122"/>
                <a:ea typeface="思源宋体 CN"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panose="02020400000000000000" pitchFamily="18" charset="-122"/>
                <a:ea typeface="思源宋体 CN" panose="02020400000000000000" pitchFamily="18" charset="-122"/>
              </a:defRPr>
            </a:lvl1pPr>
          </a:lstStyle>
          <a:p>
            <a:fld id="{71BE935D-E771-4353-9C11-F366E4F1B1BB}"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1pPr>
    <a:lvl2pPr marL="45720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2pPr>
    <a:lvl3pPr marL="91440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3pPr>
    <a:lvl4pPr marL="137160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4pPr>
    <a:lvl5pPr marL="1828800" algn="l" defTabSz="914400" rtl="0" eaLnBrk="1" latinLnBrk="0" hangingPunct="1">
      <a:defRPr sz="1200" kern="1200">
        <a:solidFill>
          <a:schemeClr val="tx1"/>
        </a:solidFill>
        <a:latin typeface="思源宋体 CN" panose="02020400000000000000" pitchFamily="18" charset="-122"/>
        <a:ea typeface="思源宋体 CN"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BE935D-E771-4353-9C11-F366E4F1B1BB}"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10</a:t>
            </a:fld>
            <a:endParaRPr lang="zh-CN" altLang="en-US" dirty="0"/>
          </a:p>
        </p:txBody>
      </p:sp>
    </p:spTree>
    <p:extLst>
      <p:ext uri="{BB962C8B-B14F-4D97-AF65-F5344CB8AC3E}">
        <p14:creationId xmlns:p14="http://schemas.microsoft.com/office/powerpoint/2010/main" val="3927196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11</a:t>
            </a:fld>
            <a:endParaRPr lang="zh-CN" altLang="en-US" dirty="0"/>
          </a:p>
        </p:txBody>
      </p:sp>
    </p:spTree>
    <p:extLst>
      <p:ext uri="{BB962C8B-B14F-4D97-AF65-F5344CB8AC3E}">
        <p14:creationId xmlns:p14="http://schemas.microsoft.com/office/powerpoint/2010/main" val="3889666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12</a:t>
            </a:fld>
            <a:endParaRPr lang="zh-CN" altLang="en-US" dirty="0"/>
          </a:p>
        </p:txBody>
      </p:sp>
    </p:spTree>
    <p:extLst>
      <p:ext uri="{BB962C8B-B14F-4D97-AF65-F5344CB8AC3E}">
        <p14:creationId xmlns:p14="http://schemas.microsoft.com/office/powerpoint/2010/main" val="51281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13</a:t>
            </a:fld>
            <a:endParaRPr lang="zh-CN" altLang="en-US" dirty="0"/>
          </a:p>
        </p:txBody>
      </p:sp>
    </p:spTree>
    <p:extLst>
      <p:ext uri="{BB962C8B-B14F-4D97-AF65-F5344CB8AC3E}">
        <p14:creationId xmlns:p14="http://schemas.microsoft.com/office/powerpoint/2010/main" val="359017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14</a:t>
            </a:fld>
            <a:endParaRPr lang="zh-CN" altLang="en-US" dirty="0"/>
          </a:p>
        </p:txBody>
      </p:sp>
    </p:spTree>
    <p:extLst>
      <p:ext uri="{BB962C8B-B14F-4D97-AF65-F5344CB8AC3E}">
        <p14:creationId xmlns:p14="http://schemas.microsoft.com/office/powerpoint/2010/main" val="3690610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15</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16</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17</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18</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19</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20</a:t>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21</a:t>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22</a:t>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23</a:t>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24</a:t>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25</a:t>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26</a:t>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27</a:t>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28</a:t>
            </a:fld>
            <a:endParaRPr lang="zh-CN" altLang="en-US" dirty="0"/>
          </a:p>
        </p:txBody>
      </p:sp>
    </p:spTree>
    <p:extLst>
      <p:ext uri="{BB962C8B-B14F-4D97-AF65-F5344CB8AC3E}">
        <p14:creationId xmlns:p14="http://schemas.microsoft.com/office/powerpoint/2010/main" val="791590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29</a:t>
            </a:fld>
            <a:endParaRPr lang="zh-CN" altLang="en-US" dirty="0"/>
          </a:p>
        </p:txBody>
      </p:sp>
    </p:spTree>
    <p:extLst>
      <p:ext uri="{BB962C8B-B14F-4D97-AF65-F5344CB8AC3E}">
        <p14:creationId xmlns:p14="http://schemas.microsoft.com/office/powerpoint/2010/main" val="92292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30</a:t>
            </a:fld>
            <a:endParaRPr lang="zh-CN" altLang="en-US" dirty="0"/>
          </a:p>
        </p:txBody>
      </p:sp>
    </p:spTree>
    <p:extLst>
      <p:ext uri="{BB962C8B-B14F-4D97-AF65-F5344CB8AC3E}">
        <p14:creationId xmlns:p14="http://schemas.microsoft.com/office/powerpoint/2010/main" val="1910268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31</a:t>
            </a:fld>
            <a:endParaRPr lang="zh-CN" altLang="en-US" dirty="0"/>
          </a:p>
        </p:txBody>
      </p:sp>
    </p:spTree>
    <p:extLst>
      <p:ext uri="{BB962C8B-B14F-4D97-AF65-F5344CB8AC3E}">
        <p14:creationId xmlns:p14="http://schemas.microsoft.com/office/powerpoint/2010/main" val="2282825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32</a:t>
            </a:fld>
            <a:endParaRPr lang="zh-CN" altLang="en-US" dirty="0"/>
          </a:p>
        </p:txBody>
      </p:sp>
    </p:spTree>
    <p:extLst>
      <p:ext uri="{BB962C8B-B14F-4D97-AF65-F5344CB8AC3E}">
        <p14:creationId xmlns:p14="http://schemas.microsoft.com/office/powerpoint/2010/main" val="936039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33</a:t>
            </a:fld>
            <a:endParaRPr lang="zh-CN" altLang="en-US" dirty="0"/>
          </a:p>
        </p:txBody>
      </p:sp>
    </p:spTree>
    <p:extLst>
      <p:ext uri="{BB962C8B-B14F-4D97-AF65-F5344CB8AC3E}">
        <p14:creationId xmlns:p14="http://schemas.microsoft.com/office/powerpoint/2010/main" val="1084476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34</a:t>
            </a:fld>
            <a:endParaRPr lang="zh-CN" altLang="en-US" dirty="0"/>
          </a:p>
        </p:txBody>
      </p:sp>
    </p:spTree>
    <p:extLst>
      <p:ext uri="{BB962C8B-B14F-4D97-AF65-F5344CB8AC3E}">
        <p14:creationId xmlns:p14="http://schemas.microsoft.com/office/powerpoint/2010/main" val="361218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35</a:t>
            </a:fld>
            <a:endParaRPr lang="zh-CN" altLang="en-US" dirty="0"/>
          </a:p>
        </p:txBody>
      </p:sp>
    </p:spTree>
    <p:extLst>
      <p:ext uri="{BB962C8B-B14F-4D97-AF65-F5344CB8AC3E}">
        <p14:creationId xmlns:p14="http://schemas.microsoft.com/office/powerpoint/2010/main" val="1556504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36</a:t>
            </a:fld>
            <a:endParaRPr lang="zh-CN" altLang="en-US" dirty="0"/>
          </a:p>
        </p:txBody>
      </p:sp>
    </p:spTree>
    <p:extLst>
      <p:ext uri="{BB962C8B-B14F-4D97-AF65-F5344CB8AC3E}">
        <p14:creationId xmlns:p14="http://schemas.microsoft.com/office/powerpoint/2010/main" val="155178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37</a:t>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38</a:t>
            </a:fld>
            <a:endParaRPr lang="zh-CN" altLang="en-US" dirty="0"/>
          </a:p>
        </p:txBody>
      </p:sp>
    </p:spTree>
    <p:extLst>
      <p:ext uri="{BB962C8B-B14F-4D97-AF65-F5344CB8AC3E}">
        <p14:creationId xmlns:p14="http://schemas.microsoft.com/office/powerpoint/2010/main" val="3902899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39</a:t>
            </a:fld>
            <a:endParaRPr lang="zh-CN" altLang="en-US" dirty="0"/>
          </a:p>
        </p:txBody>
      </p:sp>
    </p:spTree>
    <p:extLst>
      <p:ext uri="{BB962C8B-B14F-4D97-AF65-F5344CB8AC3E}">
        <p14:creationId xmlns:p14="http://schemas.microsoft.com/office/powerpoint/2010/main" val="480165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4</a:t>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40</a:t>
            </a:fld>
            <a:endParaRPr lang="zh-CN" altLang="en-US" dirty="0"/>
          </a:p>
        </p:txBody>
      </p:sp>
    </p:spTree>
    <p:extLst>
      <p:ext uri="{BB962C8B-B14F-4D97-AF65-F5344CB8AC3E}">
        <p14:creationId xmlns:p14="http://schemas.microsoft.com/office/powerpoint/2010/main" val="235871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41</a:t>
            </a:fld>
            <a:endParaRPr lang="zh-CN" altLang="en-US" dirty="0"/>
          </a:p>
        </p:txBody>
      </p:sp>
    </p:spTree>
    <p:extLst>
      <p:ext uri="{BB962C8B-B14F-4D97-AF65-F5344CB8AC3E}">
        <p14:creationId xmlns:p14="http://schemas.microsoft.com/office/powerpoint/2010/main" val="431526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42</a:t>
            </a:fld>
            <a:endParaRPr lang="zh-CN" altLang="en-US" dirty="0"/>
          </a:p>
        </p:txBody>
      </p:sp>
    </p:spTree>
    <p:extLst>
      <p:ext uri="{BB962C8B-B14F-4D97-AF65-F5344CB8AC3E}">
        <p14:creationId xmlns:p14="http://schemas.microsoft.com/office/powerpoint/2010/main" val="2139975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43</a:t>
            </a:fld>
            <a:endParaRPr lang="zh-CN" altLang="en-US" dirty="0"/>
          </a:p>
        </p:txBody>
      </p:sp>
    </p:spTree>
    <p:extLst>
      <p:ext uri="{BB962C8B-B14F-4D97-AF65-F5344CB8AC3E}">
        <p14:creationId xmlns:p14="http://schemas.microsoft.com/office/powerpoint/2010/main" val="2390043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44</a:t>
            </a:fld>
            <a:endParaRPr lang="zh-CN" altLang="en-US" dirty="0"/>
          </a:p>
        </p:txBody>
      </p:sp>
    </p:spTree>
    <p:extLst>
      <p:ext uri="{BB962C8B-B14F-4D97-AF65-F5344CB8AC3E}">
        <p14:creationId xmlns:p14="http://schemas.microsoft.com/office/powerpoint/2010/main" val="873501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45</a:t>
            </a:fld>
            <a:endParaRPr lang="zh-CN" altLang="en-US" dirty="0"/>
          </a:p>
        </p:txBody>
      </p:sp>
    </p:spTree>
    <p:extLst>
      <p:ext uri="{BB962C8B-B14F-4D97-AF65-F5344CB8AC3E}">
        <p14:creationId xmlns:p14="http://schemas.microsoft.com/office/powerpoint/2010/main" val="4253939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46</a:t>
            </a:fld>
            <a:endParaRPr lang="zh-CN" altLang="en-US" dirty="0"/>
          </a:p>
        </p:txBody>
      </p:sp>
    </p:spTree>
    <p:extLst>
      <p:ext uri="{BB962C8B-B14F-4D97-AF65-F5344CB8AC3E}">
        <p14:creationId xmlns:p14="http://schemas.microsoft.com/office/powerpoint/2010/main" val="2355965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BE935D-E771-4353-9C11-F366E4F1B1BB}" type="slidenum">
              <a:rPr lang="zh-CN" altLang="en-US" smtClean="0"/>
              <a:t>47</a:t>
            </a:fld>
            <a:endParaRPr lang="zh-CN" altLang="en-US" dirty="0"/>
          </a:p>
        </p:txBody>
      </p:sp>
    </p:spTree>
    <p:extLst>
      <p:ext uri="{BB962C8B-B14F-4D97-AF65-F5344CB8AC3E}">
        <p14:creationId xmlns:p14="http://schemas.microsoft.com/office/powerpoint/2010/main" val="2043510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48</a:t>
            </a:fld>
            <a:endParaRPr lang="zh-CN" altLang="en-US" dirty="0"/>
          </a:p>
        </p:txBody>
      </p:sp>
    </p:spTree>
    <p:extLst>
      <p:ext uri="{BB962C8B-B14F-4D97-AF65-F5344CB8AC3E}">
        <p14:creationId xmlns:p14="http://schemas.microsoft.com/office/powerpoint/2010/main" val="3244703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49</a:t>
            </a:fld>
            <a:endParaRPr lang="zh-CN" altLang="en-US" dirty="0"/>
          </a:p>
        </p:txBody>
      </p:sp>
    </p:spTree>
    <p:extLst>
      <p:ext uri="{BB962C8B-B14F-4D97-AF65-F5344CB8AC3E}">
        <p14:creationId xmlns:p14="http://schemas.microsoft.com/office/powerpoint/2010/main" val="4729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5</a:t>
            </a:fld>
            <a:endParaRPr lang="zh-CN"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E935D-E771-4353-9C11-F366E4F1B1BB}" type="slidenum">
              <a:rPr lang="zh-CN" altLang="en-US" smtClean="0"/>
              <a:t>50</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6</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7</a:t>
            </a:fld>
            <a:endParaRPr lang="zh-CN" altLang="en-US" dirty="0"/>
          </a:p>
        </p:txBody>
      </p:sp>
    </p:spTree>
    <p:extLst>
      <p:ext uri="{BB962C8B-B14F-4D97-AF65-F5344CB8AC3E}">
        <p14:creationId xmlns:p14="http://schemas.microsoft.com/office/powerpoint/2010/main" val="86599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8</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1BE935D-E771-4353-9C11-F366E4F1B1BB}" type="slidenum">
              <a:rPr lang="zh-CN" altLang="en-US" smtClean="0"/>
              <a:t>9</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hqprint"/>
          <a:srcRect r="-24"/>
          <a:stretch>
            <a:fillRect/>
          </a:stretch>
        </p:blipFill>
        <p:spPr>
          <a:xfrm>
            <a:off x="0" y="0"/>
            <a:ext cx="12192000" cy="6858000"/>
          </a:xfrm>
          <a:prstGeom prst="rect">
            <a:avLst/>
          </a:prstGeom>
        </p:spPr>
      </p:pic>
      <p:grpSp>
        <p:nvGrpSpPr>
          <p:cNvPr id="9" name="组合 8"/>
          <p:cNvGrpSpPr/>
          <p:nvPr userDrawn="1"/>
        </p:nvGrpSpPr>
        <p:grpSpPr>
          <a:xfrm>
            <a:off x="3581399" y="1052096"/>
            <a:ext cx="5330231" cy="4786943"/>
            <a:chOff x="1072586" y="701733"/>
            <a:chExt cx="4902755" cy="4560310"/>
          </a:xfrm>
        </p:grpSpPr>
        <p:sp>
          <p:nvSpPr>
            <p:cNvPr id="10" name="矩形 9"/>
            <p:cNvSpPr/>
            <p:nvPr/>
          </p:nvSpPr>
          <p:spPr>
            <a:xfrm rot="2648372">
              <a:off x="1072586" y="730321"/>
              <a:ext cx="4474028" cy="4474028"/>
            </a:xfrm>
            <a:prstGeom prst="rect">
              <a:avLst/>
            </a:prstGeom>
            <a:noFill/>
            <a:ln w="38100">
              <a:solidFill>
                <a:srgbClr val="003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矩形 10"/>
            <p:cNvSpPr/>
            <p:nvPr/>
          </p:nvSpPr>
          <p:spPr>
            <a:xfrm rot="2648372">
              <a:off x="1501313" y="788015"/>
              <a:ext cx="4474028" cy="447402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矩形 11"/>
            <p:cNvSpPr/>
            <p:nvPr/>
          </p:nvSpPr>
          <p:spPr>
            <a:xfrm rot="2648372">
              <a:off x="1313660" y="701733"/>
              <a:ext cx="4499505" cy="4545098"/>
            </a:xfrm>
            <a:prstGeom prst="rect">
              <a:avLst/>
            </a:prstGeom>
            <a:solidFill>
              <a:srgbClr val="FAFA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DA0DAD5-25A9-43C7-9ED5-EFD69834AB32}" type="datetimeFigureOut">
              <a:rPr lang="zh-CN" altLang="en-US" smtClean="0"/>
              <a:t>2023/5/7</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FDA5D8F-D066-4E35-B174-87C3F62E8D9F}" type="slidenum">
              <a:rPr lang="zh-CN" altLang="en-US" smtClean="0"/>
              <a:t>‹#›</a:t>
            </a:fld>
            <a:endParaRPr lang="zh-CN" altLang="en-US" dirty="0"/>
          </a:p>
        </p:txBody>
      </p:sp>
      <p:sp>
        <p:nvSpPr>
          <p:cNvPr id="7" name="TextBox 6"/>
          <p:cNvSpPr txBox="1"/>
          <p:nvPr userDrawn="1"/>
        </p:nvSpPr>
        <p:spPr>
          <a:xfrm>
            <a:off x="231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DA0DAD5-25A9-43C7-9ED5-EFD69834AB32}" type="datetimeFigureOut">
              <a:rPr lang="zh-CN" altLang="en-US" smtClean="0"/>
              <a:t>2023/5/7</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FDA5D8F-D066-4E35-B174-87C3F62E8D9F}" type="slidenum">
              <a:rPr lang="zh-CN" altLang="en-US" smtClean="0"/>
              <a:t>‹#›</a:t>
            </a:fld>
            <a:endParaRPr lang="zh-CN" alt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DA0DAD5-25A9-43C7-9ED5-EFD69834AB32}" type="datetimeFigureOut">
              <a:rPr lang="zh-CN" altLang="en-US" smtClean="0"/>
              <a:t>2023/5/7</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FDA5D8F-D066-4E35-B174-87C3F62E8D9F}" type="slidenum">
              <a:rPr lang="zh-CN" altLang="en-US" smtClean="0"/>
              <a:t>‹#›</a:t>
            </a:fld>
            <a:endParaRPr lang="zh-CN" alt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2023/5/7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2023/5/7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DA0DAD5-25A9-43C7-9ED5-EFD69834AB32}" type="datetimeFigureOut">
              <a:rPr lang="zh-CN" altLang="en-US" smtClean="0"/>
              <a:t>2023/5/7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FDA5D8F-D066-4E35-B174-87C3F62E8D9F}" type="slidenum">
              <a:rPr lang="zh-CN" altLang="en-US" smtClean="0"/>
              <a:t>‹#›</a:t>
            </a:fld>
            <a:endParaRPr lang="zh-CN" altLang="en-US"/>
          </a:p>
        </p:txBody>
      </p:sp>
      <p:pic>
        <p:nvPicPr>
          <p:cNvPr id="5" name="图片 4"/>
          <p:cNvPicPr>
            <a:picLocks noChangeAspect="1"/>
          </p:cNvPicPr>
          <p:nvPr userDrawn="1"/>
        </p:nvPicPr>
        <p:blipFill>
          <a:blip r:embed="rId2"/>
          <a:stretch>
            <a:fillRect/>
          </a:stretch>
        </p:blipFill>
        <p:spPr>
          <a:xfrm>
            <a:off x="0" y="0"/>
            <a:ext cx="12192000" cy="6868028"/>
          </a:xfrm>
          <a:prstGeom prst="rect">
            <a:avLst/>
          </a:prstGeom>
        </p:spPr>
      </p:pic>
      <p:sp>
        <p:nvSpPr>
          <p:cNvPr id="6" name="文本框 5"/>
          <p:cNvSpPr txBox="1"/>
          <p:nvPr userDrawn="1"/>
        </p:nvSpPr>
        <p:spPr>
          <a:xfrm>
            <a:off x="4655424" y="6514101"/>
            <a:ext cx="2290547" cy="307777"/>
          </a:xfrm>
          <a:prstGeom prst="rect">
            <a:avLst/>
          </a:prstGeom>
          <a:noFill/>
        </p:spPr>
        <p:txBody>
          <a:bodyPr wrap="square" rtlCol="0">
            <a:spAutoFit/>
          </a:bodyPr>
          <a:lstStyle/>
          <a:p>
            <a:r>
              <a:rPr lang="zh-CN" altLang="en-US" sz="1400" b="1" dirty="0">
                <a:latin typeface="+mj-ea"/>
                <a:ea typeface="+mj-ea"/>
              </a:rPr>
              <a:t>第 </a:t>
            </a:r>
            <a:fld id="{5FDA5D8F-D066-4E35-B174-87C3F62E8D9F}" type="slidenum">
              <a:rPr lang="zh-CN" altLang="en-US" sz="1400" b="1" smtClean="0">
                <a:latin typeface="+mj-ea"/>
                <a:ea typeface="+mj-ea"/>
              </a:rPr>
              <a:t>‹#›</a:t>
            </a:fld>
            <a:r>
              <a:rPr lang="zh-CN" altLang="en-US" sz="1400" b="1" dirty="0">
                <a:latin typeface="+mj-ea"/>
                <a:ea typeface="+mj-ea"/>
              </a:rPr>
              <a:t> 页</a:t>
            </a:r>
            <a:r>
              <a:rPr lang="en-US" altLang="zh-CN" sz="1400" b="1" dirty="0">
                <a:latin typeface="+mj-ea"/>
                <a:ea typeface="+mj-ea"/>
              </a:rPr>
              <a:t>/</a:t>
            </a:r>
            <a:r>
              <a:rPr lang="zh-CN" altLang="en-US" sz="1400" b="1" dirty="0">
                <a:latin typeface="+mj-ea"/>
                <a:ea typeface="+mj-ea"/>
              </a:rPr>
              <a:t>共 </a:t>
            </a:r>
            <a:r>
              <a:rPr lang="en-US" altLang="zh-CN" sz="1400" b="1" dirty="0">
                <a:latin typeface="+mj-ea"/>
                <a:ea typeface="+mj-ea"/>
              </a:rPr>
              <a:t>50 </a:t>
            </a:r>
            <a:r>
              <a:rPr lang="zh-CN" altLang="en-US" sz="1400" b="1" dirty="0">
                <a:latin typeface="+mj-ea"/>
                <a:ea typeface="+mj-ea"/>
              </a:rPr>
              <a:t>页</a:t>
            </a:r>
          </a:p>
        </p:txBody>
      </p:sp>
      <p:sp>
        <p:nvSpPr>
          <p:cNvPr id="7" name="日期占位符 2"/>
          <p:cNvSpPr txBox="1"/>
          <p:nvPr userDrawn="1"/>
        </p:nvSpPr>
        <p:spPr>
          <a:xfrm>
            <a:off x="6493584" y="6483324"/>
            <a:ext cx="1178560" cy="369332"/>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思源宋体 CN" panose="02020400000000000000" pitchFamily="18" charset="-122"/>
                <a:ea typeface="思源宋体 CN" panose="02020400000000000000" pitchFamily="18"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A0DAD5-25A9-43C7-9ED5-EFD69834AB32}" type="datetimeFigureOut">
              <a:rPr lang="zh-CN" altLang="en-US" smtClean="0">
                <a:latin typeface="Arial Black" panose="020B0A04020102020204" pitchFamily="34" charset="0"/>
              </a:rPr>
              <a:t>2023/5/7</a:t>
            </a:fld>
            <a:endParaRPr lang="zh-CN" altLang="en-US" dirty="0">
              <a:latin typeface="Arial Black" panose="020B0A04020102020204" pitchFamily="34" charset="0"/>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DA0DAD5-25A9-43C7-9ED5-EFD69834AB32}" type="datetimeFigureOut">
              <a:rPr lang="zh-CN" altLang="en-US" smtClean="0"/>
              <a:t>2023/5/7</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FDA5D8F-D066-4E35-B174-87C3F62E8D9F}" type="slidenum">
              <a:rPr lang="zh-CN" altLang="en-US" smtClean="0"/>
              <a:t>‹#›</a:t>
            </a:fld>
            <a:endParaRPr lang="zh-CN" alt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DA0DAD5-25A9-43C7-9ED5-EFD69834AB32}" type="datetimeFigureOut">
              <a:rPr lang="zh-CN" altLang="en-US" smtClean="0"/>
              <a:t>2023/5/7</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FDA5D8F-D066-4E35-B174-87C3F62E8D9F}" type="slidenum">
              <a:rPr lang="zh-CN" altLang="en-US" smtClean="0"/>
              <a:t>‹#›</a:t>
            </a:fld>
            <a:endParaRPr lang="zh-CN" alt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DA0DAD5-25A9-43C7-9ED5-EFD69834AB32}" type="datetimeFigureOut">
              <a:rPr lang="zh-CN" altLang="en-US" smtClean="0"/>
              <a:t>2023/5/7</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FDA5D8F-D066-4E35-B174-87C3F62E8D9F}" type="slidenum">
              <a:rPr lang="zh-CN" altLang="en-US" smtClean="0"/>
              <a:t>‹#›</a:t>
            </a:fld>
            <a:endParaRPr lang="zh-CN" alt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DA0DAD5-25A9-43C7-9ED5-EFD69834AB32}" type="datetimeFigureOut">
              <a:rPr lang="zh-CN" altLang="en-US" smtClean="0"/>
              <a:t>2023/5/7</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FDA5D8F-D066-4E35-B174-87C3F62E8D9F}" type="slidenum">
              <a:rPr lang="zh-CN" altLang="en-US" smtClean="0"/>
              <a:t>‹#›</a:t>
            </a:fld>
            <a:endParaRPr lang="zh-CN" alt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DA0DAD5-25A9-43C7-9ED5-EFD69834AB32}" type="datetimeFigureOut">
              <a:rPr lang="zh-CN" altLang="en-US" smtClean="0"/>
              <a:t>2023/5/7</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FDA5D8F-D066-4E35-B174-87C3F62E8D9F}" type="slidenum">
              <a:rPr lang="zh-CN" altLang="en-US" smtClean="0"/>
              <a:t>‹#›</a:t>
            </a:fld>
            <a:endParaRPr lang="zh-CN" alt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DA0DAD5-25A9-43C7-9ED5-EFD69834AB32}" type="datetimeFigureOut">
              <a:rPr lang="zh-CN" altLang="en-US" smtClean="0"/>
              <a:t>2023/5/7</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FDA5D8F-D066-4E35-B174-87C3F62E8D9F}" type="slidenum">
              <a:rPr lang="zh-CN" altLang="en-US" smtClean="0"/>
              <a:t>‹#›</a:t>
            </a:fld>
            <a:endParaRPr lang="zh-CN" alt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2DA0DAD5-25A9-43C7-9ED5-EFD69834AB32}" type="datetimeFigureOut">
              <a:rPr lang="zh-CN" altLang="en-US" smtClean="0"/>
              <a:t>2023/5/7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panose="02020400000000000000" pitchFamily="18" charset="-122"/>
                <a:ea typeface="思源宋体 CN" panose="020204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panose="02020400000000000000" pitchFamily="18" charset="-122"/>
                <a:ea typeface="思源宋体 CN" panose="02020400000000000000" pitchFamily="18" charset="-122"/>
              </a:defRPr>
            </a:lvl1pPr>
          </a:lstStyle>
          <a:p>
            <a:endParaRPr lang="zh-CN" altLang="en-US" dirty="0"/>
          </a:p>
        </p:txBody>
      </p:sp>
      <p:sp>
        <p:nvSpPr>
          <p:cNvPr id="7" name="文本框 6"/>
          <p:cNvSpPr txBox="1"/>
          <p:nvPr userDrawn="1"/>
        </p:nvSpPr>
        <p:spPr>
          <a:xfrm>
            <a:off x="9586973" y="6356350"/>
            <a:ext cx="1722782" cy="369332"/>
          </a:xfrm>
          <a:prstGeom prst="rect">
            <a:avLst/>
          </a:prstGeom>
          <a:noFill/>
        </p:spPr>
        <p:txBody>
          <a:bodyPr wrap="square" rtlCol="0">
            <a:spAutoFit/>
          </a:bodyPr>
          <a:lstStyle/>
          <a:p>
            <a:r>
              <a:rPr lang="zh-CN" altLang="en-US" dirty="0"/>
              <a:t>第</a:t>
            </a:r>
            <a:fld id="{5FDA5D8F-D066-4E35-B174-87C3F62E8D9F}" type="slidenum">
              <a:rPr lang="zh-CN" altLang="en-US" smtClean="0"/>
              <a:t>‹#›</a:t>
            </a:fld>
            <a:r>
              <a:rPr lang="zh-CN" altLang="en-US" dirty="0"/>
              <a:t>页</a:t>
            </a:r>
            <a:r>
              <a:rPr lang="en-US" altLang="zh-CN" dirty="0"/>
              <a:t>/</a:t>
            </a:r>
            <a:r>
              <a:rPr lang="zh-CN" altLang="en-US" dirty="0"/>
              <a:t>共页</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panose="02020400000000000000" pitchFamily="18" charset="-122"/>
          <a:ea typeface="思源宋体 CN" panose="020204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panose="02020400000000000000" pitchFamily="18" charset="-122"/>
          <a:ea typeface="思源宋体 CN" panose="020204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panose="02020400000000000000" pitchFamily="18" charset="-122"/>
          <a:ea typeface="思源宋体 CN" panose="020204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tzjun1@163.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64.png"/><Relationship Id="rId3" Type="http://schemas.openxmlformats.org/officeDocument/2006/relationships/tags" Target="../tags/tag4.xml"/><Relationship Id="rId21" Type="http://schemas.openxmlformats.org/officeDocument/2006/relationships/image" Target="../media/image67.jpe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tags" Target="../tags/tag3.xml"/><Relationship Id="rId16" Type="http://schemas.openxmlformats.org/officeDocument/2006/relationships/image" Target="../media/image62.jpeg"/><Relationship Id="rId20" Type="http://schemas.openxmlformats.org/officeDocument/2006/relationships/image" Target="../media/image66.png"/><Relationship Id="rId1" Type="http://schemas.openxmlformats.org/officeDocument/2006/relationships/tags" Target="../tags/tag2.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notesSlide" Target="../notesSlides/notesSlide29.xml"/><Relationship Id="rId15" Type="http://schemas.openxmlformats.org/officeDocument/2006/relationships/image" Target="../media/image61.jpe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slideLayout" Target="../slideLayouts/slideLayout2.xml"/><Relationship Id="rId9" Type="http://schemas.openxmlformats.org/officeDocument/2006/relationships/image" Target="../media/image55.jpeg"/><Relationship Id="rId1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hyperlink" Target="https://tbtools.cowtransfer.com/s/ee62fed437514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github.com/CJ-Chen/TBtools/releas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7.png"/><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88950" y="2435134"/>
            <a:ext cx="8691308" cy="1015663"/>
          </a:xfrm>
          <a:prstGeom prst="rect">
            <a:avLst/>
          </a:prstGeom>
          <a:solidFill>
            <a:schemeClr val="bg2"/>
          </a:solidFill>
        </p:spPr>
        <p:txBody>
          <a:bodyPr wrap="square" rtlCol="0">
            <a:spAutoFit/>
          </a:bodyPr>
          <a:lstStyle/>
          <a:p>
            <a:pPr algn="ctr"/>
            <a:r>
              <a:rPr lang="en-US" altLang="zh-CN" sz="6000" b="1" dirty="0" err="1">
                <a:solidFill>
                  <a:srgbClr val="2A3C4D"/>
                </a:solidFill>
                <a:latin typeface="Arial" panose="020B0604020202020204" pitchFamily="34" charset="0"/>
                <a:ea typeface="微软雅黑" panose="020B0503020204020204" pitchFamily="34" charset="-122"/>
                <a:cs typeface="Times New Roman" panose="02020603050405020304" charset="0"/>
                <a:sym typeface="+mn-lt"/>
              </a:rPr>
              <a:t>TBtools</a:t>
            </a:r>
            <a:r>
              <a:rPr lang="zh-CN" altLang="en-US" sz="6000" b="1" dirty="0">
                <a:solidFill>
                  <a:srgbClr val="2A3C4D"/>
                </a:solidFill>
                <a:latin typeface="Arial" panose="020B0604020202020204" pitchFamily="34" charset="0"/>
                <a:ea typeface="微软雅黑" panose="020B0503020204020204" pitchFamily="34" charset="-122"/>
                <a:cs typeface="Times New Roman" panose="02020603050405020304" charset="0"/>
                <a:sym typeface="+mn-lt"/>
              </a:rPr>
              <a:t>使用简介</a:t>
            </a:r>
          </a:p>
        </p:txBody>
      </p:sp>
      <p:grpSp>
        <p:nvGrpSpPr>
          <p:cNvPr id="7" name="组合 6"/>
          <p:cNvGrpSpPr/>
          <p:nvPr/>
        </p:nvGrpSpPr>
        <p:grpSpPr>
          <a:xfrm>
            <a:off x="6963926" y="5568323"/>
            <a:ext cx="2197562" cy="461665"/>
            <a:chOff x="3884498" y="4293090"/>
            <a:chExt cx="2197562" cy="461665"/>
          </a:xfrm>
        </p:grpSpPr>
        <p:grpSp>
          <p:nvGrpSpPr>
            <p:cNvPr id="8" name="组合 7"/>
            <p:cNvGrpSpPr/>
            <p:nvPr/>
          </p:nvGrpSpPr>
          <p:grpSpPr>
            <a:xfrm>
              <a:off x="3884498" y="4331635"/>
              <a:ext cx="416937" cy="416934"/>
              <a:chOff x="891974" y="4415843"/>
              <a:chExt cx="450443" cy="450443"/>
            </a:xfrm>
          </p:grpSpPr>
          <p:sp>
            <p:nvSpPr>
              <p:cNvPr id="10" name="椭圆 9"/>
              <p:cNvSpPr/>
              <p:nvPr/>
            </p:nvSpPr>
            <p:spPr>
              <a:xfrm>
                <a:off x="891974" y="4415843"/>
                <a:ext cx="450443" cy="450443"/>
              </a:xfrm>
              <a:prstGeom prst="ellipse">
                <a:avLst/>
              </a:prstGeom>
              <a:noFill/>
              <a:ln w="12700" cap="flat" cmpd="sng" algn="ctr">
                <a:solidFill>
                  <a:srgbClr val="E67054"/>
                </a:soli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11" name="椭圆 44"/>
              <p:cNvSpPr/>
              <p:nvPr/>
            </p:nvSpPr>
            <p:spPr>
              <a:xfrm>
                <a:off x="978196" y="4510710"/>
                <a:ext cx="278000" cy="260708"/>
              </a:xfrm>
              <a:custGeom>
                <a:avLst/>
                <a:gdLst>
                  <a:gd name="connsiteX0" fmla="*/ 249749 w 331788"/>
                  <a:gd name="connsiteY0" fmla="*/ 163513 h 311151"/>
                  <a:gd name="connsiteX1" fmla="*/ 243291 w 331788"/>
                  <a:gd name="connsiteY1" fmla="*/ 171424 h 311151"/>
                  <a:gd name="connsiteX2" fmla="*/ 243291 w 331788"/>
                  <a:gd name="connsiteY2" fmla="*/ 218888 h 311151"/>
                  <a:gd name="connsiteX3" fmla="*/ 238125 w 331788"/>
                  <a:gd name="connsiteY3" fmla="*/ 229435 h 311151"/>
                  <a:gd name="connsiteX4" fmla="*/ 249749 w 331788"/>
                  <a:gd name="connsiteY4" fmla="*/ 241301 h 311151"/>
                  <a:gd name="connsiteX5" fmla="*/ 260081 w 331788"/>
                  <a:gd name="connsiteY5" fmla="*/ 236027 h 311151"/>
                  <a:gd name="connsiteX6" fmla="*/ 288495 w 331788"/>
                  <a:gd name="connsiteY6" fmla="*/ 236027 h 311151"/>
                  <a:gd name="connsiteX7" fmla="*/ 307868 w 331788"/>
                  <a:gd name="connsiteY7" fmla="*/ 236027 h 311151"/>
                  <a:gd name="connsiteX8" fmla="*/ 314325 w 331788"/>
                  <a:gd name="connsiteY8" fmla="*/ 229435 h 311151"/>
                  <a:gd name="connsiteX9" fmla="*/ 307868 w 331788"/>
                  <a:gd name="connsiteY9" fmla="*/ 221525 h 311151"/>
                  <a:gd name="connsiteX10" fmla="*/ 260081 w 331788"/>
                  <a:gd name="connsiteY10" fmla="*/ 221525 h 311151"/>
                  <a:gd name="connsiteX11" fmla="*/ 257498 w 331788"/>
                  <a:gd name="connsiteY11" fmla="*/ 218888 h 311151"/>
                  <a:gd name="connsiteX12" fmla="*/ 257498 w 331788"/>
                  <a:gd name="connsiteY12" fmla="*/ 171424 h 311151"/>
                  <a:gd name="connsiteX13" fmla="*/ 249749 w 331788"/>
                  <a:gd name="connsiteY13" fmla="*/ 163513 h 311151"/>
                  <a:gd name="connsiteX14" fmla="*/ 250178 w 331788"/>
                  <a:gd name="connsiteY14" fmla="*/ 147638 h 311151"/>
                  <a:gd name="connsiteX15" fmla="*/ 289040 w 331788"/>
                  <a:gd name="connsiteY15" fmla="*/ 158020 h 311151"/>
                  <a:gd name="connsiteX16" fmla="*/ 331788 w 331788"/>
                  <a:gd name="connsiteY16" fmla="*/ 229395 h 311151"/>
                  <a:gd name="connsiteX17" fmla="*/ 250178 w 331788"/>
                  <a:gd name="connsiteY17" fmla="*/ 311151 h 311151"/>
                  <a:gd name="connsiteX18" fmla="*/ 175044 w 331788"/>
                  <a:gd name="connsiteY18" fmla="*/ 260540 h 311151"/>
                  <a:gd name="connsiteX19" fmla="*/ 169863 w 331788"/>
                  <a:gd name="connsiteY19" fmla="*/ 229395 h 311151"/>
                  <a:gd name="connsiteX20" fmla="*/ 250178 w 331788"/>
                  <a:gd name="connsiteY20" fmla="*/ 147638 h 311151"/>
                  <a:gd name="connsiteX21" fmla="*/ 22336 w 331788"/>
                  <a:gd name="connsiteY21" fmla="*/ 44450 h 311151"/>
                  <a:gd name="connsiteX22" fmla="*/ 15875 w 331788"/>
                  <a:gd name="connsiteY22" fmla="*/ 49630 h 311151"/>
                  <a:gd name="connsiteX23" fmla="*/ 15875 w 331788"/>
                  <a:gd name="connsiteY23" fmla="*/ 93663 h 311151"/>
                  <a:gd name="connsiteX24" fmla="*/ 273050 w 331788"/>
                  <a:gd name="connsiteY24" fmla="*/ 93663 h 311151"/>
                  <a:gd name="connsiteX25" fmla="*/ 273050 w 331788"/>
                  <a:gd name="connsiteY25" fmla="*/ 49630 h 311151"/>
                  <a:gd name="connsiteX26" fmla="*/ 267881 w 331788"/>
                  <a:gd name="connsiteY26" fmla="*/ 44450 h 311151"/>
                  <a:gd name="connsiteX27" fmla="*/ 245911 w 331788"/>
                  <a:gd name="connsiteY27" fmla="*/ 44450 h 311151"/>
                  <a:gd name="connsiteX28" fmla="*/ 245911 w 331788"/>
                  <a:gd name="connsiteY28" fmla="*/ 53515 h 311151"/>
                  <a:gd name="connsiteX29" fmla="*/ 231695 w 331788"/>
                  <a:gd name="connsiteY29" fmla="*/ 67761 h 311151"/>
                  <a:gd name="connsiteX30" fmla="*/ 212310 w 331788"/>
                  <a:gd name="connsiteY30" fmla="*/ 67761 h 311151"/>
                  <a:gd name="connsiteX31" fmla="*/ 198094 w 331788"/>
                  <a:gd name="connsiteY31" fmla="*/ 53515 h 311151"/>
                  <a:gd name="connsiteX32" fmla="*/ 198094 w 331788"/>
                  <a:gd name="connsiteY32" fmla="*/ 44450 h 311151"/>
                  <a:gd name="connsiteX33" fmla="*/ 168370 w 331788"/>
                  <a:gd name="connsiteY33" fmla="*/ 44450 h 311151"/>
                  <a:gd name="connsiteX34" fmla="*/ 168370 w 331788"/>
                  <a:gd name="connsiteY34" fmla="*/ 53515 h 311151"/>
                  <a:gd name="connsiteX35" fmla="*/ 154155 w 331788"/>
                  <a:gd name="connsiteY35" fmla="*/ 67761 h 311151"/>
                  <a:gd name="connsiteX36" fmla="*/ 134770 w 331788"/>
                  <a:gd name="connsiteY36" fmla="*/ 67761 h 311151"/>
                  <a:gd name="connsiteX37" fmla="*/ 120554 w 331788"/>
                  <a:gd name="connsiteY37" fmla="*/ 53515 h 311151"/>
                  <a:gd name="connsiteX38" fmla="*/ 120554 w 331788"/>
                  <a:gd name="connsiteY38" fmla="*/ 44450 h 311151"/>
                  <a:gd name="connsiteX39" fmla="*/ 92123 w 331788"/>
                  <a:gd name="connsiteY39" fmla="*/ 44450 h 311151"/>
                  <a:gd name="connsiteX40" fmla="*/ 92123 w 331788"/>
                  <a:gd name="connsiteY40" fmla="*/ 53515 h 311151"/>
                  <a:gd name="connsiteX41" fmla="*/ 77907 w 331788"/>
                  <a:gd name="connsiteY41" fmla="*/ 67761 h 311151"/>
                  <a:gd name="connsiteX42" fmla="*/ 58522 w 331788"/>
                  <a:gd name="connsiteY42" fmla="*/ 67761 h 311151"/>
                  <a:gd name="connsiteX43" fmla="*/ 44306 w 331788"/>
                  <a:gd name="connsiteY43" fmla="*/ 53515 h 311151"/>
                  <a:gd name="connsiteX44" fmla="*/ 44306 w 331788"/>
                  <a:gd name="connsiteY44" fmla="*/ 44450 h 311151"/>
                  <a:gd name="connsiteX45" fmla="*/ 22336 w 331788"/>
                  <a:gd name="connsiteY45" fmla="*/ 44450 h 311151"/>
                  <a:gd name="connsiteX46" fmla="*/ 58303 w 331788"/>
                  <a:gd name="connsiteY46" fmla="*/ 0 h 311151"/>
                  <a:gd name="connsiteX47" fmla="*/ 77737 w 331788"/>
                  <a:gd name="connsiteY47" fmla="*/ 0 h 311151"/>
                  <a:gd name="connsiteX48" fmla="*/ 91989 w 331788"/>
                  <a:gd name="connsiteY48" fmla="*/ 14248 h 311151"/>
                  <a:gd name="connsiteX49" fmla="*/ 91989 w 331788"/>
                  <a:gd name="connsiteY49" fmla="*/ 29791 h 311151"/>
                  <a:gd name="connsiteX50" fmla="*/ 120493 w 331788"/>
                  <a:gd name="connsiteY50" fmla="*/ 29791 h 311151"/>
                  <a:gd name="connsiteX51" fmla="*/ 120493 w 331788"/>
                  <a:gd name="connsiteY51" fmla="*/ 14248 h 311151"/>
                  <a:gd name="connsiteX52" fmla="*/ 134745 w 331788"/>
                  <a:gd name="connsiteY52" fmla="*/ 0 h 311151"/>
                  <a:gd name="connsiteX53" fmla="*/ 154179 w 331788"/>
                  <a:gd name="connsiteY53" fmla="*/ 0 h 311151"/>
                  <a:gd name="connsiteX54" fmla="*/ 168431 w 331788"/>
                  <a:gd name="connsiteY54" fmla="*/ 14248 h 311151"/>
                  <a:gd name="connsiteX55" fmla="*/ 168431 w 331788"/>
                  <a:gd name="connsiteY55" fmla="*/ 29791 h 311151"/>
                  <a:gd name="connsiteX56" fmla="*/ 198231 w 331788"/>
                  <a:gd name="connsiteY56" fmla="*/ 29791 h 311151"/>
                  <a:gd name="connsiteX57" fmla="*/ 198231 w 331788"/>
                  <a:gd name="connsiteY57" fmla="*/ 14248 h 311151"/>
                  <a:gd name="connsiteX58" fmla="*/ 212483 w 331788"/>
                  <a:gd name="connsiteY58" fmla="*/ 0 h 311151"/>
                  <a:gd name="connsiteX59" fmla="*/ 231917 w 331788"/>
                  <a:gd name="connsiteY59" fmla="*/ 0 h 311151"/>
                  <a:gd name="connsiteX60" fmla="*/ 246170 w 331788"/>
                  <a:gd name="connsiteY60" fmla="*/ 14248 h 311151"/>
                  <a:gd name="connsiteX61" fmla="*/ 246170 w 331788"/>
                  <a:gd name="connsiteY61" fmla="*/ 29791 h 311151"/>
                  <a:gd name="connsiteX62" fmla="*/ 268195 w 331788"/>
                  <a:gd name="connsiteY62" fmla="*/ 29791 h 311151"/>
                  <a:gd name="connsiteX63" fmla="*/ 288925 w 331788"/>
                  <a:gd name="connsiteY63" fmla="*/ 50516 h 311151"/>
                  <a:gd name="connsiteX64" fmla="*/ 288925 w 331788"/>
                  <a:gd name="connsiteY64" fmla="*/ 146366 h 311151"/>
                  <a:gd name="connsiteX65" fmla="*/ 286334 w 331788"/>
                  <a:gd name="connsiteY65" fmla="*/ 143775 h 311151"/>
                  <a:gd name="connsiteX66" fmla="*/ 250056 w 331788"/>
                  <a:gd name="connsiteY66" fmla="*/ 137299 h 311151"/>
                  <a:gd name="connsiteX67" fmla="*/ 215074 w 331788"/>
                  <a:gd name="connsiteY67" fmla="*/ 143775 h 311151"/>
                  <a:gd name="connsiteX68" fmla="*/ 185275 w 331788"/>
                  <a:gd name="connsiteY68" fmla="*/ 164500 h 311151"/>
                  <a:gd name="connsiteX69" fmla="*/ 165840 w 331788"/>
                  <a:gd name="connsiteY69" fmla="*/ 192996 h 311151"/>
                  <a:gd name="connsiteX70" fmla="*/ 158066 w 331788"/>
                  <a:gd name="connsiteY70" fmla="*/ 229264 h 311151"/>
                  <a:gd name="connsiteX71" fmla="*/ 163249 w 331788"/>
                  <a:gd name="connsiteY71" fmla="*/ 260350 h 311151"/>
                  <a:gd name="connsiteX72" fmla="*/ 22025 w 331788"/>
                  <a:gd name="connsiteY72" fmla="*/ 260350 h 311151"/>
                  <a:gd name="connsiteX73" fmla="*/ 0 w 331788"/>
                  <a:gd name="connsiteY73" fmla="*/ 238330 h 311151"/>
                  <a:gd name="connsiteX74" fmla="*/ 0 w 331788"/>
                  <a:gd name="connsiteY74" fmla="*/ 50516 h 311151"/>
                  <a:gd name="connsiteX75" fmla="*/ 22025 w 331788"/>
                  <a:gd name="connsiteY75" fmla="*/ 29791 h 311151"/>
                  <a:gd name="connsiteX76" fmla="*/ 44051 w 331788"/>
                  <a:gd name="connsiteY76" fmla="*/ 29791 h 311151"/>
                  <a:gd name="connsiteX77" fmla="*/ 44051 w 331788"/>
                  <a:gd name="connsiteY77" fmla="*/ 14248 h 311151"/>
                  <a:gd name="connsiteX78" fmla="*/ 58303 w 331788"/>
                  <a:gd name="connsiteY78" fmla="*/ 0 h 31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788" h="311151">
                    <a:moveTo>
                      <a:pt x="249749" y="163513"/>
                    </a:moveTo>
                    <a:cubicBezTo>
                      <a:pt x="245874" y="163513"/>
                      <a:pt x="243291" y="167468"/>
                      <a:pt x="243291" y="171424"/>
                    </a:cubicBezTo>
                    <a:cubicBezTo>
                      <a:pt x="243291" y="171424"/>
                      <a:pt x="243291" y="171424"/>
                      <a:pt x="243291" y="218888"/>
                    </a:cubicBezTo>
                    <a:cubicBezTo>
                      <a:pt x="239417" y="221525"/>
                      <a:pt x="238125" y="225480"/>
                      <a:pt x="238125" y="229435"/>
                    </a:cubicBezTo>
                    <a:cubicBezTo>
                      <a:pt x="238125" y="236027"/>
                      <a:pt x="243291" y="241301"/>
                      <a:pt x="249749" y="241301"/>
                    </a:cubicBezTo>
                    <a:cubicBezTo>
                      <a:pt x="253624" y="241301"/>
                      <a:pt x="257498" y="239983"/>
                      <a:pt x="260081" y="236027"/>
                    </a:cubicBezTo>
                    <a:cubicBezTo>
                      <a:pt x="260081" y="236027"/>
                      <a:pt x="260081" y="236027"/>
                      <a:pt x="288495" y="236027"/>
                    </a:cubicBezTo>
                    <a:lnTo>
                      <a:pt x="307868" y="236027"/>
                    </a:lnTo>
                    <a:cubicBezTo>
                      <a:pt x="311742" y="236027"/>
                      <a:pt x="314325" y="233390"/>
                      <a:pt x="314325" y="229435"/>
                    </a:cubicBezTo>
                    <a:cubicBezTo>
                      <a:pt x="314325" y="225480"/>
                      <a:pt x="311742" y="221525"/>
                      <a:pt x="307868" y="221525"/>
                    </a:cubicBezTo>
                    <a:cubicBezTo>
                      <a:pt x="307868" y="221525"/>
                      <a:pt x="307868" y="221525"/>
                      <a:pt x="260081" y="221525"/>
                    </a:cubicBezTo>
                    <a:cubicBezTo>
                      <a:pt x="258790" y="221525"/>
                      <a:pt x="257498" y="220206"/>
                      <a:pt x="257498" y="218888"/>
                    </a:cubicBezTo>
                    <a:cubicBezTo>
                      <a:pt x="257498" y="218888"/>
                      <a:pt x="257498" y="218888"/>
                      <a:pt x="257498" y="171424"/>
                    </a:cubicBezTo>
                    <a:cubicBezTo>
                      <a:pt x="257498" y="167468"/>
                      <a:pt x="253624" y="163513"/>
                      <a:pt x="249749" y="163513"/>
                    </a:cubicBezTo>
                    <a:close/>
                    <a:moveTo>
                      <a:pt x="250178" y="147638"/>
                    </a:moveTo>
                    <a:cubicBezTo>
                      <a:pt x="264427" y="147638"/>
                      <a:pt x="277381" y="151531"/>
                      <a:pt x="289040" y="158020"/>
                    </a:cubicBezTo>
                    <a:cubicBezTo>
                      <a:pt x="314948" y="172295"/>
                      <a:pt x="331788" y="198249"/>
                      <a:pt x="331788" y="229395"/>
                    </a:cubicBezTo>
                    <a:cubicBezTo>
                      <a:pt x="331788" y="274815"/>
                      <a:pt x="295517" y="311151"/>
                      <a:pt x="250178" y="311151"/>
                    </a:cubicBezTo>
                    <a:cubicBezTo>
                      <a:pt x="216497" y="311151"/>
                      <a:pt x="186703" y="289090"/>
                      <a:pt x="175044" y="260540"/>
                    </a:cubicBezTo>
                    <a:cubicBezTo>
                      <a:pt x="171158" y="250158"/>
                      <a:pt x="169863" y="239776"/>
                      <a:pt x="169863" y="229395"/>
                    </a:cubicBezTo>
                    <a:cubicBezTo>
                      <a:pt x="169863" y="183974"/>
                      <a:pt x="206134" y="147638"/>
                      <a:pt x="250178" y="147638"/>
                    </a:cubicBezTo>
                    <a:close/>
                    <a:moveTo>
                      <a:pt x="22336" y="44450"/>
                    </a:moveTo>
                    <a:cubicBezTo>
                      <a:pt x="18459" y="44450"/>
                      <a:pt x="15875" y="47040"/>
                      <a:pt x="15875" y="49630"/>
                    </a:cubicBezTo>
                    <a:lnTo>
                      <a:pt x="15875" y="93663"/>
                    </a:lnTo>
                    <a:cubicBezTo>
                      <a:pt x="15875" y="93663"/>
                      <a:pt x="15875" y="93663"/>
                      <a:pt x="273050" y="93663"/>
                    </a:cubicBezTo>
                    <a:cubicBezTo>
                      <a:pt x="273050" y="93663"/>
                      <a:pt x="273050" y="93663"/>
                      <a:pt x="273050" y="49630"/>
                    </a:cubicBezTo>
                    <a:cubicBezTo>
                      <a:pt x="273050" y="47040"/>
                      <a:pt x="270466" y="44450"/>
                      <a:pt x="267881" y="44450"/>
                    </a:cubicBezTo>
                    <a:cubicBezTo>
                      <a:pt x="267881" y="44450"/>
                      <a:pt x="267881" y="44450"/>
                      <a:pt x="245911" y="44450"/>
                    </a:cubicBezTo>
                    <a:cubicBezTo>
                      <a:pt x="245911" y="44450"/>
                      <a:pt x="245911" y="44450"/>
                      <a:pt x="245911" y="53515"/>
                    </a:cubicBezTo>
                    <a:cubicBezTo>
                      <a:pt x="245911" y="61286"/>
                      <a:pt x="239449" y="67761"/>
                      <a:pt x="231695" y="67761"/>
                    </a:cubicBezTo>
                    <a:cubicBezTo>
                      <a:pt x="231695" y="67761"/>
                      <a:pt x="231695" y="67761"/>
                      <a:pt x="212310" y="67761"/>
                    </a:cubicBezTo>
                    <a:cubicBezTo>
                      <a:pt x="204556" y="67761"/>
                      <a:pt x="198094" y="61286"/>
                      <a:pt x="198094" y="53515"/>
                    </a:cubicBezTo>
                    <a:cubicBezTo>
                      <a:pt x="198094" y="53515"/>
                      <a:pt x="198094" y="53515"/>
                      <a:pt x="198094" y="44450"/>
                    </a:cubicBezTo>
                    <a:cubicBezTo>
                      <a:pt x="198094" y="44450"/>
                      <a:pt x="198094" y="44450"/>
                      <a:pt x="168370" y="44450"/>
                    </a:cubicBezTo>
                    <a:cubicBezTo>
                      <a:pt x="168370" y="44450"/>
                      <a:pt x="168370" y="44450"/>
                      <a:pt x="168370" y="53515"/>
                    </a:cubicBezTo>
                    <a:cubicBezTo>
                      <a:pt x="168370" y="61286"/>
                      <a:pt x="161909" y="67761"/>
                      <a:pt x="154155" y="67761"/>
                    </a:cubicBezTo>
                    <a:cubicBezTo>
                      <a:pt x="154155" y="67761"/>
                      <a:pt x="154155" y="67761"/>
                      <a:pt x="134770" y="67761"/>
                    </a:cubicBezTo>
                    <a:cubicBezTo>
                      <a:pt x="127016" y="67761"/>
                      <a:pt x="120554" y="61286"/>
                      <a:pt x="120554" y="53515"/>
                    </a:cubicBezTo>
                    <a:cubicBezTo>
                      <a:pt x="120554" y="53515"/>
                      <a:pt x="120554" y="53515"/>
                      <a:pt x="120554" y="44450"/>
                    </a:cubicBezTo>
                    <a:cubicBezTo>
                      <a:pt x="120554" y="44450"/>
                      <a:pt x="120554" y="44450"/>
                      <a:pt x="92123" y="44450"/>
                    </a:cubicBezTo>
                    <a:cubicBezTo>
                      <a:pt x="92123" y="44450"/>
                      <a:pt x="92123" y="44450"/>
                      <a:pt x="92123" y="53515"/>
                    </a:cubicBezTo>
                    <a:cubicBezTo>
                      <a:pt x="92123" y="61286"/>
                      <a:pt x="85661" y="67761"/>
                      <a:pt x="77907" y="67761"/>
                    </a:cubicBezTo>
                    <a:cubicBezTo>
                      <a:pt x="77907" y="67761"/>
                      <a:pt x="77907" y="67761"/>
                      <a:pt x="58522" y="67761"/>
                    </a:cubicBezTo>
                    <a:cubicBezTo>
                      <a:pt x="50768" y="67761"/>
                      <a:pt x="44306" y="61286"/>
                      <a:pt x="44306" y="53515"/>
                    </a:cubicBezTo>
                    <a:cubicBezTo>
                      <a:pt x="44306" y="53515"/>
                      <a:pt x="44306" y="53515"/>
                      <a:pt x="44306" y="44450"/>
                    </a:cubicBezTo>
                    <a:cubicBezTo>
                      <a:pt x="44306" y="44450"/>
                      <a:pt x="44306" y="44450"/>
                      <a:pt x="22336" y="44450"/>
                    </a:cubicBezTo>
                    <a:close/>
                    <a:moveTo>
                      <a:pt x="58303" y="0"/>
                    </a:moveTo>
                    <a:cubicBezTo>
                      <a:pt x="58303" y="0"/>
                      <a:pt x="58303" y="0"/>
                      <a:pt x="77737" y="0"/>
                    </a:cubicBezTo>
                    <a:cubicBezTo>
                      <a:pt x="85511" y="0"/>
                      <a:pt x="91989" y="6476"/>
                      <a:pt x="91989" y="14248"/>
                    </a:cubicBezTo>
                    <a:cubicBezTo>
                      <a:pt x="91989" y="14248"/>
                      <a:pt x="91989" y="14248"/>
                      <a:pt x="91989" y="29791"/>
                    </a:cubicBezTo>
                    <a:cubicBezTo>
                      <a:pt x="91989" y="29791"/>
                      <a:pt x="91989" y="29791"/>
                      <a:pt x="120493" y="29791"/>
                    </a:cubicBezTo>
                    <a:cubicBezTo>
                      <a:pt x="120493" y="29791"/>
                      <a:pt x="120493" y="29791"/>
                      <a:pt x="120493" y="14248"/>
                    </a:cubicBezTo>
                    <a:cubicBezTo>
                      <a:pt x="120493" y="6476"/>
                      <a:pt x="126971" y="0"/>
                      <a:pt x="134745" y="0"/>
                    </a:cubicBezTo>
                    <a:cubicBezTo>
                      <a:pt x="134745" y="0"/>
                      <a:pt x="134745" y="0"/>
                      <a:pt x="154179" y="0"/>
                    </a:cubicBezTo>
                    <a:cubicBezTo>
                      <a:pt x="161953" y="0"/>
                      <a:pt x="168431" y="6476"/>
                      <a:pt x="168431" y="14248"/>
                    </a:cubicBezTo>
                    <a:cubicBezTo>
                      <a:pt x="168431" y="14248"/>
                      <a:pt x="168431" y="14248"/>
                      <a:pt x="168431" y="29791"/>
                    </a:cubicBezTo>
                    <a:cubicBezTo>
                      <a:pt x="168431" y="29791"/>
                      <a:pt x="168431" y="29791"/>
                      <a:pt x="198231" y="29791"/>
                    </a:cubicBezTo>
                    <a:cubicBezTo>
                      <a:pt x="198231" y="29791"/>
                      <a:pt x="198231" y="29791"/>
                      <a:pt x="198231" y="14248"/>
                    </a:cubicBezTo>
                    <a:cubicBezTo>
                      <a:pt x="198231" y="6476"/>
                      <a:pt x="204709" y="0"/>
                      <a:pt x="212483" y="0"/>
                    </a:cubicBezTo>
                    <a:cubicBezTo>
                      <a:pt x="212483" y="0"/>
                      <a:pt x="212483" y="0"/>
                      <a:pt x="231917" y="0"/>
                    </a:cubicBezTo>
                    <a:cubicBezTo>
                      <a:pt x="239691" y="0"/>
                      <a:pt x="246170" y="6476"/>
                      <a:pt x="246170" y="14248"/>
                    </a:cubicBezTo>
                    <a:cubicBezTo>
                      <a:pt x="246170" y="14248"/>
                      <a:pt x="246170" y="14248"/>
                      <a:pt x="246170" y="29791"/>
                    </a:cubicBezTo>
                    <a:cubicBezTo>
                      <a:pt x="246170" y="29791"/>
                      <a:pt x="246170" y="29791"/>
                      <a:pt x="268195" y="29791"/>
                    </a:cubicBezTo>
                    <a:cubicBezTo>
                      <a:pt x="279856" y="29791"/>
                      <a:pt x="288925" y="38858"/>
                      <a:pt x="288925" y="50516"/>
                    </a:cubicBezTo>
                    <a:cubicBezTo>
                      <a:pt x="288925" y="50516"/>
                      <a:pt x="288925" y="50516"/>
                      <a:pt x="288925" y="146366"/>
                    </a:cubicBezTo>
                    <a:cubicBezTo>
                      <a:pt x="288925" y="145071"/>
                      <a:pt x="287630" y="145071"/>
                      <a:pt x="286334" y="143775"/>
                    </a:cubicBezTo>
                    <a:cubicBezTo>
                      <a:pt x="274673" y="139889"/>
                      <a:pt x="263013" y="137299"/>
                      <a:pt x="250056" y="137299"/>
                    </a:cubicBezTo>
                    <a:cubicBezTo>
                      <a:pt x="238396" y="137299"/>
                      <a:pt x="225439" y="139889"/>
                      <a:pt x="215074" y="143775"/>
                    </a:cubicBezTo>
                    <a:cubicBezTo>
                      <a:pt x="203413" y="148956"/>
                      <a:pt x="194344" y="155433"/>
                      <a:pt x="185275" y="164500"/>
                    </a:cubicBezTo>
                    <a:cubicBezTo>
                      <a:pt x="177501" y="172272"/>
                      <a:pt x="169727" y="182634"/>
                      <a:pt x="165840" y="192996"/>
                    </a:cubicBezTo>
                    <a:cubicBezTo>
                      <a:pt x="160658" y="204653"/>
                      <a:pt x="158066" y="216311"/>
                      <a:pt x="158066" y="229264"/>
                    </a:cubicBezTo>
                    <a:cubicBezTo>
                      <a:pt x="158066" y="239626"/>
                      <a:pt x="160658" y="249988"/>
                      <a:pt x="163249" y="260350"/>
                    </a:cubicBezTo>
                    <a:cubicBezTo>
                      <a:pt x="163249" y="260350"/>
                      <a:pt x="163249" y="260350"/>
                      <a:pt x="22025" y="260350"/>
                    </a:cubicBezTo>
                    <a:cubicBezTo>
                      <a:pt x="9069" y="260350"/>
                      <a:pt x="0" y="249988"/>
                      <a:pt x="0" y="238330"/>
                    </a:cubicBezTo>
                    <a:cubicBezTo>
                      <a:pt x="0" y="238330"/>
                      <a:pt x="0" y="238330"/>
                      <a:pt x="0" y="50516"/>
                    </a:cubicBezTo>
                    <a:cubicBezTo>
                      <a:pt x="0" y="38858"/>
                      <a:pt x="9069" y="29791"/>
                      <a:pt x="22025" y="29791"/>
                    </a:cubicBezTo>
                    <a:cubicBezTo>
                      <a:pt x="22025" y="29791"/>
                      <a:pt x="22025" y="29791"/>
                      <a:pt x="44051" y="29791"/>
                    </a:cubicBezTo>
                    <a:cubicBezTo>
                      <a:pt x="44051" y="29791"/>
                      <a:pt x="44051" y="29791"/>
                      <a:pt x="44051" y="14248"/>
                    </a:cubicBezTo>
                    <a:cubicBezTo>
                      <a:pt x="44051" y="6476"/>
                      <a:pt x="50529" y="0"/>
                      <a:pt x="58303" y="0"/>
                    </a:cubicBezTo>
                    <a:close/>
                  </a:path>
                </a:pathLst>
              </a:custGeom>
              <a:solidFill>
                <a:srgbClr val="E67054"/>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sp>
          <p:nvSpPr>
            <p:cNvPr id="9" name="文本框 8"/>
            <p:cNvSpPr txBox="1"/>
            <p:nvPr/>
          </p:nvSpPr>
          <p:spPr>
            <a:xfrm>
              <a:off x="4355305" y="4293090"/>
              <a:ext cx="1726755" cy="461665"/>
            </a:xfrm>
            <a:prstGeom prst="rect">
              <a:avLst/>
            </a:prstGeom>
            <a:noFill/>
          </p:spPr>
          <p:txBody>
            <a:bodyPr wrap="none" rtlCol="0">
              <a:spAutoFit/>
              <a:scene3d>
                <a:camera prst="orthographicFront"/>
                <a:lightRig rig="threePt" dir="t"/>
              </a:scene3d>
              <a:sp3d contourW="12700"/>
            </a:bodyPr>
            <a:lstStyle/>
            <a:p>
              <a:r>
                <a:rPr lang="en-US" altLang="zh-CN" sz="2400" b="1" dirty="0">
                  <a:solidFill>
                    <a:schemeClr val="tx1">
                      <a:lumMod val="65000"/>
                      <a:lumOff val="35000"/>
                    </a:schemeClr>
                  </a:solidFill>
                  <a:latin typeface="Arial" panose="020B0604020202020204" pitchFamily="34" charset="0"/>
                  <a:ea typeface="微软雅黑" panose="020B0503020204020204" pitchFamily="34" charset="-122"/>
                  <a:cs typeface="Times New Roman" panose="02020603050405020304" charset="0"/>
                  <a:sym typeface="+mn-lt"/>
                </a:rPr>
                <a:t>2023.05.07</a:t>
              </a:r>
            </a:p>
          </p:txBody>
        </p:sp>
      </p:grpSp>
      <p:sp>
        <p:nvSpPr>
          <p:cNvPr id="5" name="文本框 4"/>
          <p:cNvSpPr txBox="1"/>
          <p:nvPr/>
        </p:nvSpPr>
        <p:spPr>
          <a:xfrm>
            <a:off x="2911591" y="1674772"/>
            <a:ext cx="5416766" cy="576248"/>
          </a:xfrm>
          <a:prstGeom prst="rect">
            <a:avLst/>
          </a:prstGeom>
          <a:solidFill>
            <a:schemeClr val="bg2"/>
          </a:solidFill>
        </p:spPr>
        <p:txBody>
          <a:bodyPr wrap="square">
            <a:spAutoFit/>
          </a:bodyPr>
          <a:lstStyle/>
          <a:p>
            <a:pPr algn="ctr">
              <a:lnSpc>
                <a:spcPct val="150000"/>
              </a:lnSpc>
            </a:pPr>
            <a:r>
              <a:rPr lang="en-US" altLang="zh-CN" sz="2400" b="1" kern="0" dirty="0">
                <a:effectLst/>
                <a:latin typeface="Arial" panose="020B0604020202020204" pitchFamily="34" charset="0"/>
                <a:ea typeface="微软雅黑" panose="020B0503020204020204" pitchFamily="34" charset="-122"/>
                <a:cs typeface="Times New Roman" panose="02020603050405020304" charset="0"/>
              </a:rPr>
              <a:t>2022</a:t>
            </a:r>
            <a:r>
              <a:rPr lang="zh-CN" altLang="en-US" sz="2400" b="1" kern="0" dirty="0">
                <a:effectLst/>
                <a:latin typeface="Arial" panose="020B0604020202020204" pitchFamily="34" charset="0"/>
                <a:ea typeface="微软雅黑" panose="020B0503020204020204" pitchFamily="34" charset="-122"/>
                <a:cs typeface="Times New Roman" panose="02020603050405020304" charset="0"/>
              </a:rPr>
              <a:t>级博士</a:t>
            </a:r>
            <a:r>
              <a:rPr lang="zh-CN" altLang="zh-CN" sz="2400" b="1" kern="0" dirty="0">
                <a:effectLst/>
                <a:latin typeface="Arial" panose="020B0604020202020204" pitchFamily="34" charset="0"/>
                <a:ea typeface="微软雅黑" panose="020B0503020204020204" pitchFamily="34" charset="-122"/>
                <a:cs typeface="Times New Roman" panose="02020603050405020304" charset="0"/>
              </a:rPr>
              <a:t>实用生物信息技术课程</a:t>
            </a:r>
            <a:endParaRPr lang="zh-CN" altLang="zh-CN" sz="1600" kern="100" dirty="0">
              <a:effectLst/>
              <a:latin typeface="Arial" panose="020B0604020202020204" pitchFamily="34" charset="0"/>
              <a:ea typeface="微软雅黑" panose="020B0503020204020204" pitchFamily="34" charset="-122"/>
            </a:endParaRPr>
          </a:p>
        </p:txBody>
      </p:sp>
      <p:grpSp>
        <p:nvGrpSpPr>
          <p:cNvPr id="16" name="组合 15">
            <a:extLst>
              <a:ext uri="{FF2B5EF4-FFF2-40B4-BE49-F238E27FC236}">
                <a16:creationId xmlns:a16="http://schemas.microsoft.com/office/drawing/2014/main" id="{227ADFCD-A593-DA0C-9425-0D1CFDCC911C}"/>
              </a:ext>
            </a:extLst>
          </p:cNvPr>
          <p:cNvGrpSpPr/>
          <p:nvPr/>
        </p:nvGrpSpPr>
        <p:grpSpPr>
          <a:xfrm>
            <a:off x="6963926" y="4326578"/>
            <a:ext cx="3153429" cy="1286476"/>
            <a:chOff x="6963926" y="4326578"/>
            <a:chExt cx="3153429" cy="1286476"/>
          </a:xfrm>
        </p:grpSpPr>
        <p:grpSp>
          <p:nvGrpSpPr>
            <p:cNvPr id="12" name="组合 11"/>
            <p:cNvGrpSpPr/>
            <p:nvPr/>
          </p:nvGrpSpPr>
          <p:grpSpPr>
            <a:xfrm>
              <a:off x="6963926" y="4365123"/>
              <a:ext cx="449797" cy="416934"/>
              <a:chOff x="891974" y="4415843"/>
              <a:chExt cx="450443" cy="450443"/>
            </a:xfrm>
          </p:grpSpPr>
          <p:sp>
            <p:nvSpPr>
              <p:cNvPr id="14" name="椭圆 13"/>
              <p:cNvSpPr/>
              <p:nvPr/>
            </p:nvSpPr>
            <p:spPr>
              <a:xfrm>
                <a:off x="891974" y="4415843"/>
                <a:ext cx="450443" cy="450443"/>
              </a:xfrm>
              <a:prstGeom prst="ellipse">
                <a:avLst/>
              </a:prstGeom>
              <a:noFill/>
              <a:ln w="12700" cap="flat" cmpd="sng" algn="ctr">
                <a:solidFill>
                  <a:srgbClr val="E67054"/>
                </a:soli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15" name="椭圆 39"/>
              <p:cNvSpPr/>
              <p:nvPr/>
            </p:nvSpPr>
            <p:spPr>
              <a:xfrm>
                <a:off x="993275" y="4502064"/>
                <a:ext cx="247839" cy="278000"/>
              </a:xfrm>
              <a:custGeom>
                <a:avLst/>
                <a:gdLst>
                  <a:gd name="connsiteX0" fmla="*/ 199932 w 300038"/>
                  <a:gd name="connsiteY0" fmla="*/ 273051 h 336551"/>
                  <a:gd name="connsiteX1" fmla="*/ 192088 w 300038"/>
                  <a:gd name="connsiteY1" fmla="*/ 280989 h 336551"/>
                  <a:gd name="connsiteX2" fmla="*/ 192088 w 300038"/>
                  <a:gd name="connsiteY2" fmla="*/ 306124 h 336551"/>
                  <a:gd name="connsiteX3" fmla="*/ 199932 w 300038"/>
                  <a:gd name="connsiteY3" fmla="*/ 312739 h 336551"/>
                  <a:gd name="connsiteX4" fmla="*/ 250919 w 300038"/>
                  <a:gd name="connsiteY4" fmla="*/ 312739 h 336551"/>
                  <a:gd name="connsiteX5" fmla="*/ 258763 w 300038"/>
                  <a:gd name="connsiteY5" fmla="*/ 306124 h 336551"/>
                  <a:gd name="connsiteX6" fmla="*/ 258763 w 300038"/>
                  <a:gd name="connsiteY6" fmla="*/ 280989 h 336551"/>
                  <a:gd name="connsiteX7" fmla="*/ 250919 w 300038"/>
                  <a:gd name="connsiteY7" fmla="*/ 273051 h 336551"/>
                  <a:gd name="connsiteX8" fmla="*/ 199932 w 300038"/>
                  <a:gd name="connsiteY8" fmla="*/ 273051 h 336551"/>
                  <a:gd name="connsiteX9" fmla="*/ 101328 w 300038"/>
                  <a:gd name="connsiteY9" fmla="*/ 196851 h 336551"/>
                  <a:gd name="connsiteX10" fmla="*/ 107908 w 300038"/>
                  <a:gd name="connsiteY10" fmla="*/ 196851 h 336551"/>
                  <a:gd name="connsiteX11" fmla="*/ 111856 w 300038"/>
                  <a:gd name="connsiteY11" fmla="*/ 202123 h 336551"/>
                  <a:gd name="connsiteX12" fmla="*/ 128964 w 300038"/>
                  <a:gd name="connsiteY12" fmla="*/ 248250 h 336551"/>
                  <a:gd name="connsiteX13" fmla="*/ 131595 w 300038"/>
                  <a:gd name="connsiteY13" fmla="*/ 239025 h 336551"/>
                  <a:gd name="connsiteX14" fmla="*/ 126332 w 300038"/>
                  <a:gd name="connsiteY14" fmla="*/ 225845 h 336551"/>
                  <a:gd name="connsiteX15" fmla="*/ 127648 w 300038"/>
                  <a:gd name="connsiteY15" fmla="*/ 217938 h 336551"/>
                  <a:gd name="connsiteX16" fmla="*/ 132911 w 300038"/>
                  <a:gd name="connsiteY16" fmla="*/ 215302 h 336551"/>
                  <a:gd name="connsiteX17" fmla="*/ 167126 w 300038"/>
                  <a:gd name="connsiteY17" fmla="*/ 215302 h 336551"/>
                  <a:gd name="connsiteX18" fmla="*/ 172390 w 300038"/>
                  <a:gd name="connsiteY18" fmla="*/ 217938 h 336551"/>
                  <a:gd name="connsiteX19" fmla="*/ 173706 w 300038"/>
                  <a:gd name="connsiteY19" fmla="*/ 225845 h 336551"/>
                  <a:gd name="connsiteX20" fmla="*/ 168442 w 300038"/>
                  <a:gd name="connsiteY20" fmla="*/ 239025 h 336551"/>
                  <a:gd name="connsiteX21" fmla="*/ 171074 w 300038"/>
                  <a:gd name="connsiteY21" fmla="*/ 248250 h 336551"/>
                  <a:gd name="connsiteX22" fmla="*/ 188182 w 300038"/>
                  <a:gd name="connsiteY22" fmla="*/ 202123 h 336551"/>
                  <a:gd name="connsiteX23" fmla="*/ 192130 w 300038"/>
                  <a:gd name="connsiteY23" fmla="*/ 196851 h 336551"/>
                  <a:gd name="connsiteX24" fmla="*/ 198710 w 300038"/>
                  <a:gd name="connsiteY24" fmla="*/ 196851 h 336551"/>
                  <a:gd name="connsiteX25" fmla="*/ 265823 w 300038"/>
                  <a:gd name="connsiteY25" fmla="*/ 224527 h 336551"/>
                  <a:gd name="connsiteX26" fmla="*/ 300038 w 300038"/>
                  <a:gd name="connsiteY26" fmla="*/ 274609 h 336551"/>
                  <a:gd name="connsiteX27" fmla="*/ 300038 w 300038"/>
                  <a:gd name="connsiteY27" fmla="*/ 328643 h 336551"/>
                  <a:gd name="connsiteX28" fmla="*/ 292142 w 300038"/>
                  <a:gd name="connsiteY28" fmla="*/ 336551 h 336551"/>
                  <a:gd name="connsiteX29" fmla="*/ 7896 w 300038"/>
                  <a:gd name="connsiteY29" fmla="*/ 336551 h 336551"/>
                  <a:gd name="connsiteX30" fmla="*/ 0 w 300038"/>
                  <a:gd name="connsiteY30" fmla="*/ 328643 h 336551"/>
                  <a:gd name="connsiteX31" fmla="*/ 0 w 300038"/>
                  <a:gd name="connsiteY31" fmla="*/ 274609 h 336551"/>
                  <a:gd name="connsiteX32" fmla="*/ 34215 w 300038"/>
                  <a:gd name="connsiteY32" fmla="*/ 224527 h 336551"/>
                  <a:gd name="connsiteX33" fmla="*/ 101328 w 300038"/>
                  <a:gd name="connsiteY33" fmla="*/ 196851 h 336551"/>
                  <a:gd name="connsiteX34" fmla="*/ 155328 w 300038"/>
                  <a:gd name="connsiteY34" fmla="*/ 0 h 336551"/>
                  <a:gd name="connsiteX35" fmla="*/ 201775 w 300038"/>
                  <a:gd name="connsiteY35" fmla="*/ 15854 h 336551"/>
                  <a:gd name="connsiteX36" fmla="*/ 223008 w 300038"/>
                  <a:gd name="connsiteY36" fmla="*/ 79268 h 336551"/>
                  <a:gd name="connsiteX37" fmla="*/ 224335 w 300038"/>
                  <a:gd name="connsiteY37" fmla="*/ 93801 h 336551"/>
                  <a:gd name="connsiteX38" fmla="*/ 229643 w 300038"/>
                  <a:gd name="connsiteY38" fmla="*/ 100407 h 336551"/>
                  <a:gd name="connsiteX39" fmla="*/ 232297 w 300038"/>
                  <a:gd name="connsiteY39" fmla="*/ 125508 h 336551"/>
                  <a:gd name="connsiteX40" fmla="*/ 208410 w 300038"/>
                  <a:gd name="connsiteY40" fmla="*/ 151931 h 336551"/>
                  <a:gd name="connsiteX41" fmla="*/ 185850 w 300038"/>
                  <a:gd name="connsiteY41" fmla="*/ 183639 h 336551"/>
                  <a:gd name="connsiteX42" fmla="*/ 172579 w 300038"/>
                  <a:gd name="connsiteY42" fmla="*/ 192887 h 336551"/>
                  <a:gd name="connsiteX43" fmla="*/ 150019 w 300038"/>
                  <a:gd name="connsiteY43" fmla="*/ 196850 h 336551"/>
                  <a:gd name="connsiteX44" fmla="*/ 127459 w 300038"/>
                  <a:gd name="connsiteY44" fmla="*/ 192887 h 336551"/>
                  <a:gd name="connsiteX45" fmla="*/ 114189 w 300038"/>
                  <a:gd name="connsiteY45" fmla="*/ 183639 h 336551"/>
                  <a:gd name="connsiteX46" fmla="*/ 91629 w 300038"/>
                  <a:gd name="connsiteY46" fmla="*/ 151931 h 336551"/>
                  <a:gd name="connsiteX47" fmla="*/ 67742 w 300038"/>
                  <a:gd name="connsiteY47" fmla="*/ 125508 h 336551"/>
                  <a:gd name="connsiteX48" fmla="*/ 70396 w 300038"/>
                  <a:gd name="connsiteY48" fmla="*/ 100407 h 336551"/>
                  <a:gd name="connsiteX49" fmla="*/ 75704 w 300038"/>
                  <a:gd name="connsiteY49" fmla="*/ 93801 h 336551"/>
                  <a:gd name="connsiteX50" fmla="*/ 77031 w 300038"/>
                  <a:gd name="connsiteY50" fmla="*/ 85874 h 336551"/>
                  <a:gd name="connsiteX51" fmla="*/ 74377 w 300038"/>
                  <a:gd name="connsiteY51" fmla="*/ 50203 h 336551"/>
                  <a:gd name="connsiteX52" fmla="*/ 103572 w 300038"/>
                  <a:gd name="connsiteY52" fmla="*/ 27744 h 336551"/>
                  <a:gd name="connsiteX53" fmla="*/ 119497 w 300038"/>
                  <a:gd name="connsiteY53" fmla="*/ 10569 h 336551"/>
                  <a:gd name="connsiteX54" fmla="*/ 155328 w 300038"/>
                  <a:gd name="connsiteY54"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038" h="336551">
                    <a:moveTo>
                      <a:pt x="199932" y="273051"/>
                    </a:moveTo>
                    <a:cubicBezTo>
                      <a:pt x="194703" y="273051"/>
                      <a:pt x="192088" y="277020"/>
                      <a:pt x="192088" y="280989"/>
                    </a:cubicBezTo>
                    <a:cubicBezTo>
                      <a:pt x="192088" y="306124"/>
                      <a:pt x="192088" y="306124"/>
                      <a:pt x="192088" y="306124"/>
                    </a:cubicBezTo>
                    <a:cubicBezTo>
                      <a:pt x="192088" y="310093"/>
                      <a:pt x="194703" y="312739"/>
                      <a:pt x="199932" y="312739"/>
                    </a:cubicBezTo>
                    <a:cubicBezTo>
                      <a:pt x="250919" y="312739"/>
                      <a:pt x="250919" y="312739"/>
                      <a:pt x="250919" y="312739"/>
                    </a:cubicBezTo>
                    <a:cubicBezTo>
                      <a:pt x="254841" y="312739"/>
                      <a:pt x="258763" y="310093"/>
                      <a:pt x="258763" y="306124"/>
                    </a:cubicBezTo>
                    <a:lnTo>
                      <a:pt x="258763" y="280989"/>
                    </a:lnTo>
                    <a:cubicBezTo>
                      <a:pt x="258763" y="277020"/>
                      <a:pt x="254841" y="273051"/>
                      <a:pt x="250919" y="273051"/>
                    </a:cubicBezTo>
                    <a:cubicBezTo>
                      <a:pt x="199932" y="273051"/>
                      <a:pt x="199932" y="273051"/>
                      <a:pt x="199932" y="273051"/>
                    </a:cubicBezTo>
                    <a:close/>
                    <a:moveTo>
                      <a:pt x="101328" y="196851"/>
                    </a:moveTo>
                    <a:cubicBezTo>
                      <a:pt x="103960" y="196851"/>
                      <a:pt x="105276" y="196851"/>
                      <a:pt x="107908" y="196851"/>
                    </a:cubicBezTo>
                    <a:cubicBezTo>
                      <a:pt x="109224" y="198169"/>
                      <a:pt x="110540" y="199487"/>
                      <a:pt x="111856" y="202123"/>
                    </a:cubicBezTo>
                    <a:cubicBezTo>
                      <a:pt x="128964" y="248250"/>
                      <a:pt x="128964" y="248250"/>
                      <a:pt x="128964" y="248250"/>
                    </a:cubicBezTo>
                    <a:cubicBezTo>
                      <a:pt x="131595" y="239025"/>
                      <a:pt x="131595" y="239025"/>
                      <a:pt x="131595" y="239025"/>
                    </a:cubicBezTo>
                    <a:cubicBezTo>
                      <a:pt x="126332" y="225845"/>
                      <a:pt x="126332" y="225845"/>
                      <a:pt x="126332" y="225845"/>
                    </a:cubicBezTo>
                    <a:cubicBezTo>
                      <a:pt x="125016" y="223209"/>
                      <a:pt x="126332" y="220574"/>
                      <a:pt x="127648" y="217938"/>
                    </a:cubicBezTo>
                    <a:cubicBezTo>
                      <a:pt x="128964" y="216620"/>
                      <a:pt x="131595" y="215302"/>
                      <a:pt x="132911" y="215302"/>
                    </a:cubicBezTo>
                    <a:cubicBezTo>
                      <a:pt x="167126" y="215302"/>
                      <a:pt x="167126" y="215302"/>
                      <a:pt x="167126" y="215302"/>
                    </a:cubicBezTo>
                    <a:cubicBezTo>
                      <a:pt x="168442" y="215302"/>
                      <a:pt x="171074" y="216620"/>
                      <a:pt x="172390" y="217938"/>
                    </a:cubicBezTo>
                    <a:cubicBezTo>
                      <a:pt x="173706" y="220574"/>
                      <a:pt x="175022" y="223209"/>
                      <a:pt x="173706" y="225845"/>
                    </a:cubicBezTo>
                    <a:cubicBezTo>
                      <a:pt x="168442" y="239025"/>
                      <a:pt x="168442" y="239025"/>
                      <a:pt x="168442" y="239025"/>
                    </a:cubicBezTo>
                    <a:cubicBezTo>
                      <a:pt x="171074" y="248250"/>
                      <a:pt x="171074" y="248250"/>
                      <a:pt x="171074" y="248250"/>
                    </a:cubicBezTo>
                    <a:cubicBezTo>
                      <a:pt x="188182" y="202123"/>
                      <a:pt x="188182" y="202123"/>
                      <a:pt x="188182" y="202123"/>
                    </a:cubicBezTo>
                    <a:cubicBezTo>
                      <a:pt x="189498" y="199487"/>
                      <a:pt x="190814" y="198169"/>
                      <a:pt x="192130" y="196851"/>
                    </a:cubicBezTo>
                    <a:cubicBezTo>
                      <a:pt x="194762" y="196851"/>
                      <a:pt x="196078" y="196851"/>
                      <a:pt x="198710" y="196851"/>
                    </a:cubicBezTo>
                    <a:cubicBezTo>
                      <a:pt x="265823" y="224527"/>
                      <a:pt x="265823" y="224527"/>
                      <a:pt x="265823" y="224527"/>
                    </a:cubicBezTo>
                    <a:cubicBezTo>
                      <a:pt x="286879" y="232435"/>
                      <a:pt x="300038" y="252204"/>
                      <a:pt x="300038" y="274609"/>
                    </a:cubicBezTo>
                    <a:cubicBezTo>
                      <a:pt x="300038" y="328643"/>
                      <a:pt x="300038" y="328643"/>
                      <a:pt x="300038" y="328643"/>
                    </a:cubicBezTo>
                    <a:cubicBezTo>
                      <a:pt x="300038" y="332597"/>
                      <a:pt x="296090" y="336551"/>
                      <a:pt x="292142" y="336551"/>
                    </a:cubicBezTo>
                    <a:cubicBezTo>
                      <a:pt x="7896" y="336551"/>
                      <a:pt x="7896" y="336551"/>
                      <a:pt x="7896" y="336551"/>
                    </a:cubicBezTo>
                    <a:cubicBezTo>
                      <a:pt x="3948" y="336551"/>
                      <a:pt x="0" y="332597"/>
                      <a:pt x="0" y="328643"/>
                    </a:cubicBezTo>
                    <a:cubicBezTo>
                      <a:pt x="0" y="274609"/>
                      <a:pt x="0" y="274609"/>
                      <a:pt x="0" y="274609"/>
                    </a:cubicBezTo>
                    <a:cubicBezTo>
                      <a:pt x="0" y="252204"/>
                      <a:pt x="13159" y="232435"/>
                      <a:pt x="34215" y="224527"/>
                    </a:cubicBezTo>
                    <a:cubicBezTo>
                      <a:pt x="101328" y="196851"/>
                      <a:pt x="101328" y="196851"/>
                      <a:pt x="101328" y="196851"/>
                    </a:cubicBezTo>
                    <a:close/>
                    <a:moveTo>
                      <a:pt x="155328" y="0"/>
                    </a:moveTo>
                    <a:cubicBezTo>
                      <a:pt x="171252" y="0"/>
                      <a:pt x="187177" y="5285"/>
                      <a:pt x="201775" y="15854"/>
                    </a:cubicBezTo>
                    <a:cubicBezTo>
                      <a:pt x="225662" y="34350"/>
                      <a:pt x="223008" y="72663"/>
                      <a:pt x="223008" y="79268"/>
                    </a:cubicBezTo>
                    <a:cubicBezTo>
                      <a:pt x="223008" y="84553"/>
                      <a:pt x="224335" y="89838"/>
                      <a:pt x="224335" y="93801"/>
                    </a:cubicBezTo>
                    <a:cubicBezTo>
                      <a:pt x="225662" y="95122"/>
                      <a:pt x="228316" y="96443"/>
                      <a:pt x="229643" y="100407"/>
                    </a:cubicBezTo>
                    <a:cubicBezTo>
                      <a:pt x="234951" y="107012"/>
                      <a:pt x="234951" y="114939"/>
                      <a:pt x="232297" y="125508"/>
                    </a:cubicBezTo>
                    <a:cubicBezTo>
                      <a:pt x="226989" y="146647"/>
                      <a:pt x="215045" y="150610"/>
                      <a:pt x="208410" y="151931"/>
                    </a:cubicBezTo>
                    <a:cubicBezTo>
                      <a:pt x="204429" y="159858"/>
                      <a:pt x="195139" y="175712"/>
                      <a:pt x="185850" y="183639"/>
                    </a:cubicBezTo>
                    <a:cubicBezTo>
                      <a:pt x="183196" y="187602"/>
                      <a:pt x="177888" y="190244"/>
                      <a:pt x="172579" y="192887"/>
                    </a:cubicBezTo>
                    <a:cubicBezTo>
                      <a:pt x="164617" y="195529"/>
                      <a:pt x="157982" y="196850"/>
                      <a:pt x="150019" y="196850"/>
                    </a:cubicBezTo>
                    <a:cubicBezTo>
                      <a:pt x="142057" y="196850"/>
                      <a:pt x="135422" y="195529"/>
                      <a:pt x="127459" y="192887"/>
                    </a:cubicBezTo>
                    <a:cubicBezTo>
                      <a:pt x="122151" y="190244"/>
                      <a:pt x="116843" y="187602"/>
                      <a:pt x="114189" y="183639"/>
                    </a:cubicBezTo>
                    <a:cubicBezTo>
                      <a:pt x="104900" y="175712"/>
                      <a:pt x="95610" y="159858"/>
                      <a:pt x="91629" y="151931"/>
                    </a:cubicBezTo>
                    <a:cubicBezTo>
                      <a:pt x="84994" y="150610"/>
                      <a:pt x="73050" y="146647"/>
                      <a:pt x="67742" y="125508"/>
                    </a:cubicBezTo>
                    <a:cubicBezTo>
                      <a:pt x="65088" y="114939"/>
                      <a:pt x="65088" y="107012"/>
                      <a:pt x="70396" y="100407"/>
                    </a:cubicBezTo>
                    <a:cubicBezTo>
                      <a:pt x="71723" y="96443"/>
                      <a:pt x="74377" y="95122"/>
                      <a:pt x="75704" y="93801"/>
                    </a:cubicBezTo>
                    <a:cubicBezTo>
                      <a:pt x="75704" y="91159"/>
                      <a:pt x="75704" y="88516"/>
                      <a:pt x="77031" y="85874"/>
                    </a:cubicBezTo>
                    <a:cubicBezTo>
                      <a:pt x="73050" y="80590"/>
                      <a:pt x="67742" y="68699"/>
                      <a:pt x="74377" y="50203"/>
                    </a:cubicBezTo>
                    <a:cubicBezTo>
                      <a:pt x="81013" y="30386"/>
                      <a:pt x="95610" y="27744"/>
                      <a:pt x="103572" y="27744"/>
                    </a:cubicBezTo>
                    <a:cubicBezTo>
                      <a:pt x="106227" y="22459"/>
                      <a:pt x="111535" y="17175"/>
                      <a:pt x="119497" y="10569"/>
                    </a:cubicBezTo>
                    <a:cubicBezTo>
                      <a:pt x="128786" y="3963"/>
                      <a:pt x="142057" y="0"/>
                      <a:pt x="155328" y="0"/>
                    </a:cubicBezTo>
                    <a:close/>
                  </a:path>
                </a:pathLst>
              </a:custGeom>
              <a:solidFill>
                <a:srgbClr val="E67054"/>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sp>
          <p:nvSpPr>
            <p:cNvPr id="13" name="文本框 12"/>
            <p:cNvSpPr txBox="1"/>
            <p:nvPr/>
          </p:nvSpPr>
          <p:spPr>
            <a:xfrm>
              <a:off x="7409562" y="4326578"/>
              <a:ext cx="1826141" cy="461665"/>
            </a:xfrm>
            <a:prstGeom prst="rect">
              <a:avLst/>
            </a:prstGeom>
            <a:noFill/>
          </p:spPr>
          <p:txBody>
            <a:bodyPr wrap="none" rtlCol="0">
              <a:spAutoFit/>
              <a:scene3d>
                <a:camera prst="orthographicFront"/>
                <a:lightRig rig="threePt" dir="t"/>
              </a:scene3d>
              <a:sp3d contourW="12700"/>
            </a:bodyPr>
            <a:lstStyle/>
            <a:p>
              <a:r>
                <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Times New Roman" panose="02020603050405020304" charset="0"/>
                  <a:sym typeface="+mn-lt"/>
                </a:rPr>
                <a:t>仝宗军</a:t>
              </a:r>
              <a:r>
                <a:rPr lang="en-US" altLang="zh-CN" sz="2400" b="1" dirty="0">
                  <a:solidFill>
                    <a:schemeClr val="tx1">
                      <a:lumMod val="65000"/>
                      <a:lumOff val="35000"/>
                    </a:schemeClr>
                  </a:solidFill>
                  <a:latin typeface="Arial" panose="020B0604020202020204" pitchFamily="34" charset="0"/>
                  <a:ea typeface="微软雅黑" panose="020B0503020204020204" pitchFamily="34" charset="-122"/>
                  <a:cs typeface="Times New Roman" panose="02020603050405020304" charset="0"/>
                  <a:sym typeface="+mn-lt"/>
                </a:rPr>
                <a:t> G4C</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Times New Roman" panose="02020603050405020304" charset="0"/>
                <a:sym typeface="+mn-lt"/>
              </a:endParaRPr>
            </a:p>
          </p:txBody>
        </p:sp>
        <p:sp>
          <p:nvSpPr>
            <p:cNvPr id="4" name="文本框 3">
              <a:extLst>
                <a:ext uri="{FF2B5EF4-FFF2-40B4-BE49-F238E27FC236}">
                  <a16:creationId xmlns:a16="http://schemas.microsoft.com/office/drawing/2014/main" id="{19B936BC-5DB4-3530-C21D-CE7EA6D11A4D}"/>
                </a:ext>
              </a:extLst>
            </p:cNvPr>
            <p:cNvSpPr txBox="1"/>
            <p:nvPr/>
          </p:nvSpPr>
          <p:spPr>
            <a:xfrm>
              <a:off x="7409562" y="4782057"/>
              <a:ext cx="2707793" cy="830997"/>
            </a:xfrm>
            <a:prstGeom prst="rect">
              <a:avLst/>
            </a:prstGeom>
            <a:noFill/>
          </p:spPr>
          <p:txBody>
            <a:bodyPr wrap="none" rtlCol="0">
              <a:spAutoFit/>
              <a:scene3d>
                <a:camera prst="orthographicFront"/>
                <a:lightRig rig="threePt" dir="t"/>
              </a:scene3d>
              <a:sp3d contourW="12700"/>
            </a:bodyPr>
            <a:lstStyle/>
            <a:p>
              <a:r>
                <a:rPr lang="en-US" altLang="zh-CN" sz="2400" b="1" dirty="0">
                  <a:solidFill>
                    <a:schemeClr val="tx1">
                      <a:lumMod val="65000"/>
                      <a:lumOff val="35000"/>
                    </a:schemeClr>
                  </a:solidFill>
                  <a:latin typeface="Arial" panose="020B0604020202020204" pitchFamily="34" charset="0"/>
                  <a:ea typeface="微软雅黑" panose="020B0503020204020204" pitchFamily="34" charset="-122"/>
                  <a:cs typeface="Times New Roman" panose="02020603050405020304" charset="0"/>
                  <a:sym typeface="+mn-lt"/>
                  <a:hlinkClick r:id="rId3"/>
                </a:rPr>
                <a:t>ttzjun1@163.com</a:t>
              </a:r>
              <a:endParaRPr lang="en-US" altLang="zh-CN" sz="2400" b="1" dirty="0">
                <a:solidFill>
                  <a:schemeClr val="tx1">
                    <a:lumMod val="65000"/>
                    <a:lumOff val="35000"/>
                  </a:schemeClr>
                </a:solidFill>
                <a:latin typeface="Arial" panose="020B0604020202020204" pitchFamily="34" charset="0"/>
                <a:ea typeface="微软雅黑" panose="020B0503020204020204" pitchFamily="34" charset="-122"/>
                <a:cs typeface="Times New Roman" panose="02020603050405020304" charset="0"/>
                <a:sym typeface="+mn-lt"/>
              </a:endParaRPr>
            </a:p>
            <a:p>
              <a:r>
                <a:rPr lang="en-US" altLang="zh-CN" sz="2400" b="1" dirty="0">
                  <a:solidFill>
                    <a:schemeClr val="tx1">
                      <a:lumMod val="65000"/>
                      <a:lumOff val="35000"/>
                    </a:schemeClr>
                  </a:solidFill>
                  <a:latin typeface="Arial" panose="020B0604020202020204" pitchFamily="34" charset="0"/>
                  <a:ea typeface="微软雅黑" panose="020B0503020204020204" pitchFamily="34" charset="-122"/>
                  <a:cs typeface="Times New Roman" panose="02020603050405020304" charset="0"/>
                  <a:sym typeface="+mn-lt"/>
                </a:rPr>
                <a:t>17750227423</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Times New Roman" panose="02020603050405020304" charset="0"/>
                <a:sym typeface="+mn-lt"/>
              </a:endParaRPr>
            </a:p>
          </p:txBody>
        </p:sp>
      </p:grpSp>
      <p:pic>
        <p:nvPicPr>
          <p:cNvPr id="17" name="图片 16">
            <a:extLst>
              <a:ext uri="{FF2B5EF4-FFF2-40B4-BE49-F238E27FC236}">
                <a16:creationId xmlns:a16="http://schemas.microsoft.com/office/drawing/2014/main" id="{0C83CCEE-6B95-318E-DF3B-62BEE70A4A88}"/>
              </a:ext>
            </a:extLst>
          </p:cNvPr>
          <p:cNvPicPr>
            <a:picLocks noChangeAspect="1"/>
          </p:cNvPicPr>
          <p:nvPr/>
        </p:nvPicPr>
        <p:blipFill rotWithShape="1">
          <a:blip r:embed="rId4"/>
          <a:srcRect l="5613" t="15669" r="54096" b="13820"/>
          <a:stretch/>
        </p:blipFill>
        <p:spPr>
          <a:xfrm>
            <a:off x="11239947" y="1090620"/>
            <a:ext cx="952053" cy="972685"/>
          </a:xfrm>
          <a:prstGeom prst="rect">
            <a:avLst/>
          </a:prstGeom>
        </p:spPr>
      </p:pic>
      <p:pic>
        <p:nvPicPr>
          <p:cNvPr id="22" name="图片 21">
            <a:extLst>
              <a:ext uri="{FF2B5EF4-FFF2-40B4-BE49-F238E27FC236}">
                <a16:creationId xmlns:a16="http://schemas.microsoft.com/office/drawing/2014/main" id="{92EBE1A0-34D8-C315-40AB-02CF62D346E7}"/>
              </a:ext>
            </a:extLst>
          </p:cNvPr>
          <p:cNvPicPr>
            <a:picLocks noChangeAspect="1"/>
          </p:cNvPicPr>
          <p:nvPr/>
        </p:nvPicPr>
        <p:blipFill>
          <a:blip r:embed="rId5"/>
          <a:stretch>
            <a:fillRect/>
          </a:stretch>
        </p:blipFill>
        <p:spPr>
          <a:xfrm>
            <a:off x="0" y="0"/>
            <a:ext cx="12192000" cy="109062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679625" cy="523220"/>
            <a:chOff x="174623" y="245532"/>
            <a:chExt cx="4679625"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4054636"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用法简介</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-Sequence Toolkits</a:t>
              </a: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9">
            <a:extLst>
              <a:ext uri="{FF2B5EF4-FFF2-40B4-BE49-F238E27FC236}">
                <a16:creationId xmlns:a16="http://schemas.microsoft.com/office/drawing/2014/main" id="{F0E998F8-DF3C-E61D-8361-02D2B5978C3C}"/>
              </a:ext>
            </a:extLst>
          </p:cNvPr>
          <p:cNvPicPr>
            <a:picLocks noChangeAspect="1"/>
          </p:cNvPicPr>
          <p:nvPr/>
        </p:nvPicPr>
        <p:blipFill>
          <a:blip r:embed="rId3"/>
          <a:stretch>
            <a:fillRect/>
          </a:stretch>
        </p:blipFill>
        <p:spPr>
          <a:xfrm>
            <a:off x="554366" y="2608490"/>
            <a:ext cx="5078737" cy="3600000"/>
          </a:xfrm>
          <a:prstGeom prst="rect">
            <a:avLst/>
          </a:prstGeom>
        </p:spPr>
      </p:pic>
      <p:pic>
        <p:nvPicPr>
          <p:cNvPr id="11" name="图片 10">
            <a:extLst>
              <a:ext uri="{FF2B5EF4-FFF2-40B4-BE49-F238E27FC236}">
                <a16:creationId xmlns:a16="http://schemas.microsoft.com/office/drawing/2014/main" id="{CD606BAE-D6B5-8E90-614F-F168BDF0386C}"/>
              </a:ext>
            </a:extLst>
          </p:cNvPr>
          <p:cNvPicPr>
            <a:picLocks noChangeAspect="1"/>
          </p:cNvPicPr>
          <p:nvPr/>
        </p:nvPicPr>
        <p:blipFill>
          <a:blip r:embed="rId4"/>
          <a:stretch>
            <a:fillRect/>
          </a:stretch>
        </p:blipFill>
        <p:spPr>
          <a:xfrm>
            <a:off x="5990527" y="2608490"/>
            <a:ext cx="5078736" cy="3600000"/>
          </a:xfrm>
          <a:prstGeom prst="rect">
            <a:avLst/>
          </a:prstGeom>
        </p:spPr>
      </p:pic>
      <p:sp>
        <p:nvSpPr>
          <p:cNvPr id="12" name="文本框 11">
            <a:extLst>
              <a:ext uri="{FF2B5EF4-FFF2-40B4-BE49-F238E27FC236}">
                <a16:creationId xmlns:a16="http://schemas.microsoft.com/office/drawing/2014/main" id="{6AB4F538-462F-9930-A788-50208E4AE193}"/>
              </a:ext>
            </a:extLst>
          </p:cNvPr>
          <p:cNvSpPr txBox="1"/>
          <p:nvPr/>
        </p:nvSpPr>
        <p:spPr>
          <a:xfrm>
            <a:off x="655395" y="744942"/>
            <a:ext cx="4842175" cy="1704569"/>
          </a:xfrm>
          <a:prstGeom prst="rect">
            <a:avLst/>
          </a:prstGeom>
          <a:noFill/>
        </p:spPr>
        <p:txBody>
          <a:bodyPr wrap="square">
            <a:spAutoFit/>
          </a:bodyPr>
          <a:lstStyle/>
          <a:p>
            <a:pPr marL="342900" marR="0" indent="-342900">
              <a:lnSpc>
                <a:spcPct val="150000"/>
              </a:lnSpc>
              <a:spcBef>
                <a:spcPts val="0"/>
              </a:spcBef>
              <a:spcAft>
                <a:spcPts val="0"/>
              </a:spcAft>
              <a:buAutoNum type="arabicPeriod"/>
            </a:pPr>
            <a:r>
              <a:rPr lang="en-US" altLang="zh-CN" dirty="0" err="1">
                <a:effectLst/>
                <a:latin typeface="Arial" panose="020B0604020202020204" pitchFamily="34" charset="0"/>
                <a:ea typeface="微软雅黑" panose="020B0503020204020204" pitchFamily="34" charset="-122"/>
                <a:cs typeface="Times New Roman" panose="02020603050405020304" charset="0"/>
              </a:rPr>
              <a:t>Fasta</a:t>
            </a:r>
            <a:r>
              <a:rPr lang="en-US" altLang="zh-CN" dirty="0">
                <a:effectLst/>
                <a:latin typeface="Arial" panose="020B0604020202020204" pitchFamily="34" charset="0"/>
                <a:ea typeface="微软雅黑" panose="020B0503020204020204" pitchFamily="34" charset="-122"/>
                <a:cs typeface="Times New Roman" panose="02020603050405020304" charset="0"/>
              </a:rPr>
              <a:t> Extract(</a:t>
            </a:r>
            <a:r>
              <a:rPr lang="en-US" altLang="zh-CN" dirty="0" err="1">
                <a:effectLst/>
                <a:latin typeface="Arial" panose="020B0604020202020204" pitchFamily="34" charset="0"/>
                <a:ea typeface="微软雅黑" panose="020B0503020204020204" pitchFamily="34" charset="-122"/>
                <a:cs typeface="Times New Roman" panose="02020603050405020304" charset="0"/>
              </a:rPr>
              <a:t>Recommened</a:t>
            </a:r>
            <a:r>
              <a:rPr lang="en-US" altLang="zh-CN" dirty="0">
                <a:effectLst/>
                <a:latin typeface="Arial" panose="020B0604020202020204" pitchFamily="34" charset="0"/>
                <a:ea typeface="微软雅黑" panose="020B0503020204020204" pitchFamily="34" charset="-122"/>
                <a:cs typeface="Times New Roman" panose="02020603050405020304" charset="0"/>
              </a:rPr>
              <a:t>)</a:t>
            </a:r>
          </a:p>
          <a:p>
            <a:pPr marL="342900" marR="0" indent="-342900">
              <a:lnSpc>
                <a:spcPct val="150000"/>
              </a:lnSpc>
              <a:spcBef>
                <a:spcPts val="0"/>
              </a:spcBef>
              <a:spcAft>
                <a:spcPts val="0"/>
              </a:spcAft>
              <a:buAutoNum type="arabicPeriod"/>
            </a:pPr>
            <a:r>
              <a:rPr lang="en-US" altLang="zh-CN" dirty="0" err="1">
                <a:effectLst/>
                <a:latin typeface="Arial" panose="020B0604020202020204" pitchFamily="34" charset="0"/>
                <a:ea typeface="微软雅黑" panose="020B0503020204020204" pitchFamily="34" charset="-122"/>
                <a:cs typeface="Times New Roman" panose="02020603050405020304" charset="0"/>
              </a:rPr>
              <a:t>Fasta</a:t>
            </a:r>
            <a:r>
              <a:rPr lang="en-US" altLang="zh-CN" dirty="0">
                <a:effectLst/>
                <a:latin typeface="Arial" panose="020B0604020202020204" pitchFamily="34" charset="0"/>
                <a:ea typeface="微软雅黑" panose="020B0503020204020204" pitchFamily="34" charset="-122"/>
                <a:cs typeface="Times New Roman" panose="02020603050405020304" charset="0"/>
              </a:rPr>
              <a:t> stat</a:t>
            </a:r>
          </a:p>
          <a:p>
            <a:pPr marL="342900" marR="0" indent="-342900">
              <a:lnSpc>
                <a:spcPct val="150000"/>
              </a:lnSpc>
              <a:spcBef>
                <a:spcPts val="0"/>
              </a:spcBef>
              <a:spcAft>
                <a:spcPts val="0"/>
              </a:spcAft>
              <a:buAutoNum type="arabicPeriod"/>
            </a:pPr>
            <a:r>
              <a:rPr lang="en-US" altLang="zh-CN" dirty="0">
                <a:effectLst/>
                <a:latin typeface="Arial" panose="020B0604020202020204" pitchFamily="34" charset="0"/>
                <a:ea typeface="微软雅黑" panose="020B0503020204020204" pitchFamily="34" charset="-122"/>
                <a:cs typeface="Times New Roman" panose="02020603050405020304" charset="0"/>
              </a:rPr>
              <a:t>Sequence Manipulate (</a:t>
            </a:r>
            <a:r>
              <a:rPr lang="en-US" altLang="zh-CN" dirty="0" err="1">
                <a:effectLst/>
                <a:latin typeface="Arial" panose="020B0604020202020204" pitchFamily="34" charset="0"/>
                <a:ea typeface="微软雅黑" panose="020B0503020204020204" pitchFamily="34" charset="-122"/>
                <a:cs typeface="Times New Roman" panose="02020603050405020304" charset="0"/>
              </a:rPr>
              <a:t>Rev&amp;Comp</a:t>
            </a:r>
            <a:r>
              <a:rPr lang="en-US" altLang="zh-CN" dirty="0">
                <a:effectLst/>
                <a:latin typeface="Arial" panose="020B0604020202020204" pitchFamily="34" charset="0"/>
                <a:ea typeface="微软雅黑" panose="020B0503020204020204" pitchFamily="34" charset="-122"/>
                <a:cs typeface="Times New Roman" panose="02020603050405020304" charset="0"/>
              </a:rPr>
              <a:t>)</a:t>
            </a:r>
          </a:p>
          <a:p>
            <a:pPr marL="342900" marR="0" indent="-342900">
              <a:lnSpc>
                <a:spcPct val="150000"/>
              </a:lnSpc>
              <a:spcBef>
                <a:spcPts val="0"/>
              </a:spcBef>
              <a:spcAft>
                <a:spcPts val="0"/>
              </a:spcAft>
              <a:buAutoNum type="arabicPeriod"/>
            </a:pPr>
            <a:r>
              <a:rPr lang="en-US" altLang="zh-CN" dirty="0">
                <a:effectLst/>
                <a:latin typeface="Arial" panose="020B0604020202020204" pitchFamily="34" charset="0"/>
                <a:ea typeface="微软雅黑" panose="020B0503020204020204" pitchFamily="34" charset="-122"/>
                <a:cs typeface="Times New Roman" panose="02020603050405020304" charset="0"/>
              </a:rPr>
              <a:t>GXF Sequences Extract</a:t>
            </a:r>
            <a:endParaRPr lang="zh-CN" altLang="en-US" dirty="0">
              <a:effectLst/>
              <a:latin typeface="Arial" panose="020B0604020202020204" pitchFamily="34" charset="0"/>
              <a:ea typeface="微软雅黑" panose="020B0503020204020204" pitchFamily="34" charset="-122"/>
              <a:cs typeface="Times New Roman" panose="02020603050405020304" charset="0"/>
            </a:endParaRPr>
          </a:p>
        </p:txBody>
      </p:sp>
    </p:spTree>
    <p:extLst>
      <p:ext uri="{BB962C8B-B14F-4D97-AF65-F5344CB8AC3E}">
        <p14:creationId xmlns:p14="http://schemas.microsoft.com/office/powerpoint/2010/main" val="399567648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186909" cy="523220"/>
            <a:chOff x="174623" y="245532"/>
            <a:chExt cx="3186909"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561920"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用法简介</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-BLAST</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 name="图片 1">
            <a:extLst>
              <a:ext uri="{FF2B5EF4-FFF2-40B4-BE49-F238E27FC236}">
                <a16:creationId xmlns:a16="http://schemas.microsoft.com/office/drawing/2014/main" id="{8159CF2E-66FF-F706-525F-DAE928BCC4B5}"/>
              </a:ext>
            </a:extLst>
          </p:cNvPr>
          <p:cNvPicPr>
            <a:picLocks noChangeAspect="1"/>
          </p:cNvPicPr>
          <p:nvPr/>
        </p:nvPicPr>
        <p:blipFill>
          <a:blip r:embed="rId3"/>
          <a:stretch>
            <a:fillRect/>
          </a:stretch>
        </p:blipFill>
        <p:spPr>
          <a:xfrm>
            <a:off x="891732" y="2444751"/>
            <a:ext cx="4685228" cy="3600000"/>
          </a:xfrm>
          <a:prstGeom prst="rect">
            <a:avLst/>
          </a:prstGeom>
        </p:spPr>
      </p:pic>
      <p:pic>
        <p:nvPicPr>
          <p:cNvPr id="3" name="图片 2">
            <a:extLst>
              <a:ext uri="{FF2B5EF4-FFF2-40B4-BE49-F238E27FC236}">
                <a16:creationId xmlns:a16="http://schemas.microsoft.com/office/drawing/2014/main" id="{F43F9D1D-021D-FB50-A14B-9ED57BE67E36}"/>
              </a:ext>
            </a:extLst>
          </p:cNvPr>
          <p:cNvPicPr>
            <a:picLocks noChangeAspect="1"/>
          </p:cNvPicPr>
          <p:nvPr/>
        </p:nvPicPr>
        <p:blipFill>
          <a:blip r:embed="rId4"/>
          <a:stretch>
            <a:fillRect/>
          </a:stretch>
        </p:blipFill>
        <p:spPr>
          <a:xfrm>
            <a:off x="6080675" y="2444751"/>
            <a:ext cx="4970758" cy="3600000"/>
          </a:xfrm>
          <a:prstGeom prst="rect">
            <a:avLst/>
          </a:prstGeom>
        </p:spPr>
      </p:pic>
      <p:sp>
        <p:nvSpPr>
          <p:cNvPr id="9" name="文本框 8">
            <a:extLst>
              <a:ext uri="{FF2B5EF4-FFF2-40B4-BE49-F238E27FC236}">
                <a16:creationId xmlns:a16="http://schemas.microsoft.com/office/drawing/2014/main" id="{BCF456A6-DBAD-4CC5-FD80-AE6D7900A496}"/>
              </a:ext>
            </a:extLst>
          </p:cNvPr>
          <p:cNvSpPr txBox="1"/>
          <p:nvPr/>
        </p:nvSpPr>
        <p:spPr>
          <a:xfrm>
            <a:off x="668095" y="804791"/>
            <a:ext cx="4842175" cy="1289071"/>
          </a:xfrm>
          <a:prstGeom prst="rect">
            <a:avLst/>
          </a:prstGeom>
          <a:noFill/>
        </p:spPr>
        <p:txBody>
          <a:bodyPr wrap="square">
            <a:spAutoFit/>
          </a:bodyPr>
          <a:lstStyle/>
          <a:p>
            <a:pPr marL="342900" marR="0" indent="-342900">
              <a:lnSpc>
                <a:spcPct val="150000"/>
              </a:lnSpc>
              <a:spcBef>
                <a:spcPts val="0"/>
              </a:spcBef>
              <a:spcAft>
                <a:spcPts val="0"/>
              </a:spcAft>
              <a:buFont typeface="+mj-lt"/>
              <a:buAutoNum type="arabicPeriod" startAt="5"/>
            </a:pPr>
            <a:r>
              <a:rPr lang="en-US" altLang="zh-CN" dirty="0">
                <a:effectLst/>
                <a:latin typeface="Arial" panose="020B0604020202020204" pitchFamily="34" charset="0"/>
                <a:ea typeface="微软雅黑" panose="020B0503020204020204" pitchFamily="34" charset="-122"/>
                <a:cs typeface="Times New Roman" panose="02020603050405020304" charset="0"/>
              </a:rPr>
              <a:t>Blast Zone</a:t>
            </a:r>
          </a:p>
          <a:p>
            <a:pPr marL="342900" marR="0" indent="-342900">
              <a:lnSpc>
                <a:spcPct val="150000"/>
              </a:lnSpc>
              <a:spcBef>
                <a:spcPts val="0"/>
              </a:spcBef>
              <a:spcAft>
                <a:spcPts val="0"/>
              </a:spcAft>
              <a:buAutoNum type="arabicPeriod" startAt="5"/>
            </a:pPr>
            <a:r>
              <a:rPr lang="en-US" altLang="zh-CN" dirty="0">
                <a:effectLst/>
                <a:latin typeface="Arial" panose="020B0604020202020204" pitchFamily="34" charset="0"/>
                <a:ea typeface="微软雅黑" panose="020B0503020204020204" pitchFamily="34" charset="-122"/>
                <a:cs typeface="Times New Roman" panose="02020603050405020304" charset="0"/>
              </a:rPr>
              <a:t>Several Sequence to a Big File</a:t>
            </a:r>
          </a:p>
          <a:p>
            <a:pPr marL="342900" marR="0" indent="-342900">
              <a:lnSpc>
                <a:spcPct val="150000"/>
              </a:lnSpc>
              <a:spcBef>
                <a:spcPts val="0"/>
              </a:spcBef>
              <a:spcAft>
                <a:spcPts val="0"/>
              </a:spcAft>
              <a:buAutoNum type="arabicPeriod" startAt="5"/>
            </a:pPr>
            <a:r>
              <a:rPr lang="en-US" altLang="zh-CN" dirty="0">
                <a:effectLst/>
                <a:latin typeface="Arial" panose="020B0604020202020204" pitchFamily="34" charset="0"/>
                <a:ea typeface="微软雅黑" panose="020B0503020204020204" pitchFamily="34" charset="-122"/>
                <a:cs typeface="Times New Roman" panose="02020603050405020304" charset="0"/>
              </a:rPr>
              <a:t>BLASTXML Visualization</a:t>
            </a:r>
          </a:p>
        </p:txBody>
      </p:sp>
    </p:spTree>
    <p:extLst>
      <p:ext uri="{BB962C8B-B14F-4D97-AF65-F5344CB8AC3E}">
        <p14:creationId xmlns:p14="http://schemas.microsoft.com/office/powerpoint/2010/main" val="2797620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481861" cy="523220"/>
            <a:chOff x="174623" y="245532"/>
            <a:chExt cx="3481861"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856872"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用法简介</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-Graphics</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9">
            <a:extLst>
              <a:ext uri="{FF2B5EF4-FFF2-40B4-BE49-F238E27FC236}">
                <a16:creationId xmlns:a16="http://schemas.microsoft.com/office/drawing/2014/main" id="{E75BCDE9-80EE-2F5B-FFB7-67ECD0F75471}"/>
              </a:ext>
            </a:extLst>
          </p:cNvPr>
          <p:cNvPicPr>
            <a:picLocks noChangeAspect="1"/>
          </p:cNvPicPr>
          <p:nvPr/>
        </p:nvPicPr>
        <p:blipFill>
          <a:blip r:embed="rId3"/>
          <a:stretch>
            <a:fillRect/>
          </a:stretch>
        </p:blipFill>
        <p:spPr>
          <a:xfrm>
            <a:off x="549811" y="2471414"/>
            <a:ext cx="5078741" cy="3600000"/>
          </a:xfrm>
          <a:prstGeom prst="rect">
            <a:avLst/>
          </a:prstGeom>
        </p:spPr>
      </p:pic>
      <p:pic>
        <p:nvPicPr>
          <p:cNvPr id="12" name="图片 11">
            <a:extLst>
              <a:ext uri="{FF2B5EF4-FFF2-40B4-BE49-F238E27FC236}">
                <a16:creationId xmlns:a16="http://schemas.microsoft.com/office/drawing/2014/main" id="{CC4C5E28-A46C-CF0B-1056-5382BF254412}"/>
              </a:ext>
            </a:extLst>
          </p:cNvPr>
          <p:cNvPicPr>
            <a:picLocks noChangeAspect="1"/>
          </p:cNvPicPr>
          <p:nvPr/>
        </p:nvPicPr>
        <p:blipFill>
          <a:blip r:embed="rId4"/>
          <a:stretch>
            <a:fillRect/>
          </a:stretch>
        </p:blipFill>
        <p:spPr>
          <a:xfrm>
            <a:off x="6240321" y="2471414"/>
            <a:ext cx="4782209" cy="3600000"/>
          </a:xfrm>
          <a:prstGeom prst="rect">
            <a:avLst/>
          </a:prstGeom>
        </p:spPr>
      </p:pic>
      <p:sp>
        <p:nvSpPr>
          <p:cNvPr id="13" name="文本框 12">
            <a:extLst>
              <a:ext uri="{FF2B5EF4-FFF2-40B4-BE49-F238E27FC236}">
                <a16:creationId xmlns:a16="http://schemas.microsoft.com/office/drawing/2014/main" id="{F9B630FD-EAF6-6840-4979-D148A48638D9}"/>
              </a:ext>
            </a:extLst>
          </p:cNvPr>
          <p:cNvSpPr txBox="1"/>
          <p:nvPr/>
        </p:nvSpPr>
        <p:spPr>
          <a:xfrm>
            <a:off x="1009183" y="768752"/>
            <a:ext cx="4842175" cy="1289071"/>
          </a:xfrm>
          <a:prstGeom prst="rect">
            <a:avLst/>
          </a:prstGeom>
          <a:noFill/>
        </p:spPr>
        <p:txBody>
          <a:bodyPr wrap="square">
            <a:spAutoFit/>
          </a:bodyPr>
          <a:lstStyle/>
          <a:p>
            <a:pPr marL="342900" marR="0" indent="-342900">
              <a:lnSpc>
                <a:spcPct val="150000"/>
              </a:lnSpc>
              <a:spcBef>
                <a:spcPts val="0"/>
              </a:spcBef>
              <a:spcAft>
                <a:spcPts val="0"/>
              </a:spcAft>
              <a:buFont typeface="+mj-lt"/>
              <a:buAutoNum type="arabicPeriod" startAt="8"/>
            </a:pPr>
            <a:r>
              <a:rPr lang="en-US" altLang="zh-CN" dirty="0">
                <a:effectLst/>
                <a:latin typeface="Arial" panose="020B0604020202020204" pitchFamily="34" charset="0"/>
                <a:ea typeface="微软雅黑" panose="020B0503020204020204" pitchFamily="34" charset="-122"/>
                <a:cs typeface="Times New Roman" panose="02020603050405020304" charset="0"/>
              </a:rPr>
              <a:t>Heatmap</a:t>
            </a:r>
          </a:p>
          <a:p>
            <a:pPr marL="342900" marR="0" indent="-342900">
              <a:lnSpc>
                <a:spcPct val="150000"/>
              </a:lnSpc>
              <a:spcBef>
                <a:spcPts val="0"/>
              </a:spcBef>
              <a:spcAft>
                <a:spcPts val="0"/>
              </a:spcAft>
              <a:buFont typeface="+mj-lt"/>
              <a:buAutoNum type="arabicPeriod" startAt="8"/>
            </a:pPr>
            <a:r>
              <a:rPr lang="en-US" altLang="zh-CN" dirty="0">
                <a:effectLst/>
                <a:latin typeface="Arial" panose="020B0604020202020204" pitchFamily="34" charset="0"/>
                <a:ea typeface="微软雅黑" panose="020B0503020204020204" pitchFamily="34" charset="-122"/>
                <a:cs typeface="Times New Roman" panose="02020603050405020304" charset="0"/>
              </a:rPr>
              <a:t>Venn</a:t>
            </a:r>
          </a:p>
          <a:p>
            <a:pPr marL="342900" marR="0" indent="-342900">
              <a:lnSpc>
                <a:spcPct val="150000"/>
              </a:lnSpc>
              <a:spcBef>
                <a:spcPts val="0"/>
              </a:spcBef>
              <a:spcAft>
                <a:spcPts val="0"/>
              </a:spcAft>
              <a:buFont typeface="+mj-lt"/>
              <a:buAutoNum type="arabicPeriod" startAt="8"/>
            </a:pPr>
            <a:r>
              <a:rPr lang="en-US" altLang="zh-CN" dirty="0">
                <a:effectLst/>
                <a:latin typeface="Arial" panose="020B0604020202020204" pitchFamily="34" charset="0"/>
                <a:ea typeface="微软雅黑" panose="020B0503020204020204" pitchFamily="34" charset="-122"/>
                <a:cs typeface="Times New Roman" panose="02020603050405020304" charset="0"/>
              </a:rPr>
              <a:t>Upset Plot</a:t>
            </a:r>
          </a:p>
        </p:txBody>
      </p:sp>
    </p:spTree>
    <p:extLst>
      <p:ext uri="{BB962C8B-B14F-4D97-AF65-F5344CB8AC3E}">
        <p14:creationId xmlns:p14="http://schemas.microsoft.com/office/powerpoint/2010/main" val="38014377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156451" cy="523220"/>
            <a:chOff x="174623" y="245532"/>
            <a:chExt cx="3156451"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531462"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用法简介</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-Others</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9">
            <a:extLst>
              <a:ext uri="{FF2B5EF4-FFF2-40B4-BE49-F238E27FC236}">
                <a16:creationId xmlns:a16="http://schemas.microsoft.com/office/drawing/2014/main" id="{A71639AA-B3F2-9993-26BE-B2B9176D0466}"/>
              </a:ext>
            </a:extLst>
          </p:cNvPr>
          <p:cNvPicPr>
            <a:picLocks noChangeAspect="1"/>
          </p:cNvPicPr>
          <p:nvPr/>
        </p:nvPicPr>
        <p:blipFill>
          <a:blip r:embed="rId3"/>
          <a:stretch>
            <a:fillRect/>
          </a:stretch>
        </p:blipFill>
        <p:spPr>
          <a:xfrm>
            <a:off x="593898" y="2382535"/>
            <a:ext cx="4782209" cy="3600000"/>
          </a:xfrm>
          <a:prstGeom prst="rect">
            <a:avLst/>
          </a:prstGeom>
        </p:spPr>
      </p:pic>
      <p:sp>
        <p:nvSpPr>
          <p:cNvPr id="13" name="文本框 12">
            <a:extLst>
              <a:ext uri="{FF2B5EF4-FFF2-40B4-BE49-F238E27FC236}">
                <a16:creationId xmlns:a16="http://schemas.microsoft.com/office/drawing/2014/main" id="{7947599C-1494-8C39-64AC-845D07F8E71F}"/>
              </a:ext>
            </a:extLst>
          </p:cNvPr>
          <p:cNvSpPr txBox="1"/>
          <p:nvPr/>
        </p:nvSpPr>
        <p:spPr>
          <a:xfrm>
            <a:off x="730287" y="804791"/>
            <a:ext cx="4842175" cy="1289071"/>
          </a:xfrm>
          <a:prstGeom prst="rect">
            <a:avLst/>
          </a:prstGeom>
          <a:noFill/>
        </p:spPr>
        <p:txBody>
          <a:bodyPr wrap="square">
            <a:spAutoFit/>
          </a:bodyPr>
          <a:lstStyle/>
          <a:p>
            <a:pPr marL="342900" indent="-342900">
              <a:lnSpc>
                <a:spcPct val="150000"/>
              </a:lnSpc>
              <a:buFont typeface="+mj-lt"/>
              <a:buAutoNum type="arabicPeriod" startAt="11"/>
            </a:pPr>
            <a:r>
              <a:rPr lang="en-US" altLang="zh-CN" dirty="0">
                <a:effectLst/>
                <a:latin typeface="Arial" panose="020B0604020202020204" pitchFamily="34" charset="0"/>
                <a:ea typeface="微软雅黑" panose="020B0503020204020204" pitchFamily="34" charset="-122"/>
                <a:cs typeface="Times New Roman" panose="02020603050405020304" charset="0"/>
              </a:rPr>
              <a:t>Simple HMM Search</a:t>
            </a:r>
          </a:p>
          <a:p>
            <a:pPr marL="342900" marR="0" indent="-342900">
              <a:lnSpc>
                <a:spcPct val="150000"/>
              </a:lnSpc>
              <a:spcBef>
                <a:spcPts val="0"/>
              </a:spcBef>
              <a:spcAft>
                <a:spcPts val="0"/>
              </a:spcAft>
              <a:buAutoNum type="arabicPeriod" startAt="11"/>
            </a:pPr>
            <a:r>
              <a:rPr lang="en-US" altLang="zh-CN" dirty="0">
                <a:latin typeface="Arial" panose="020B0604020202020204" pitchFamily="34" charset="0"/>
                <a:ea typeface="微软雅黑" panose="020B0503020204020204" pitchFamily="34" charset="-122"/>
                <a:cs typeface="Times New Roman" panose="02020603050405020304" charset="0"/>
              </a:rPr>
              <a:t>Big Text View</a:t>
            </a:r>
          </a:p>
          <a:p>
            <a:pPr marL="342900" indent="-342900">
              <a:lnSpc>
                <a:spcPct val="150000"/>
              </a:lnSpc>
              <a:buFontTx/>
              <a:buAutoNum type="arabicPeriod" startAt="11"/>
            </a:pPr>
            <a:r>
              <a:rPr lang="en-US" altLang="zh-CN" dirty="0">
                <a:latin typeface="Arial" panose="020B0604020202020204" pitchFamily="34" charset="0"/>
                <a:ea typeface="微软雅黑" panose="020B0503020204020204" pitchFamily="34" charset="-122"/>
                <a:cs typeface="Times New Roman" panose="02020603050405020304" charset="0"/>
              </a:rPr>
              <a:t>Big Table Preview</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pic>
        <p:nvPicPr>
          <p:cNvPr id="15" name="图片 14">
            <a:extLst>
              <a:ext uri="{FF2B5EF4-FFF2-40B4-BE49-F238E27FC236}">
                <a16:creationId xmlns:a16="http://schemas.microsoft.com/office/drawing/2014/main" id="{E28A2565-5AFC-B377-FE40-2146D499B3E3}"/>
              </a:ext>
            </a:extLst>
          </p:cNvPr>
          <p:cNvPicPr>
            <a:picLocks noChangeAspect="1"/>
          </p:cNvPicPr>
          <p:nvPr/>
        </p:nvPicPr>
        <p:blipFill>
          <a:blip r:embed="rId4"/>
          <a:stretch>
            <a:fillRect/>
          </a:stretch>
        </p:blipFill>
        <p:spPr>
          <a:xfrm>
            <a:off x="6281204" y="2382535"/>
            <a:ext cx="4899006" cy="3600000"/>
          </a:xfrm>
          <a:prstGeom prst="rect">
            <a:avLst/>
          </a:prstGeom>
        </p:spPr>
      </p:pic>
    </p:spTree>
    <p:extLst>
      <p:ext uri="{BB962C8B-B14F-4D97-AF65-F5344CB8AC3E}">
        <p14:creationId xmlns:p14="http://schemas.microsoft.com/office/powerpoint/2010/main" val="9788929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4597372" y="2778263"/>
            <a:ext cx="3986463" cy="830997"/>
          </a:xfrm>
          <a:prstGeom prst="rect">
            <a:avLst/>
          </a:prstGeom>
          <a:noFill/>
        </p:spPr>
        <p:txBody>
          <a:bodyPr wrap="square" rtlCol="0">
            <a:spAutoFit/>
          </a:bodyPr>
          <a:lstStyle/>
          <a:p>
            <a:r>
              <a:rPr lang="zh-CN" altLang="en-US" sz="4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endParaRPr lang="zh-CN" altLang="en-US" sz="3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18" name="矩形 17"/>
          <p:cNvSpPr/>
          <p:nvPr/>
        </p:nvSpPr>
        <p:spPr>
          <a:xfrm>
            <a:off x="4597372" y="3565551"/>
            <a:ext cx="5908270" cy="377411"/>
          </a:xfrm>
          <a:prstGeom prst="rect">
            <a:avLst/>
          </a:prstGeom>
        </p:spPr>
        <p:txBody>
          <a:bodyPr wrap="square">
            <a:spAutoFit/>
          </a:bodyPr>
          <a:lstStyle/>
          <a:p>
            <a:pPr eaLnBrk="0" hangingPunct="0">
              <a:lnSpc>
                <a:spcPct val="150000"/>
              </a:lnSpc>
            </a:pPr>
            <a:r>
              <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Opportunities are always reserved for those who are prepared.</a:t>
            </a:r>
          </a:p>
        </p:txBody>
      </p:sp>
      <p:sp>
        <p:nvSpPr>
          <p:cNvPr id="20" name="等腰三角形 19"/>
          <p:cNvSpPr/>
          <p:nvPr/>
        </p:nvSpPr>
        <p:spPr>
          <a:xfrm>
            <a:off x="-133351" y="5606507"/>
            <a:ext cx="2466975" cy="1251493"/>
          </a:xfrm>
          <a:prstGeom prst="triangle">
            <a:avLst/>
          </a:prstGeom>
          <a:solidFill>
            <a:srgbClr val="E6705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0"/>
          <p:cNvSpPr/>
          <p:nvPr/>
        </p:nvSpPr>
        <p:spPr>
          <a:xfrm rot="16200000">
            <a:off x="9651205" y="140059"/>
            <a:ext cx="3395233" cy="1686358"/>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等腰三角形 21"/>
          <p:cNvSpPr/>
          <p:nvPr/>
        </p:nvSpPr>
        <p:spPr>
          <a:xfrm rot="16200000">
            <a:off x="10320669" y="1443232"/>
            <a:ext cx="2466975" cy="1251493"/>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p:cNvGrpSpPr/>
          <p:nvPr/>
        </p:nvGrpSpPr>
        <p:grpSpPr>
          <a:xfrm>
            <a:off x="2013399" y="2412031"/>
            <a:ext cx="2127545" cy="1780869"/>
            <a:chOff x="1072586" y="730321"/>
            <a:chExt cx="5273250" cy="4571656"/>
          </a:xfrm>
        </p:grpSpPr>
        <p:sp>
          <p:nvSpPr>
            <p:cNvPr id="24" name="矩形 23"/>
            <p:cNvSpPr/>
            <p:nvPr/>
          </p:nvSpPr>
          <p:spPr>
            <a:xfrm rot="2648372">
              <a:off x="1072586" y="730321"/>
              <a:ext cx="4474028" cy="4474028"/>
            </a:xfrm>
            <a:prstGeom prst="rect">
              <a:avLst/>
            </a:prstGeom>
            <a:noFill/>
            <a:ln w="38100">
              <a:solidFill>
                <a:srgbClr val="003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p:cNvSpPr/>
            <p:nvPr/>
          </p:nvSpPr>
          <p:spPr>
            <a:xfrm rot="2648372">
              <a:off x="1846331" y="756879"/>
              <a:ext cx="4499505" cy="4545098"/>
            </a:xfrm>
            <a:prstGeom prst="rect">
              <a:avLst/>
            </a:prstGeom>
            <a:solidFill>
              <a:srgbClr val="FAFA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文本框 25"/>
          <p:cNvSpPr txBox="1"/>
          <p:nvPr/>
        </p:nvSpPr>
        <p:spPr>
          <a:xfrm>
            <a:off x="2508307" y="2702301"/>
            <a:ext cx="1449904" cy="1200329"/>
          </a:xfrm>
          <a:prstGeom prst="rect">
            <a:avLst/>
          </a:prstGeom>
          <a:noFill/>
        </p:spPr>
        <p:txBody>
          <a:bodyPr wrap="square" rtlCol="0">
            <a:spAutoFit/>
          </a:bodyPr>
          <a:lstStyle/>
          <a:p>
            <a:pPr>
              <a:defRPr/>
            </a:pPr>
            <a:r>
              <a:rPr lang="en-US" altLang="zh-CN" sz="7200" dirty="0">
                <a:solidFill>
                  <a:srgbClr val="E67054"/>
                </a:solidFill>
                <a:latin typeface="Arial" panose="020B0604020202020204" pitchFamily="34" charset="0"/>
                <a:ea typeface="微软雅黑" panose="020B0503020204020204" pitchFamily="34" charset="-122"/>
                <a:cs typeface="+mn-ea"/>
                <a:sym typeface="+mn-lt"/>
              </a:rPr>
              <a:t>04</a:t>
            </a:r>
            <a:endParaRPr lang="zh-CN" altLang="en-US" sz="7200" dirty="0">
              <a:solidFill>
                <a:srgbClr val="E67054"/>
              </a:solidFill>
              <a:latin typeface="Arial" panose="020B060402020202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43053143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384078" cy="523220"/>
            <a:chOff x="174623" y="245532"/>
            <a:chExt cx="3384078"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759089"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基因筛选</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a:stretch>
            <a:fillRect/>
          </a:stretch>
        </p:blipFill>
        <p:spPr>
          <a:xfrm>
            <a:off x="249944" y="3817457"/>
            <a:ext cx="3404933" cy="2616257"/>
          </a:xfrm>
          <a:prstGeom prst="rect">
            <a:avLst/>
          </a:prstGeom>
        </p:spPr>
      </p:pic>
      <p:pic>
        <p:nvPicPr>
          <p:cNvPr id="10" name="图片 9"/>
          <p:cNvPicPr>
            <a:picLocks noChangeAspect="1"/>
          </p:cNvPicPr>
          <p:nvPr/>
        </p:nvPicPr>
        <p:blipFill>
          <a:blip r:embed="rId4"/>
          <a:stretch>
            <a:fillRect/>
          </a:stretch>
        </p:blipFill>
        <p:spPr>
          <a:xfrm>
            <a:off x="3862363" y="3817457"/>
            <a:ext cx="3612440" cy="2616257"/>
          </a:xfrm>
          <a:prstGeom prst="rect">
            <a:avLst/>
          </a:prstGeom>
        </p:spPr>
      </p:pic>
      <p:grpSp>
        <p:nvGrpSpPr>
          <p:cNvPr id="37" name="组合 36"/>
          <p:cNvGrpSpPr/>
          <p:nvPr/>
        </p:nvGrpSpPr>
        <p:grpSpPr>
          <a:xfrm>
            <a:off x="432824" y="2043985"/>
            <a:ext cx="8505152" cy="1696985"/>
            <a:chOff x="515134" y="1200164"/>
            <a:chExt cx="8505152" cy="1696985"/>
          </a:xfrm>
        </p:grpSpPr>
        <p:sp>
          <p:nvSpPr>
            <p:cNvPr id="11" name="流程图: 磁盘 10"/>
            <p:cNvSpPr/>
            <p:nvPr/>
          </p:nvSpPr>
          <p:spPr>
            <a:xfrm>
              <a:off x="515134" y="1592131"/>
              <a:ext cx="2050565" cy="978946"/>
            </a:xfrm>
            <a:prstGeom prst="flowChartMagneticDisk">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a:latin typeface="Arial" panose="020B0604020202020204" pitchFamily="34" charset="0"/>
                  <a:ea typeface="微软雅黑" panose="020B0503020204020204" pitchFamily="34" charset="-122"/>
                </a:rPr>
                <a:t>基因组全部蛋白质序列</a:t>
              </a:r>
            </a:p>
          </p:txBody>
        </p:sp>
        <p:sp>
          <p:nvSpPr>
            <p:cNvPr id="12" name="矩形: 圆角 11"/>
            <p:cNvSpPr/>
            <p:nvPr/>
          </p:nvSpPr>
          <p:spPr>
            <a:xfrm>
              <a:off x="3399563" y="1200164"/>
              <a:ext cx="1949498" cy="5232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ea typeface="微软雅黑" panose="020B0503020204020204" pitchFamily="34" charset="-122"/>
                  <a:cs typeface="Times New Roman" panose="02020603050405020304" charset="0"/>
                </a:rPr>
                <a:t>HMM</a:t>
              </a:r>
              <a:r>
                <a:rPr lang="zh-CN" altLang="en-US" dirty="0">
                  <a:solidFill>
                    <a:schemeClr val="tx1"/>
                  </a:solidFill>
                  <a:latin typeface="Arial" panose="020B0604020202020204" pitchFamily="34" charset="0"/>
                  <a:ea typeface="微软雅黑" panose="020B0503020204020204" pitchFamily="34" charset="-122"/>
                </a:rPr>
                <a:t>搜索鉴定</a:t>
              </a:r>
            </a:p>
          </p:txBody>
        </p:sp>
        <p:sp>
          <p:nvSpPr>
            <p:cNvPr id="14" name="矩形: 圆角 13"/>
            <p:cNvSpPr/>
            <p:nvPr/>
          </p:nvSpPr>
          <p:spPr>
            <a:xfrm>
              <a:off x="3399563" y="2373929"/>
              <a:ext cx="1949498" cy="5232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ea typeface="微软雅黑" panose="020B0503020204020204" pitchFamily="34" charset="-122"/>
                  <a:cs typeface="Times New Roman" panose="02020603050405020304" charset="0"/>
                </a:rPr>
                <a:t>BLASTP</a:t>
              </a:r>
              <a:r>
                <a:rPr lang="zh-CN" altLang="en-US" dirty="0">
                  <a:solidFill>
                    <a:schemeClr val="tx1"/>
                  </a:solidFill>
                  <a:latin typeface="Arial" panose="020B0604020202020204" pitchFamily="34" charset="0"/>
                  <a:ea typeface="微软雅黑" panose="020B0503020204020204" pitchFamily="34" charset="-122"/>
                </a:rPr>
                <a:t>鉴定</a:t>
              </a:r>
            </a:p>
          </p:txBody>
        </p:sp>
        <p:grpSp>
          <p:nvGrpSpPr>
            <p:cNvPr id="18" name="组合 17"/>
            <p:cNvGrpSpPr/>
            <p:nvPr/>
          </p:nvGrpSpPr>
          <p:grpSpPr>
            <a:xfrm>
              <a:off x="6739665" y="1325879"/>
              <a:ext cx="2280621" cy="1511450"/>
              <a:chOff x="7105425" y="1384520"/>
              <a:chExt cx="2280621" cy="1511450"/>
            </a:xfrm>
            <a:solidFill>
              <a:schemeClr val="accent5">
                <a:lumMod val="20000"/>
                <a:lumOff val="80000"/>
              </a:schemeClr>
            </a:solidFill>
          </p:grpSpPr>
          <p:sp>
            <p:nvSpPr>
              <p:cNvPr id="16" name="流程图: 过程 15"/>
              <p:cNvSpPr/>
              <p:nvPr/>
            </p:nvSpPr>
            <p:spPr>
              <a:xfrm>
                <a:off x="7105425" y="1384520"/>
                <a:ext cx="2280620" cy="328108"/>
              </a:xfrm>
              <a:prstGeom prst="flowChart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rPr>
                  <a:t>合并去重</a:t>
                </a:r>
              </a:p>
            </p:txBody>
          </p:sp>
          <p:sp>
            <p:nvSpPr>
              <p:cNvPr id="17" name="流程图: 过程 16"/>
              <p:cNvSpPr/>
              <p:nvPr/>
            </p:nvSpPr>
            <p:spPr>
              <a:xfrm>
                <a:off x="7105425" y="1712628"/>
                <a:ext cx="2280621" cy="1183342"/>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ea typeface="微软雅黑" panose="020B0503020204020204" pitchFamily="34" charset="-122"/>
                    <a:cs typeface="Times New Roman" panose="02020603050405020304" charset="0"/>
                  </a:rPr>
                  <a:t>NF-YA 10</a:t>
                </a:r>
                <a:r>
                  <a:rPr lang="zh-CN" altLang="en-US" dirty="0">
                    <a:solidFill>
                      <a:schemeClr val="tx1"/>
                    </a:solidFill>
                    <a:latin typeface="Arial" panose="020B0604020202020204" pitchFamily="34" charset="0"/>
                    <a:ea typeface="微软雅黑" panose="020B0503020204020204" pitchFamily="34" charset="-122"/>
                    <a:cs typeface="Times New Roman" panose="02020603050405020304" charset="0"/>
                  </a:rPr>
                  <a:t>个</a:t>
                </a:r>
                <a:endParaRPr lang="en-US" altLang="zh-CN" dirty="0">
                  <a:solidFill>
                    <a:schemeClr val="tx1"/>
                  </a:solidFill>
                  <a:latin typeface="Arial" panose="020B0604020202020204" pitchFamily="34" charset="0"/>
                  <a:ea typeface="微软雅黑" panose="020B0503020204020204" pitchFamily="34" charset="-122"/>
                  <a:cs typeface="Times New Roman" panose="02020603050405020304" charset="0"/>
                </a:endParaRPr>
              </a:p>
              <a:p>
                <a:pPr algn="ctr"/>
                <a:r>
                  <a:rPr lang="en-US" altLang="zh-CN" dirty="0">
                    <a:solidFill>
                      <a:schemeClr val="tx1"/>
                    </a:solidFill>
                    <a:latin typeface="Arial" panose="020B0604020202020204" pitchFamily="34" charset="0"/>
                    <a:ea typeface="微软雅黑" panose="020B0503020204020204" pitchFamily="34" charset="-122"/>
                    <a:cs typeface="Times New Roman" panose="02020603050405020304" charset="0"/>
                  </a:rPr>
                  <a:t>NF-YB 26</a:t>
                </a:r>
                <a:r>
                  <a:rPr lang="zh-CN" altLang="en-US" dirty="0">
                    <a:solidFill>
                      <a:schemeClr val="tx1"/>
                    </a:solidFill>
                    <a:latin typeface="Arial" panose="020B0604020202020204" pitchFamily="34" charset="0"/>
                    <a:ea typeface="微软雅黑" panose="020B0503020204020204" pitchFamily="34" charset="-122"/>
                    <a:cs typeface="Times New Roman" panose="02020603050405020304" charset="0"/>
                  </a:rPr>
                  <a:t>个</a:t>
                </a:r>
                <a:endParaRPr lang="en-US" altLang="zh-CN" dirty="0">
                  <a:solidFill>
                    <a:schemeClr val="tx1"/>
                  </a:solidFill>
                  <a:latin typeface="Arial" panose="020B0604020202020204" pitchFamily="34" charset="0"/>
                  <a:ea typeface="微软雅黑" panose="020B0503020204020204" pitchFamily="34" charset="-122"/>
                  <a:cs typeface="Times New Roman" panose="02020603050405020304" charset="0"/>
                </a:endParaRPr>
              </a:p>
              <a:p>
                <a:pPr algn="ctr"/>
                <a:r>
                  <a:rPr lang="en-US" altLang="zh-CN" dirty="0">
                    <a:solidFill>
                      <a:schemeClr val="tx1"/>
                    </a:solidFill>
                    <a:latin typeface="Arial" panose="020B0604020202020204" pitchFamily="34" charset="0"/>
                    <a:ea typeface="微软雅黑" panose="020B0503020204020204" pitchFamily="34" charset="-122"/>
                    <a:cs typeface="Times New Roman" panose="02020603050405020304" charset="0"/>
                  </a:rPr>
                  <a:t>NF-YC 14</a:t>
                </a:r>
                <a:r>
                  <a:rPr lang="zh-CN" altLang="en-US" dirty="0">
                    <a:solidFill>
                      <a:schemeClr val="tx1"/>
                    </a:solidFill>
                    <a:latin typeface="Arial" panose="020B0604020202020204" pitchFamily="34" charset="0"/>
                    <a:ea typeface="微软雅黑" panose="020B0503020204020204" pitchFamily="34" charset="-122"/>
                    <a:cs typeface="Times New Roman" panose="02020603050405020304" charset="0"/>
                  </a:rPr>
                  <a:t>个</a:t>
                </a:r>
              </a:p>
            </p:txBody>
          </p:sp>
        </p:grpSp>
        <p:cxnSp>
          <p:nvCxnSpPr>
            <p:cNvPr id="20" name="直接箭头连接符 19"/>
            <p:cNvCxnSpPr>
              <a:stCxn id="11" idx="4"/>
              <a:endCxn id="12" idx="1"/>
            </p:cNvCxnSpPr>
            <p:nvPr/>
          </p:nvCxnSpPr>
          <p:spPr>
            <a:xfrm flipV="1">
              <a:off x="2565699" y="1461774"/>
              <a:ext cx="833864" cy="61983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直接箭头连接符 21"/>
            <p:cNvCxnSpPr>
              <a:stCxn id="11" idx="4"/>
              <a:endCxn id="14" idx="1"/>
            </p:cNvCxnSpPr>
            <p:nvPr/>
          </p:nvCxnSpPr>
          <p:spPr>
            <a:xfrm>
              <a:off x="2565699" y="2081604"/>
              <a:ext cx="833864" cy="5539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连接符: 肘形 23"/>
            <p:cNvCxnSpPr>
              <a:stCxn id="12" idx="3"/>
            </p:cNvCxnSpPr>
            <p:nvPr/>
          </p:nvCxnSpPr>
          <p:spPr>
            <a:xfrm>
              <a:off x="5349061" y="1461774"/>
              <a:ext cx="1390604" cy="693022"/>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连接符: 肘形 25"/>
            <p:cNvCxnSpPr>
              <a:stCxn id="14" idx="3"/>
            </p:cNvCxnSpPr>
            <p:nvPr/>
          </p:nvCxnSpPr>
          <p:spPr>
            <a:xfrm flipV="1">
              <a:off x="5349061" y="2154796"/>
              <a:ext cx="1390604" cy="480743"/>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图片 27"/>
          <p:cNvPicPr>
            <a:picLocks noChangeAspect="1"/>
          </p:cNvPicPr>
          <p:nvPr/>
        </p:nvPicPr>
        <p:blipFill rotWithShape="1">
          <a:blip r:embed="rId5"/>
          <a:srcRect l="3592" t="19333" r="4764" b="8647"/>
          <a:stretch>
            <a:fillRect/>
          </a:stretch>
        </p:blipFill>
        <p:spPr>
          <a:xfrm>
            <a:off x="9095623" y="1921115"/>
            <a:ext cx="2778472" cy="1511450"/>
          </a:xfrm>
          <a:prstGeom prst="rect">
            <a:avLst/>
          </a:prstGeom>
        </p:spPr>
      </p:pic>
      <p:pic>
        <p:nvPicPr>
          <p:cNvPr id="30" name="图片 29"/>
          <p:cNvPicPr>
            <a:picLocks noChangeAspect="1"/>
          </p:cNvPicPr>
          <p:nvPr/>
        </p:nvPicPr>
        <p:blipFill>
          <a:blip r:embed="rId6"/>
          <a:stretch>
            <a:fillRect/>
          </a:stretch>
        </p:blipFill>
        <p:spPr>
          <a:xfrm>
            <a:off x="7685875" y="3803030"/>
            <a:ext cx="3404933" cy="2616258"/>
          </a:xfrm>
          <a:prstGeom prst="rect">
            <a:avLst/>
          </a:prstGeom>
        </p:spPr>
      </p:pic>
      <p:sp>
        <p:nvSpPr>
          <p:cNvPr id="19" name="文本框 18"/>
          <p:cNvSpPr txBox="1"/>
          <p:nvPr/>
        </p:nvSpPr>
        <p:spPr>
          <a:xfrm>
            <a:off x="477745" y="1042152"/>
            <a:ext cx="8549811" cy="873957"/>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a:effectLst/>
                <a:latin typeface="Arial" panose="020B0604020202020204" pitchFamily="34" charset="0"/>
                <a:ea typeface="微软雅黑" panose="020B0503020204020204" pitchFamily="34" charset="-122"/>
                <a:cs typeface="Times New Roman" panose="02020603050405020304" charset="0"/>
              </a:rPr>
              <a:t>Blast Zone</a:t>
            </a:r>
            <a:r>
              <a:rPr lang="zh-CN" altLang="en-US" dirty="0">
                <a:effectLst/>
                <a:latin typeface="Arial" panose="020B0604020202020204" pitchFamily="34" charset="0"/>
                <a:ea typeface="微软雅黑" panose="020B0503020204020204" pitchFamily="34" charset="-122"/>
                <a:cs typeface="Times New Roman" panose="02020603050405020304" charset="0"/>
              </a:rPr>
              <a:t>、</a:t>
            </a:r>
            <a:r>
              <a:rPr lang="en-US" altLang="zh-CN" dirty="0">
                <a:effectLst/>
                <a:latin typeface="Arial" panose="020B0604020202020204" pitchFamily="34" charset="0"/>
                <a:ea typeface="微软雅黑" panose="020B0503020204020204" pitchFamily="34" charset="-122"/>
                <a:cs typeface="Times New Roman" panose="02020603050405020304" charset="0"/>
              </a:rPr>
              <a:t>Simple HMM Search</a:t>
            </a:r>
            <a:r>
              <a:rPr lang="zh-CN" altLang="en-US" dirty="0">
                <a:effectLst/>
                <a:latin typeface="Arial" panose="020B0604020202020204" pitchFamily="34" charset="0"/>
                <a:ea typeface="微软雅黑" panose="020B0503020204020204" pitchFamily="34" charset="-122"/>
                <a:cs typeface="Times New Roman" panose="02020603050405020304" charset="0"/>
              </a:rPr>
              <a:t>、</a:t>
            </a:r>
            <a:r>
              <a:rPr lang="en-US" altLang="zh-CN" dirty="0">
                <a:effectLst/>
                <a:latin typeface="Arial" panose="020B0604020202020204" pitchFamily="34" charset="0"/>
                <a:ea typeface="微软雅黑" panose="020B0503020204020204" pitchFamily="34" charset="-122"/>
                <a:cs typeface="Times New Roman" panose="02020603050405020304" charset="0"/>
              </a:rPr>
              <a:t>Venn</a:t>
            </a: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全基因组蛋白质序列、拟南芥</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基因序列、</a:t>
            </a:r>
            <a:r>
              <a:rPr lang="en-US" altLang="zh-CN" dirty="0">
                <a:effectLst/>
                <a:latin typeface="Arial" panose="020B0604020202020204" pitchFamily="34" charset="0"/>
                <a:ea typeface="微软雅黑" panose="020B0503020204020204" pitchFamily="34" charset="-122"/>
                <a:cs typeface="Times New Roman" panose="02020603050405020304" charset="0"/>
              </a:rPr>
              <a:t> NF-Y</a:t>
            </a:r>
            <a:r>
              <a:rPr lang="zh-CN" altLang="en-US" dirty="0">
                <a:latin typeface="Arial" panose="020B0604020202020204" pitchFamily="34" charset="0"/>
                <a:ea typeface="微软雅黑" panose="020B0503020204020204" pitchFamily="34" charset="-122"/>
                <a:cs typeface="Times New Roman" panose="02020603050405020304" charset="0"/>
              </a:rPr>
              <a:t>基因</a:t>
            </a:r>
            <a:r>
              <a:rPr lang="en-US" altLang="zh-CN" dirty="0">
                <a:latin typeface="Arial" panose="020B0604020202020204" pitchFamily="34" charset="0"/>
                <a:ea typeface="微软雅黑" panose="020B0503020204020204" pitchFamily="34" charset="-122"/>
                <a:cs typeface="Times New Roman" panose="02020603050405020304" charset="0"/>
              </a:rPr>
              <a:t>hmm</a:t>
            </a:r>
            <a:r>
              <a:rPr lang="zh-CN" altLang="en-US" dirty="0">
                <a:latin typeface="Arial" panose="020B0604020202020204" pitchFamily="34" charset="0"/>
                <a:ea typeface="微软雅黑" panose="020B0503020204020204" pitchFamily="34" charset="-122"/>
                <a:cs typeface="Times New Roman" panose="02020603050405020304" charset="0"/>
              </a:rPr>
              <a:t>文件</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384078" cy="523220"/>
            <a:chOff x="174623" y="245532"/>
            <a:chExt cx="3384078"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759089"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基因筛选</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31"/>
          <p:cNvPicPr>
            <a:picLocks noChangeAspect="1"/>
          </p:cNvPicPr>
          <p:nvPr/>
        </p:nvPicPr>
        <p:blipFill>
          <a:blip r:embed="rId3"/>
          <a:stretch>
            <a:fillRect/>
          </a:stretch>
        </p:blipFill>
        <p:spPr>
          <a:xfrm>
            <a:off x="1681911" y="2726229"/>
            <a:ext cx="3830955" cy="2943601"/>
          </a:xfrm>
          <a:prstGeom prst="rect">
            <a:avLst/>
          </a:prstGeom>
        </p:spPr>
      </p:pic>
      <p:pic>
        <p:nvPicPr>
          <p:cNvPr id="35" name="图片 34"/>
          <p:cNvPicPr>
            <a:picLocks noChangeAspect="1"/>
          </p:cNvPicPr>
          <p:nvPr/>
        </p:nvPicPr>
        <p:blipFill>
          <a:blip r:embed="rId4"/>
          <a:stretch>
            <a:fillRect/>
          </a:stretch>
        </p:blipFill>
        <p:spPr>
          <a:xfrm>
            <a:off x="6147890" y="2726228"/>
            <a:ext cx="4152716" cy="2943601"/>
          </a:xfrm>
          <a:prstGeom prst="rect">
            <a:avLst/>
          </a:prstGeom>
        </p:spPr>
      </p:pic>
      <p:sp>
        <p:nvSpPr>
          <p:cNvPr id="2" name="文本框 1"/>
          <p:cNvSpPr txBox="1"/>
          <p:nvPr/>
        </p:nvSpPr>
        <p:spPr>
          <a:xfrm>
            <a:off x="296064" y="1310992"/>
            <a:ext cx="7436394" cy="873957"/>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err="1">
                <a:latin typeface="Arial" panose="020B0604020202020204" pitchFamily="34" charset="0"/>
                <a:ea typeface="微软雅黑" panose="020B0503020204020204" pitchFamily="34" charset="-122"/>
                <a:cs typeface="Times New Roman" panose="02020603050405020304" charset="0"/>
              </a:rPr>
              <a:t>Fasta</a:t>
            </a:r>
            <a:r>
              <a:rPr lang="en-US" altLang="zh-CN" dirty="0">
                <a:latin typeface="Arial" panose="020B0604020202020204" pitchFamily="34" charset="0"/>
                <a:ea typeface="微软雅黑" panose="020B0503020204020204" pitchFamily="34" charset="-122"/>
                <a:cs typeface="Times New Roman" panose="02020603050405020304" charset="0"/>
              </a:rPr>
              <a:t> Extract (Basic)</a:t>
            </a:r>
            <a:r>
              <a:rPr lang="zh-CN" altLang="en-US" dirty="0">
                <a:effectLst/>
                <a:latin typeface="Arial" panose="020B0604020202020204" pitchFamily="34" charset="0"/>
                <a:ea typeface="微软雅黑" panose="020B0503020204020204" pitchFamily="34" charset="-122"/>
                <a:cs typeface="Times New Roman" panose="02020603050405020304" charset="0"/>
              </a:rPr>
              <a:t>、</a:t>
            </a:r>
            <a:r>
              <a:rPr lang="en-US" altLang="zh-CN" dirty="0">
                <a:effectLst/>
                <a:latin typeface="Arial" panose="020B0604020202020204" pitchFamily="34" charset="0"/>
                <a:ea typeface="微软雅黑" panose="020B0503020204020204" pitchFamily="34" charset="-122"/>
                <a:cs typeface="Times New Roman" panose="02020603050405020304" charset="0"/>
              </a:rPr>
              <a:t>ID Simplify</a:t>
            </a: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全基因组蛋白质序列、苹果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转录因子基因</a:t>
            </a:r>
            <a:r>
              <a:rPr lang="en-US" altLang="zh-CN" dirty="0">
                <a:effectLst/>
                <a:latin typeface="Arial" panose="020B0604020202020204" pitchFamily="34" charset="0"/>
                <a:ea typeface="微软雅黑" panose="020B0503020204020204" pitchFamily="34" charset="-122"/>
                <a:cs typeface="Times New Roman" panose="02020603050405020304" charset="0"/>
              </a:rPr>
              <a:t>ID</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576438" cy="523220"/>
            <a:chOff x="174623" y="245532"/>
            <a:chExt cx="3576438"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951449"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-motif</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分析</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4688" y="2800560"/>
            <a:ext cx="3776563" cy="2894788"/>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0800" y="2796650"/>
            <a:ext cx="3779724" cy="2898698"/>
          </a:xfrm>
          <a:prstGeom prst="rect">
            <a:avLst/>
          </a:prstGeom>
        </p:spPr>
      </p:pic>
      <p:sp>
        <p:nvSpPr>
          <p:cNvPr id="2" name="文本框 1"/>
          <p:cNvSpPr txBox="1"/>
          <p:nvPr/>
        </p:nvSpPr>
        <p:spPr>
          <a:xfrm>
            <a:off x="432824" y="1303553"/>
            <a:ext cx="5311760" cy="873957"/>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a:latin typeface="Arial" panose="020B0604020202020204" pitchFamily="34" charset="0"/>
                <a:ea typeface="微软雅黑" panose="020B0503020204020204" pitchFamily="34" charset="-122"/>
                <a:cs typeface="Times New Roman" panose="02020603050405020304" charset="0"/>
              </a:rPr>
              <a:t>Simple MEME Wrapper</a:t>
            </a:r>
            <a:r>
              <a:rPr lang="en-US" altLang="zh-CN" dirty="0">
                <a:effectLst/>
                <a:latin typeface="Arial" panose="020B0604020202020204" pitchFamily="34" charset="0"/>
                <a:ea typeface="微软雅黑" panose="020B0503020204020204" pitchFamily="34" charset="-122"/>
                <a:cs typeface="Times New Roman" panose="02020603050405020304" charset="0"/>
              </a:rPr>
              <a:t> Simplify</a:t>
            </a: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基因蛋白质序列</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24671"/>
          <a:stretch>
            <a:fillRect/>
          </a:stretch>
        </p:blipFill>
        <p:spPr>
          <a:xfrm>
            <a:off x="607807" y="3128641"/>
            <a:ext cx="3962104" cy="2508759"/>
          </a:xfrm>
          <a:prstGeom prst="rect">
            <a:avLst/>
          </a:prstGeom>
        </p:spPr>
      </p:pic>
      <p:grpSp>
        <p:nvGrpSpPr>
          <p:cNvPr id="8" name="组合 7"/>
          <p:cNvGrpSpPr/>
          <p:nvPr/>
        </p:nvGrpSpPr>
        <p:grpSpPr>
          <a:xfrm>
            <a:off x="222749" y="245532"/>
            <a:ext cx="3576438" cy="523220"/>
            <a:chOff x="174623" y="245532"/>
            <a:chExt cx="3576438"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951449"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-motif</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分析</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9353" y="3128640"/>
            <a:ext cx="2709023" cy="2508759"/>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r="12095"/>
          <a:stretch>
            <a:fillRect/>
          </a:stretch>
        </p:blipFill>
        <p:spPr>
          <a:xfrm>
            <a:off x="7537818" y="553064"/>
            <a:ext cx="4440542" cy="5937127"/>
          </a:xfrm>
          <a:prstGeom prst="rect">
            <a:avLst/>
          </a:prstGeom>
        </p:spPr>
      </p:pic>
      <p:sp>
        <p:nvSpPr>
          <p:cNvPr id="2" name="文本框 1"/>
          <p:cNvSpPr txBox="1"/>
          <p:nvPr/>
        </p:nvSpPr>
        <p:spPr>
          <a:xfrm>
            <a:off x="346477" y="1114772"/>
            <a:ext cx="5371212" cy="873957"/>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a:latin typeface="Arial" panose="020B0604020202020204" pitchFamily="34" charset="0"/>
                <a:ea typeface="微软雅黑" panose="020B0503020204020204" pitchFamily="34" charset="-122"/>
                <a:cs typeface="Times New Roman" panose="02020603050405020304" charset="0"/>
              </a:rPr>
              <a:t>Gene Structure View(Advanced)</a:t>
            </a: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a:t>
            </a:r>
            <a:r>
              <a:rPr lang="en-US" altLang="zh-CN" dirty="0">
                <a:effectLst/>
                <a:latin typeface="Arial" panose="020B0604020202020204" pitchFamily="34" charset="0"/>
                <a:ea typeface="微软雅黑" panose="020B0503020204020204" pitchFamily="34" charset="-122"/>
                <a:cs typeface="Times New Roman" panose="02020603050405020304" charset="0"/>
              </a:rPr>
              <a:t>ID</a:t>
            </a:r>
            <a:r>
              <a:rPr lang="zh-CN" altLang="en-US" dirty="0">
                <a:effectLst/>
                <a:latin typeface="Arial" panose="020B0604020202020204" pitchFamily="34" charset="0"/>
                <a:ea typeface="微软雅黑" panose="020B0503020204020204" pitchFamily="34" charset="-122"/>
                <a:cs typeface="Times New Roman" panose="02020603050405020304" charset="0"/>
              </a:rPr>
              <a:t>、</a:t>
            </a:r>
            <a:r>
              <a:rPr lang="en-US" altLang="zh-CN" dirty="0">
                <a:effectLst/>
                <a:latin typeface="Arial" panose="020B0604020202020204" pitchFamily="34" charset="0"/>
                <a:ea typeface="微软雅黑" panose="020B0503020204020204" pitchFamily="34" charset="-122"/>
                <a:cs typeface="Times New Roman" panose="02020603050405020304" charset="0"/>
              </a:rPr>
              <a:t>MEME</a:t>
            </a:r>
            <a:r>
              <a:rPr lang="zh-CN" altLang="en-US" dirty="0">
                <a:effectLst/>
                <a:latin typeface="Arial" panose="020B0604020202020204" pitchFamily="34" charset="0"/>
                <a:ea typeface="微软雅黑" panose="020B0503020204020204" pitchFamily="34" charset="-122"/>
                <a:cs typeface="Times New Roman" panose="02020603050405020304" charset="0"/>
              </a:rPr>
              <a:t>预测结果文件</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897039" cy="523220"/>
            <a:chOff x="174623" y="245532"/>
            <a:chExt cx="3897039"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272050"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基因结构分析</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7449"/>
            <a:ext cx="4066879" cy="194577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879" y="2194532"/>
            <a:ext cx="4199340" cy="3548696"/>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r="19892"/>
          <a:stretch>
            <a:fillRect/>
          </a:stretch>
        </p:blipFill>
        <p:spPr>
          <a:xfrm>
            <a:off x="8186667" y="209123"/>
            <a:ext cx="4066878" cy="6465337"/>
          </a:xfrm>
          <a:prstGeom prst="rect">
            <a:avLst/>
          </a:prstGeom>
        </p:spPr>
      </p:pic>
      <p:sp>
        <p:nvSpPr>
          <p:cNvPr id="9" name="文本框 8"/>
          <p:cNvSpPr txBox="1"/>
          <p:nvPr/>
        </p:nvSpPr>
        <p:spPr>
          <a:xfrm>
            <a:off x="346476" y="1114772"/>
            <a:ext cx="5661669" cy="873957"/>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a:latin typeface="Arial" panose="020B0604020202020204" pitchFamily="34" charset="0"/>
                <a:ea typeface="微软雅黑" panose="020B0503020204020204" pitchFamily="34" charset="-122"/>
                <a:cs typeface="Times New Roman" panose="02020603050405020304" charset="0"/>
              </a:rPr>
              <a:t>Gene Structure View(Advanced)</a:t>
            </a: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a:t>
            </a:r>
            <a:r>
              <a:rPr lang="en-US" altLang="zh-CN" dirty="0">
                <a:effectLst/>
                <a:latin typeface="Arial" panose="020B0604020202020204" pitchFamily="34" charset="0"/>
                <a:ea typeface="微软雅黑" panose="020B0503020204020204" pitchFamily="34" charset="-122"/>
                <a:cs typeface="Times New Roman" panose="02020603050405020304" charset="0"/>
              </a:rPr>
              <a:t>ID</a:t>
            </a:r>
            <a:r>
              <a:rPr lang="zh-CN" altLang="en-US" dirty="0">
                <a:effectLst/>
                <a:latin typeface="Arial" panose="020B0604020202020204" pitchFamily="34" charset="0"/>
                <a:ea typeface="微软雅黑" panose="020B0503020204020204" pitchFamily="34" charset="-122"/>
                <a:cs typeface="Times New Roman" panose="02020603050405020304" charset="0"/>
              </a:rPr>
              <a:t>、苹果基因组</a:t>
            </a:r>
            <a:r>
              <a:rPr lang="en-US" altLang="zh-CN" dirty="0" err="1">
                <a:latin typeface="Arial" panose="020B0604020202020204" pitchFamily="34" charset="0"/>
                <a:ea typeface="微软雅黑" panose="020B0503020204020204" pitchFamily="34" charset="-122"/>
                <a:cs typeface="Times New Roman" panose="02020603050405020304" charset="0"/>
              </a:rPr>
              <a:t>gff</a:t>
            </a:r>
            <a:r>
              <a:rPr lang="zh-CN" altLang="en-US" dirty="0">
                <a:latin typeface="Arial" panose="020B0604020202020204" pitchFamily="34" charset="0"/>
                <a:ea typeface="微软雅黑" panose="020B0503020204020204" pitchFamily="34" charset="-122"/>
                <a:cs typeface="Times New Roman" panose="02020603050405020304" charset="0"/>
              </a:rPr>
              <a:t>文件</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6755276" y="875590"/>
            <a:ext cx="3485764" cy="720000"/>
            <a:chOff x="3125240" y="2346839"/>
            <a:chExt cx="3485764" cy="720000"/>
          </a:xfrm>
        </p:grpSpPr>
        <p:grpSp>
          <p:nvGrpSpPr>
            <p:cNvPr id="52" name="组合 51"/>
            <p:cNvGrpSpPr/>
            <p:nvPr/>
          </p:nvGrpSpPr>
          <p:grpSpPr>
            <a:xfrm>
              <a:off x="3125240" y="2346839"/>
              <a:ext cx="718038" cy="720000"/>
              <a:chOff x="3125240" y="2346839"/>
              <a:chExt cx="718038" cy="720000"/>
            </a:xfrm>
          </p:grpSpPr>
          <p:sp>
            <p:nvSpPr>
              <p:cNvPr id="54" name="八边形 53"/>
              <p:cNvSpPr/>
              <p:nvPr/>
            </p:nvSpPr>
            <p:spPr>
              <a:xfrm rot="5400000">
                <a:off x="3124259" y="2347820"/>
                <a:ext cx="720000" cy="718038"/>
              </a:xfrm>
              <a:prstGeom prst="octagon">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55" name="文本框 54"/>
              <p:cNvSpPr txBox="1"/>
              <p:nvPr/>
            </p:nvSpPr>
            <p:spPr>
              <a:xfrm>
                <a:off x="3171438" y="2445229"/>
                <a:ext cx="625642" cy="523220"/>
              </a:xfrm>
              <a:prstGeom prst="rect">
                <a:avLst/>
              </a:prstGeom>
              <a:noFill/>
            </p:spPr>
            <p:txBody>
              <a:bodyPr wrap="square" rtlCol="0">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mn-ea"/>
                    <a:sym typeface="+mn-lt"/>
                  </a:rPr>
                  <a:t>01</a:t>
                </a:r>
                <a:endParaRPr lang="zh-CN" altLang="en-US" sz="2800" dirty="0">
                  <a:solidFill>
                    <a:schemeClr val="bg1"/>
                  </a:solidFill>
                  <a:latin typeface="Arial" panose="020B0604020202020204" pitchFamily="34" charset="0"/>
                  <a:ea typeface="微软雅黑" panose="020B0503020204020204" pitchFamily="34" charset="-122"/>
                  <a:cs typeface="+mn-ea"/>
                  <a:sym typeface="+mn-lt"/>
                </a:endParaRPr>
              </a:p>
            </p:txBody>
          </p:sp>
        </p:grpSp>
        <p:sp>
          <p:nvSpPr>
            <p:cNvPr id="53" name="矩形 52"/>
            <p:cNvSpPr/>
            <p:nvPr/>
          </p:nvSpPr>
          <p:spPr>
            <a:xfrm>
              <a:off x="3976950" y="2445229"/>
              <a:ext cx="2634054"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什么是</a:t>
              </a:r>
              <a:r>
                <a:rPr lang="en-US" altLang="zh-CN" sz="2800" b="1" dirty="0" err="1">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TBtools</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56" name="组合 55"/>
          <p:cNvGrpSpPr/>
          <p:nvPr/>
        </p:nvGrpSpPr>
        <p:grpSpPr>
          <a:xfrm>
            <a:off x="6755276" y="1726791"/>
            <a:ext cx="3798513" cy="720000"/>
            <a:chOff x="3125240" y="2346839"/>
            <a:chExt cx="3798513" cy="720000"/>
          </a:xfrm>
        </p:grpSpPr>
        <p:grpSp>
          <p:nvGrpSpPr>
            <p:cNvPr id="57" name="组合 56"/>
            <p:cNvGrpSpPr/>
            <p:nvPr/>
          </p:nvGrpSpPr>
          <p:grpSpPr>
            <a:xfrm>
              <a:off x="3125240" y="2346839"/>
              <a:ext cx="718038" cy="720000"/>
              <a:chOff x="3125240" y="2346839"/>
              <a:chExt cx="718038" cy="720000"/>
            </a:xfrm>
          </p:grpSpPr>
          <p:sp>
            <p:nvSpPr>
              <p:cNvPr id="59" name="八边形 58"/>
              <p:cNvSpPr/>
              <p:nvPr/>
            </p:nvSpPr>
            <p:spPr>
              <a:xfrm rot="5400000">
                <a:off x="3124259" y="2347820"/>
                <a:ext cx="720000" cy="718038"/>
              </a:xfrm>
              <a:prstGeom prst="octagon">
                <a:avLst/>
              </a:prstGeom>
              <a:solidFill>
                <a:srgbClr val="E670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60" name="文本框 59"/>
              <p:cNvSpPr txBox="1"/>
              <p:nvPr/>
            </p:nvSpPr>
            <p:spPr>
              <a:xfrm>
                <a:off x="3171438" y="2445229"/>
                <a:ext cx="625642" cy="523220"/>
              </a:xfrm>
              <a:prstGeom prst="rect">
                <a:avLst/>
              </a:prstGeom>
              <a:noFill/>
            </p:spPr>
            <p:txBody>
              <a:bodyPr wrap="square" rtlCol="0">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mn-ea"/>
                    <a:sym typeface="+mn-lt"/>
                  </a:rPr>
                  <a:t>02</a:t>
                </a:r>
                <a:endParaRPr lang="zh-CN" altLang="en-US" sz="2800" dirty="0">
                  <a:solidFill>
                    <a:schemeClr val="bg1"/>
                  </a:solidFill>
                  <a:latin typeface="Arial" panose="020B0604020202020204" pitchFamily="34" charset="0"/>
                  <a:ea typeface="微软雅黑" panose="020B0503020204020204" pitchFamily="34" charset="-122"/>
                  <a:cs typeface="+mn-ea"/>
                  <a:sym typeface="+mn-lt"/>
                </a:endParaRPr>
              </a:p>
            </p:txBody>
          </p:sp>
        </p:grpSp>
        <p:sp>
          <p:nvSpPr>
            <p:cNvPr id="58" name="矩形 57"/>
            <p:cNvSpPr/>
            <p:nvPr/>
          </p:nvSpPr>
          <p:spPr>
            <a:xfrm>
              <a:off x="3930626" y="2452922"/>
              <a:ext cx="2993127" cy="523220"/>
            </a:xfrm>
            <a:prstGeom prst="rect">
              <a:avLst/>
            </a:prstGeom>
          </p:spPr>
          <p:txBody>
            <a:bodyPr wrap="none">
              <a:spAutoFit/>
            </a:bodyPr>
            <a:lstStyle/>
            <a:p>
              <a:pPr algn="ctr"/>
              <a:r>
                <a:rPr lang="en-US" altLang="zh-CN" sz="2800" b="1" dirty="0" err="1">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TBtools</a:t>
              </a:r>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能干什么</a:t>
              </a:r>
            </a:p>
          </p:txBody>
        </p:sp>
      </p:grpSp>
      <p:grpSp>
        <p:nvGrpSpPr>
          <p:cNvPr id="61" name="组合 60"/>
          <p:cNvGrpSpPr/>
          <p:nvPr/>
        </p:nvGrpSpPr>
        <p:grpSpPr>
          <a:xfrm>
            <a:off x="6755276" y="2577992"/>
            <a:ext cx="2472667" cy="720000"/>
            <a:chOff x="3125240" y="2346839"/>
            <a:chExt cx="2472667" cy="720000"/>
          </a:xfrm>
        </p:grpSpPr>
        <p:grpSp>
          <p:nvGrpSpPr>
            <p:cNvPr id="62" name="组合 61"/>
            <p:cNvGrpSpPr/>
            <p:nvPr/>
          </p:nvGrpSpPr>
          <p:grpSpPr>
            <a:xfrm>
              <a:off x="3125240" y="2346839"/>
              <a:ext cx="718038" cy="720000"/>
              <a:chOff x="3125240" y="2346839"/>
              <a:chExt cx="718038" cy="720000"/>
            </a:xfrm>
          </p:grpSpPr>
          <p:sp>
            <p:nvSpPr>
              <p:cNvPr id="64" name="八边形 63"/>
              <p:cNvSpPr/>
              <p:nvPr/>
            </p:nvSpPr>
            <p:spPr>
              <a:xfrm rot="5400000">
                <a:off x="3124259" y="2347820"/>
                <a:ext cx="720000" cy="718038"/>
              </a:xfrm>
              <a:prstGeom prst="octagon">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65" name="文本框 64"/>
              <p:cNvSpPr txBox="1"/>
              <p:nvPr/>
            </p:nvSpPr>
            <p:spPr>
              <a:xfrm>
                <a:off x="3171438" y="2445229"/>
                <a:ext cx="625642" cy="523220"/>
              </a:xfrm>
              <a:prstGeom prst="rect">
                <a:avLst/>
              </a:prstGeom>
              <a:noFill/>
            </p:spPr>
            <p:txBody>
              <a:bodyPr wrap="square" rtlCol="0">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mn-ea"/>
                    <a:sym typeface="+mn-lt"/>
                  </a:rPr>
                  <a:t>03</a:t>
                </a:r>
                <a:endParaRPr lang="zh-CN" altLang="en-US" sz="2800" dirty="0">
                  <a:solidFill>
                    <a:schemeClr val="bg1"/>
                  </a:solidFill>
                  <a:latin typeface="Arial" panose="020B0604020202020204" pitchFamily="34" charset="0"/>
                  <a:ea typeface="微软雅黑" panose="020B0503020204020204" pitchFamily="34" charset="-122"/>
                  <a:cs typeface="+mn-ea"/>
                  <a:sym typeface="+mn-lt"/>
                </a:endParaRPr>
              </a:p>
            </p:txBody>
          </p:sp>
        </p:grpSp>
        <p:sp>
          <p:nvSpPr>
            <p:cNvPr id="63" name="矩形 62"/>
            <p:cNvSpPr/>
            <p:nvPr/>
          </p:nvSpPr>
          <p:spPr>
            <a:xfrm>
              <a:off x="3976950" y="2445229"/>
              <a:ext cx="1620957"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用法简介</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66" name="组合 65"/>
          <p:cNvGrpSpPr/>
          <p:nvPr/>
        </p:nvGrpSpPr>
        <p:grpSpPr>
          <a:xfrm>
            <a:off x="6755276" y="3429193"/>
            <a:ext cx="2472667" cy="720000"/>
            <a:chOff x="3125240" y="2346839"/>
            <a:chExt cx="2472667" cy="720000"/>
          </a:xfrm>
        </p:grpSpPr>
        <p:grpSp>
          <p:nvGrpSpPr>
            <p:cNvPr id="67" name="组合 66"/>
            <p:cNvGrpSpPr/>
            <p:nvPr/>
          </p:nvGrpSpPr>
          <p:grpSpPr>
            <a:xfrm>
              <a:off x="3125240" y="2346839"/>
              <a:ext cx="718038" cy="720000"/>
              <a:chOff x="3125240" y="2346839"/>
              <a:chExt cx="718038" cy="720000"/>
            </a:xfrm>
          </p:grpSpPr>
          <p:sp>
            <p:nvSpPr>
              <p:cNvPr id="69" name="八边形 68"/>
              <p:cNvSpPr/>
              <p:nvPr/>
            </p:nvSpPr>
            <p:spPr>
              <a:xfrm rot="5400000">
                <a:off x="3124259" y="2347820"/>
                <a:ext cx="720000" cy="718038"/>
              </a:xfrm>
              <a:prstGeom prst="octagon">
                <a:avLst/>
              </a:prstGeom>
              <a:solidFill>
                <a:srgbClr val="E670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70" name="文本框 69"/>
              <p:cNvSpPr txBox="1"/>
              <p:nvPr/>
            </p:nvSpPr>
            <p:spPr>
              <a:xfrm>
                <a:off x="3171438" y="2445229"/>
                <a:ext cx="625642" cy="523220"/>
              </a:xfrm>
              <a:prstGeom prst="rect">
                <a:avLst/>
              </a:prstGeom>
              <a:noFill/>
            </p:spPr>
            <p:txBody>
              <a:bodyPr wrap="square" rtlCol="0">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mn-ea"/>
                    <a:sym typeface="+mn-lt"/>
                  </a:rPr>
                  <a:t>04</a:t>
                </a:r>
                <a:endParaRPr lang="zh-CN" altLang="en-US" sz="2800" dirty="0">
                  <a:solidFill>
                    <a:schemeClr val="bg1"/>
                  </a:solidFill>
                  <a:latin typeface="Arial" panose="020B0604020202020204" pitchFamily="34" charset="0"/>
                  <a:ea typeface="微软雅黑" panose="020B0503020204020204" pitchFamily="34" charset="-122"/>
                  <a:cs typeface="+mn-ea"/>
                  <a:sym typeface="+mn-lt"/>
                </a:endParaRPr>
              </a:p>
            </p:txBody>
          </p:sp>
        </p:grpSp>
        <p:sp>
          <p:nvSpPr>
            <p:cNvPr id="68" name="矩形 67"/>
            <p:cNvSpPr/>
            <p:nvPr/>
          </p:nvSpPr>
          <p:spPr>
            <a:xfrm>
              <a:off x="3976950" y="2445229"/>
              <a:ext cx="1620957"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p>
          </p:txBody>
        </p:sp>
      </p:grpSp>
      <p:sp>
        <p:nvSpPr>
          <p:cNvPr id="5" name="等腰三角形 4"/>
          <p:cNvSpPr/>
          <p:nvPr/>
        </p:nvSpPr>
        <p:spPr>
          <a:xfrm>
            <a:off x="-133351" y="5606507"/>
            <a:ext cx="2466975" cy="1251493"/>
          </a:xfrm>
          <a:prstGeom prst="triangle">
            <a:avLst/>
          </a:prstGeom>
          <a:solidFill>
            <a:srgbClr val="E6705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等腰三角形 35"/>
          <p:cNvSpPr/>
          <p:nvPr/>
        </p:nvSpPr>
        <p:spPr>
          <a:xfrm rot="16200000">
            <a:off x="9651205" y="140059"/>
            <a:ext cx="3395233" cy="1686358"/>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等腰三角形 36"/>
          <p:cNvSpPr/>
          <p:nvPr/>
        </p:nvSpPr>
        <p:spPr>
          <a:xfrm rot="16200000">
            <a:off x="10320669" y="1443232"/>
            <a:ext cx="2466975" cy="1251493"/>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8" name="组合 37"/>
          <p:cNvGrpSpPr/>
          <p:nvPr/>
        </p:nvGrpSpPr>
        <p:grpSpPr>
          <a:xfrm>
            <a:off x="1051374" y="1465840"/>
            <a:ext cx="4688218" cy="3924289"/>
            <a:chOff x="1072586" y="730321"/>
            <a:chExt cx="5273250" cy="4571656"/>
          </a:xfrm>
        </p:grpSpPr>
        <p:sp>
          <p:nvSpPr>
            <p:cNvPr id="39" name="矩形 38"/>
            <p:cNvSpPr/>
            <p:nvPr/>
          </p:nvSpPr>
          <p:spPr>
            <a:xfrm rot="2648372">
              <a:off x="1072586" y="730321"/>
              <a:ext cx="4474028" cy="4474028"/>
            </a:xfrm>
            <a:prstGeom prst="rect">
              <a:avLst/>
            </a:prstGeom>
            <a:noFill/>
            <a:ln w="38100">
              <a:solidFill>
                <a:srgbClr val="003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矩形 40"/>
            <p:cNvSpPr/>
            <p:nvPr/>
          </p:nvSpPr>
          <p:spPr>
            <a:xfrm rot="2648372">
              <a:off x="1846331" y="756879"/>
              <a:ext cx="4499505" cy="4545098"/>
            </a:xfrm>
            <a:prstGeom prst="rect">
              <a:avLst/>
            </a:prstGeom>
            <a:solidFill>
              <a:srgbClr val="FAFA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2" name="文本框 11"/>
          <p:cNvSpPr txBox="1"/>
          <p:nvPr/>
        </p:nvSpPr>
        <p:spPr>
          <a:xfrm>
            <a:off x="1634961" y="2493477"/>
            <a:ext cx="3962400"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1" i="0" u="none" strike="noStrike" kern="1200" cap="none" spc="0" normalizeH="0" baseline="0" noProof="0" dirty="0">
                <a:ln>
                  <a:noFill/>
                </a:ln>
                <a:solidFill>
                  <a:srgbClr val="597C8F"/>
                </a:solidFill>
                <a:effectLst/>
                <a:uLnTx/>
                <a:uFillTx/>
                <a:latin typeface="Arial" panose="020B0604020202020204" pitchFamily="34" charset="0"/>
                <a:ea typeface="微软雅黑" panose="020B0503020204020204" pitchFamily="34" charset="-122"/>
                <a:cs typeface="+mn-ea"/>
                <a:sym typeface="+mn-lt"/>
              </a:rPr>
              <a:t>汇报目录</a:t>
            </a:r>
            <a:r>
              <a:rPr kumimoji="0" lang="en-US" altLang="zh-CN" sz="4400" b="1" i="0" u="none" strike="noStrike" kern="1200" cap="none" spc="0" normalizeH="0" baseline="0" noProof="0" dirty="0">
                <a:ln>
                  <a:noFill/>
                </a:ln>
                <a:solidFill>
                  <a:srgbClr val="597C8F"/>
                </a:solidFill>
                <a:effectLst/>
                <a:uLnTx/>
                <a:uFillTx/>
                <a:latin typeface="Arial" panose="020B0604020202020204" pitchFamily="34" charset="0"/>
                <a:ea typeface="微软雅黑" panose="020B0503020204020204" pitchFamily="34" charset="-122"/>
                <a:cs typeface="+mn-ea"/>
                <a:sym typeface="+mn-lt"/>
              </a:rPr>
              <a:t>CONTENT</a:t>
            </a:r>
            <a:endParaRPr kumimoji="0" lang="zh-CN" altLang="en-US" sz="5400" b="1" i="0" u="none" strike="noStrike" kern="1200" cap="none" spc="0" normalizeH="0" baseline="0" noProof="0" dirty="0">
              <a:ln>
                <a:noFill/>
              </a:ln>
              <a:solidFill>
                <a:srgbClr val="597C8F"/>
              </a:solidFill>
              <a:effectLst/>
              <a:uLnTx/>
              <a:uFillTx/>
              <a:latin typeface="Arial" panose="020B0604020202020204" pitchFamily="34" charset="0"/>
              <a:ea typeface="微软雅黑" panose="020B0503020204020204" pitchFamily="34" charset="-122"/>
              <a:cs typeface="+mn-ea"/>
              <a:sym typeface="+mn-lt"/>
            </a:endParaRPr>
          </a:p>
        </p:txBody>
      </p:sp>
      <p:grpSp>
        <p:nvGrpSpPr>
          <p:cNvPr id="2" name="组合 1">
            <a:extLst>
              <a:ext uri="{FF2B5EF4-FFF2-40B4-BE49-F238E27FC236}">
                <a16:creationId xmlns:a16="http://schemas.microsoft.com/office/drawing/2014/main" id="{FFFD0361-9BC0-30A8-8809-9AA468C00A90}"/>
              </a:ext>
            </a:extLst>
          </p:cNvPr>
          <p:cNvGrpSpPr/>
          <p:nvPr/>
        </p:nvGrpSpPr>
        <p:grpSpPr>
          <a:xfrm>
            <a:off x="6755276" y="4280394"/>
            <a:ext cx="4170247" cy="720000"/>
            <a:chOff x="3125240" y="2346839"/>
            <a:chExt cx="4170247" cy="720000"/>
          </a:xfrm>
        </p:grpSpPr>
        <p:grpSp>
          <p:nvGrpSpPr>
            <p:cNvPr id="3" name="组合 2">
              <a:extLst>
                <a:ext uri="{FF2B5EF4-FFF2-40B4-BE49-F238E27FC236}">
                  <a16:creationId xmlns:a16="http://schemas.microsoft.com/office/drawing/2014/main" id="{C08CF836-5AC1-EC06-6ADE-649B970B87E6}"/>
                </a:ext>
              </a:extLst>
            </p:cNvPr>
            <p:cNvGrpSpPr/>
            <p:nvPr/>
          </p:nvGrpSpPr>
          <p:grpSpPr>
            <a:xfrm>
              <a:off x="3125240" y="2346839"/>
              <a:ext cx="718038" cy="720000"/>
              <a:chOff x="3125240" y="2346839"/>
              <a:chExt cx="718038" cy="720000"/>
            </a:xfrm>
          </p:grpSpPr>
          <p:sp>
            <p:nvSpPr>
              <p:cNvPr id="6" name="八边形 5">
                <a:extLst>
                  <a:ext uri="{FF2B5EF4-FFF2-40B4-BE49-F238E27FC236}">
                    <a16:creationId xmlns:a16="http://schemas.microsoft.com/office/drawing/2014/main" id="{9B8BC5EF-57C0-6F6B-2C01-94DDD3E1D362}"/>
                  </a:ext>
                </a:extLst>
              </p:cNvPr>
              <p:cNvSpPr/>
              <p:nvPr/>
            </p:nvSpPr>
            <p:spPr>
              <a:xfrm rot="5400000">
                <a:off x="3124259" y="2347820"/>
                <a:ext cx="720000" cy="718038"/>
              </a:xfrm>
              <a:prstGeom prst="octagon">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7" name="文本框 6">
                <a:extLst>
                  <a:ext uri="{FF2B5EF4-FFF2-40B4-BE49-F238E27FC236}">
                    <a16:creationId xmlns:a16="http://schemas.microsoft.com/office/drawing/2014/main" id="{582FFD63-F97E-29A7-DE2C-909726C5A12D}"/>
                  </a:ext>
                </a:extLst>
              </p:cNvPr>
              <p:cNvSpPr txBox="1"/>
              <p:nvPr/>
            </p:nvSpPr>
            <p:spPr>
              <a:xfrm>
                <a:off x="3171438" y="2445229"/>
                <a:ext cx="625642" cy="523220"/>
              </a:xfrm>
              <a:prstGeom prst="rect">
                <a:avLst/>
              </a:prstGeom>
              <a:noFill/>
            </p:spPr>
            <p:txBody>
              <a:bodyPr wrap="square" rtlCol="0">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mn-ea"/>
                    <a:sym typeface="+mn-lt"/>
                  </a:rPr>
                  <a:t>05</a:t>
                </a:r>
                <a:endParaRPr lang="zh-CN" altLang="en-US" sz="2800" dirty="0">
                  <a:solidFill>
                    <a:schemeClr val="bg1"/>
                  </a:solidFill>
                  <a:latin typeface="Arial" panose="020B0604020202020204" pitchFamily="34" charset="0"/>
                  <a:ea typeface="微软雅黑" panose="020B0503020204020204" pitchFamily="34" charset="-122"/>
                  <a:cs typeface="+mn-ea"/>
                  <a:sym typeface="+mn-lt"/>
                </a:endParaRPr>
              </a:p>
            </p:txBody>
          </p:sp>
        </p:grpSp>
        <p:sp>
          <p:nvSpPr>
            <p:cNvPr id="4" name="矩形 3">
              <a:extLst>
                <a:ext uri="{FF2B5EF4-FFF2-40B4-BE49-F238E27FC236}">
                  <a16:creationId xmlns:a16="http://schemas.microsoft.com/office/drawing/2014/main" id="{DCA806B2-CF07-B38D-C37C-FE83556E7094}"/>
                </a:ext>
              </a:extLst>
            </p:cNvPr>
            <p:cNvSpPr/>
            <p:nvPr/>
          </p:nvSpPr>
          <p:spPr>
            <a:xfrm>
              <a:off x="3976950" y="2445229"/>
              <a:ext cx="3318537"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我用</a:t>
              </a:r>
              <a:r>
                <a:rPr lang="en-US" altLang="zh-CN" sz="2800" b="1" dirty="0" err="1">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TBtools</a:t>
              </a:r>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干什么</a:t>
              </a:r>
            </a:p>
          </p:txBody>
        </p:sp>
      </p:grpSp>
      <p:grpSp>
        <p:nvGrpSpPr>
          <p:cNvPr id="8" name="组合 7">
            <a:extLst>
              <a:ext uri="{FF2B5EF4-FFF2-40B4-BE49-F238E27FC236}">
                <a16:creationId xmlns:a16="http://schemas.microsoft.com/office/drawing/2014/main" id="{4F114DA6-74F7-0358-5748-ECD22CD0099A}"/>
              </a:ext>
            </a:extLst>
          </p:cNvPr>
          <p:cNvGrpSpPr/>
          <p:nvPr/>
        </p:nvGrpSpPr>
        <p:grpSpPr>
          <a:xfrm>
            <a:off x="6755276" y="5131594"/>
            <a:ext cx="2831739" cy="720000"/>
            <a:chOff x="3125240" y="2346839"/>
            <a:chExt cx="2831739" cy="720000"/>
          </a:xfrm>
        </p:grpSpPr>
        <p:grpSp>
          <p:nvGrpSpPr>
            <p:cNvPr id="9" name="组合 8">
              <a:extLst>
                <a:ext uri="{FF2B5EF4-FFF2-40B4-BE49-F238E27FC236}">
                  <a16:creationId xmlns:a16="http://schemas.microsoft.com/office/drawing/2014/main" id="{E745AE48-5DF9-6E8B-ACF9-4CC6F43CB652}"/>
                </a:ext>
              </a:extLst>
            </p:cNvPr>
            <p:cNvGrpSpPr/>
            <p:nvPr/>
          </p:nvGrpSpPr>
          <p:grpSpPr>
            <a:xfrm>
              <a:off x="3125240" y="2346839"/>
              <a:ext cx="718038" cy="720000"/>
              <a:chOff x="3125240" y="2346839"/>
              <a:chExt cx="718038" cy="720000"/>
            </a:xfrm>
          </p:grpSpPr>
          <p:sp>
            <p:nvSpPr>
              <p:cNvPr id="11" name="八边形 10">
                <a:extLst>
                  <a:ext uri="{FF2B5EF4-FFF2-40B4-BE49-F238E27FC236}">
                    <a16:creationId xmlns:a16="http://schemas.microsoft.com/office/drawing/2014/main" id="{6A9258B1-4CF8-B9B6-F109-E875A9940698}"/>
                  </a:ext>
                </a:extLst>
              </p:cNvPr>
              <p:cNvSpPr/>
              <p:nvPr/>
            </p:nvSpPr>
            <p:spPr>
              <a:xfrm rot="5400000">
                <a:off x="3124259" y="2347820"/>
                <a:ext cx="720000" cy="718038"/>
              </a:xfrm>
              <a:prstGeom prst="octagon">
                <a:avLst/>
              </a:prstGeom>
              <a:solidFill>
                <a:srgbClr val="E670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13" name="文本框 12">
                <a:extLst>
                  <a:ext uri="{FF2B5EF4-FFF2-40B4-BE49-F238E27FC236}">
                    <a16:creationId xmlns:a16="http://schemas.microsoft.com/office/drawing/2014/main" id="{A4FB0B94-4209-103E-C6C2-C9FAD9EE416F}"/>
                  </a:ext>
                </a:extLst>
              </p:cNvPr>
              <p:cNvSpPr txBox="1"/>
              <p:nvPr/>
            </p:nvSpPr>
            <p:spPr>
              <a:xfrm>
                <a:off x="3171438" y="2445229"/>
                <a:ext cx="625642" cy="523220"/>
              </a:xfrm>
              <a:prstGeom prst="rect">
                <a:avLst/>
              </a:prstGeom>
              <a:noFill/>
            </p:spPr>
            <p:txBody>
              <a:bodyPr wrap="square" rtlCol="0">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mn-ea"/>
                    <a:sym typeface="+mn-lt"/>
                  </a:rPr>
                  <a:t>06</a:t>
                </a:r>
                <a:endParaRPr lang="zh-CN" altLang="en-US" sz="2800" dirty="0">
                  <a:solidFill>
                    <a:schemeClr val="bg1"/>
                  </a:solidFill>
                  <a:latin typeface="Arial" panose="020B0604020202020204" pitchFamily="34" charset="0"/>
                  <a:ea typeface="微软雅黑" panose="020B0503020204020204" pitchFamily="34" charset="-122"/>
                  <a:cs typeface="+mn-ea"/>
                  <a:sym typeface="+mn-lt"/>
                </a:endParaRPr>
              </a:p>
            </p:txBody>
          </p:sp>
        </p:grpSp>
        <p:sp>
          <p:nvSpPr>
            <p:cNvPr id="10" name="矩形 9">
              <a:extLst>
                <a:ext uri="{FF2B5EF4-FFF2-40B4-BE49-F238E27FC236}">
                  <a16:creationId xmlns:a16="http://schemas.microsoft.com/office/drawing/2014/main" id="{815FDDC7-88B8-A2B2-30B4-2FCBC5380DA6}"/>
                </a:ext>
              </a:extLst>
            </p:cNvPr>
            <p:cNvSpPr/>
            <p:nvPr/>
          </p:nvSpPr>
          <p:spPr>
            <a:xfrm>
              <a:off x="3976950" y="2445229"/>
              <a:ext cx="1980029"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总结与讨论</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640558" cy="523220"/>
            <a:chOff x="174623" y="245532"/>
            <a:chExt cx="3640558"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015569"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结构域预测</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3414" y="1688914"/>
            <a:ext cx="5283939" cy="228601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600" y="4242818"/>
            <a:ext cx="4967782" cy="217744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361" y="1697132"/>
            <a:ext cx="3430347" cy="2297535"/>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24" y="3912820"/>
            <a:ext cx="2730933" cy="2945180"/>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6356" y="1688914"/>
            <a:ext cx="3697059" cy="2313407"/>
          </a:xfrm>
          <a:prstGeom prst="rect">
            <a:avLst/>
          </a:prstGeom>
        </p:spPr>
      </p:pic>
      <p:sp>
        <p:nvSpPr>
          <p:cNvPr id="2" name="文本框 1"/>
          <p:cNvSpPr txBox="1"/>
          <p:nvPr/>
        </p:nvSpPr>
        <p:spPr>
          <a:xfrm>
            <a:off x="335719" y="768752"/>
            <a:ext cx="5371212" cy="873957"/>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a:latin typeface="Arial" panose="020B0604020202020204" pitchFamily="34" charset="0"/>
                <a:ea typeface="微软雅黑" panose="020B0503020204020204" pitchFamily="34" charset="-122"/>
                <a:cs typeface="Times New Roman" panose="02020603050405020304" charset="0"/>
              </a:rPr>
              <a:t>NCBI-CD search</a:t>
            </a: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基因蛋白质序列</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640558" cy="523220"/>
            <a:chOff x="174623" y="245532"/>
            <a:chExt cx="3640558"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015569"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结构域预测</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309" y="4553854"/>
            <a:ext cx="2808591" cy="1542022"/>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22" y="2272961"/>
            <a:ext cx="4223800" cy="1935791"/>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22" y="4626644"/>
            <a:ext cx="2641948" cy="1600841"/>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4961" y="159471"/>
            <a:ext cx="5081678" cy="6356934"/>
          </a:xfrm>
          <a:prstGeom prst="rect">
            <a:avLst/>
          </a:prstGeom>
        </p:spPr>
      </p:pic>
      <p:sp>
        <p:nvSpPr>
          <p:cNvPr id="10" name="文本框 9"/>
          <p:cNvSpPr txBox="1"/>
          <p:nvPr/>
        </p:nvSpPr>
        <p:spPr>
          <a:xfrm>
            <a:off x="296064" y="1054863"/>
            <a:ext cx="6190797" cy="873957"/>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a:latin typeface="Arial" panose="020B0604020202020204" pitchFamily="34" charset="0"/>
                <a:ea typeface="微软雅黑" panose="020B0503020204020204" pitchFamily="34" charset="-122"/>
                <a:cs typeface="Times New Roman" panose="02020603050405020304" charset="0"/>
              </a:rPr>
              <a:t>Gene Structure View(Advanced)</a:t>
            </a: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基因蛋白质序列、</a:t>
            </a:r>
            <a:r>
              <a:rPr lang="en-US" altLang="zh-CN" dirty="0" err="1">
                <a:effectLst/>
                <a:latin typeface="Arial" panose="020B0604020202020204" pitchFamily="34" charset="0"/>
                <a:ea typeface="微软雅黑" panose="020B0503020204020204" pitchFamily="34" charset="-122"/>
                <a:cs typeface="Times New Roman" panose="02020603050405020304" charset="0"/>
              </a:rPr>
              <a:t>CDDHitData</a:t>
            </a:r>
            <a:r>
              <a:rPr lang="zh-CN" altLang="en-US" dirty="0">
                <a:effectLst/>
                <a:latin typeface="Arial" panose="020B0604020202020204" pitchFamily="34" charset="0"/>
                <a:ea typeface="微软雅黑" panose="020B0503020204020204" pitchFamily="34" charset="-122"/>
                <a:cs typeface="Times New Roman" panose="02020603050405020304" charset="0"/>
              </a:rPr>
              <a:t>数据</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410000" cy="523220"/>
            <a:chOff x="174623" y="245532"/>
            <a:chExt cx="4410000"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785011"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顺式作用元件分析</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38" y="1987768"/>
            <a:ext cx="3613653" cy="262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135" y="1960724"/>
            <a:ext cx="3166157" cy="258183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886" y="1949346"/>
            <a:ext cx="3480228" cy="260459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800" y="4740408"/>
            <a:ext cx="3722285" cy="1722367"/>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24" y="4799066"/>
            <a:ext cx="4890291" cy="1499392"/>
          </a:xfrm>
          <a:prstGeom prst="rect">
            <a:avLst/>
          </a:prstGeom>
        </p:spPr>
      </p:pic>
      <p:sp>
        <p:nvSpPr>
          <p:cNvPr id="15" name="文本框 14"/>
          <p:cNvSpPr txBox="1"/>
          <p:nvPr/>
        </p:nvSpPr>
        <p:spPr>
          <a:xfrm>
            <a:off x="346476" y="1114772"/>
            <a:ext cx="9765712" cy="873957"/>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err="1">
                <a:latin typeface="Arial" panose="020B0604020202020204" pitchFamily="34" charset="0"/>
                <a:ea typeface="微软雅黑" panose="020B0503020204020204" pitchFamily="34" charset="-122"/>
                <a:cs typeface="Times New Roman" panose="02020603050405020304" charset="0"/>
              </a:rPr>
              <a:t>Gtf</a:t>
            </a:r>
            <a:r>
              <a:rPr lang="en-US" altLang="zh-CN" dirty="0">
                <a:latin typeface="Arial" panose="020B0604020202020204" pitchFamily="34" charset="0"/>
                <a:ea typeface="微软雅黑" panose="020B0503020204020204" pitchFamily="34" charset="-122"/>
                <a:cs typeface="Times New Roman" panose="02020603050405020304" charset="0"/>
              </a:rPr>
              <a:t>/Gff3 Sequences Extract</a:t>
            </a:r>
            <a:r>
              <a:rPr lang="zh-CN" altLang="en-US" dirty="0">
                <a:latin typeface="Arial" panose="020B0604020202020204" pitchFamily="34" charset="0"/>
                <a:ea typeface="微软雅黑" panose="020B0503020204020204" pitchFamily="34" charset="-122"/>
                <a:cs typeface="Times New Roman" panose="02020603050405020304" charset="0"/>
              </a:rPr>
              <a:t>、</a:t>
            </a:r>
            <a:r>
              <a:rPr lang="en-US" altLang="zh-CN" dirty="0">
                <a:latin typeface="Arial" panose="020B0604020202020204" pitchFamily="34" charset="0"/>
                <a:ea typeface="微软雅黑" panose="020B0503020204020204" pitchFamily="34" charset="-122"/>
                <a:cs typeface="Times New Roman" panose="02020603050405020304" charset="0"/>
              </a:rPr>
              <a:t> </a:t>
            </a:r>
            <a:r>
              <a:rPr lang="en-US" altLang="zh-CN" dirty="0" err="1">
                <a:latin typeface="Arial" panose="020B0604020202020204" pitchFamily="34" charset="0"/>
                <a:ea typeface="微软雅黑" panose="020B0503020204020204" pitchFamily="34" charset="-122"/>
                <a:cs typeface="Times New Roman" panose="02020603050405020304" charset="0"/>
              </a:rPr>
              <a:t>Fasta</a:t>
            </a:r>
            <a:r>
              <a:rPr lang="en-US" altLang="zh-CN" dirty="0">
                <a:latin typeface="Arial" panose="020B0604020202020204" pitchFamily="34" charset="0"/>
                <a:ea typeface="微软雅黑" panose="020B0503020204020204" pitchFamily="34" charset="-122"/>
                <a:cs typeface="Times New Roman" panose="02020603050405020304" charset="0"/>
              </a:rPr>
              <a:t> Extract (Basic)</a:t>
            </a:r>
            <a:r>
              <a:rPr lang="zh-CN" altLang="en-US" dirty="0">
                <a:latin typeface="Arial" panose="020B0604020202020204" pitchFamily="34" charset="0"/>
                <a:ea typeface="微软雅黑" panose="020B0503020204020204" pitchFamily="34" charset="-122"/>
                <a:cs typeface="Times New Roman" panose="02020603050405020304" charset="0"/>
              </a:rPr>
              <a:t>、</a:t>
            </a:r>
            <a:r>
              <a:rPr lang="en-US" altLang="zh-CN" dirty="0" err="1">
                <a:effectLst/>
                <a:latin typeface="Arial" panose="020B0604020202020204" pitchFamily="34" charset="0"/>
                <a:ea typeface="微软雅黑" panose="020B0503020204020204" pitchFamily="34" charset="-122"/>
                <a:cs typeface="Times New Roman" panose="02020603050405020304" charset="0"/>
              </a:rPr>
              <a:t>PlantCARE</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a:t>
            </a:r>
            <a:r>
              <a:rPr lang="en-US" altLang="zh-CN" dirty="0">
                <a:effectLst/>
                <a:latin typeface="Arial" panose="020B0604020202020204" pitchFamily="34" charset="0"/>
                <a:ea typeface="微软雅黑" panose="020B0503020204020204" pitchFamily="34" charset="-122"/>
                <a:cs typeface="Times New Roman" panose="02020603050405020304" charset="0"/>
              </a:rPr>
              <a:t>ID</a:t>
            </a:r>
            <a:r>
              <a:rPr lang="zh-CN" altLang="en-US" dirty="0">
                <a:effectLst/>
                <a:latin typeface="Arial" panose="020B0604020202020204" pitchFamily="34" charset="0"/>
                <a:ea typeface="微软雅黑" panose="020B0503020204020204" pitchFamily="34" charset="-122"/>
                <a:cs typeface="Times New Roman" panose="02020603050405020304" charset="0"/>
              </a:rPr>
              <a:t>、</a:t>
            </a:r>
            <a:r>
              <a:rPr lang="en-US" altLang="zh-CN" dirty="0">
                <a:effectLst/>
                <a:latin typeface="Arial" panose="020B0604020202020204" pitchFamily="34" charset="0"/>
                <a:ea typeface="微软雅黑" panose="020B0503020204020204" pitchFamily="34" charset="-122"/>
                <a:cs typeface="Times New Roman" panose="02020603050405020304" charset="0"/>
              </a:rPr>
              <a:t>MEME</a:t>
            </a:r>
            <a:r>
              <a:rPr lang="zh-CN" altLang="en-US" dirty="0">
                <a:effectLst/>
                <a:latin typeface="Arial" panose="020B0604020202020204" pitchFamily="34" charset="0"/>
                <a:ea typeface="微软雅黑" panose="020B0503020204020204" pitchFamily="34" charset="-122"/>
                <a:cs typeface="Times New Roman" panose="02020603050405020304" charset="0"/>
              </a:rPr>
              <a:t>预测结果文件</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410000" cy="523220"/>
            <a:chOff x="174623" y="245532"/>
            <a:chExt cx="4410000"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785011"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顺式作用元件分析</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6798" y="209123"/>
            <a:ext cx="5030165" cy="6245465"/>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30406"/>
          <a:stretch>
            <a:fillRect/>
          </a:stretch>
        </p:blipFill>
        <p:spPr>
          <a:xfrm>
            <a:off x="0" y="3514943"/>
            <a:ext cx="3466555" cy="283199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6555" y="3514943"/>
            <a:ext cx="3580243" cy="2831990"/>
          </a:xfrm>
          <a:prstGeom prst="rect">
            <a:avLst/>
          </a:prstGeom>
        </p:spPr>
      </p:pic>
      <p:sp>
        <p:nvSpPr>
          <p:cNvPr id="22" name="文本框 21"/>
          <p:cNvSpPr txBox="1"/>
          <p:nvPr/>
        </p:nvSpPr>
        <p:spPr>
          <a:xfrm>
            <a:off x="201248" y="1251101"/>
            <a:ext cx="5150681" cy="1337945"/>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a:effectLst/>
                <a:latin typeface="Arial" panose="020B0604020202020204" pitchFamily="34" charset="0"/>
                <a:ea typeface="微软雅黑" panose="020B0503020204020204" pitchFamily="34" charset="-122"/>
                <a:cs typeface="Times New Roman" panose="02020603050405020304" charset="0"/>
              </a:rPr>
              <a:t>Basic </a:t>
            </a:r>
            <a:r>
              <a:rPr lang="en-US" altLang="zh-CN" dirty="0" err="1">
                <a:effectLst/>
                <a:latin typeface="Arial" panose="020B0604020202020204" pitchFamily="34" charset="0"/>
                <a:ea typeface="微软雅黑" panose="020B0503020204020204" pitchFamily="34" charset="-122"/>
                <a:cs typeface="Times New Roman" panose="02020603050405020304" charset="0"/>
              </a:rPr>
              <a:t>Biosequence</a:t>
            </a:r>
            <a:r>
              <a:rPr lang="en-US" altLang="zh-CN" dirty="0">
                <a:effectLst/>
                <a:latin typeface="Arial" panose="020B0604020202020204" pitchFamily="34" charset="0"/>
                <a:ea typeface="微软雅黑" panose="020B0503020204020204" pitchFamily="34" charset="-122"/>
                <a:cs typeface="Times New Roman" panose="02020603050405020304" charset="0"/>
              </a:rPr>
              <a:t> View</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基因预测取余序列长度文件、整理后的顺式作用元件信息文件</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127597" cy="523220"/>
            <a:chOff x="174623" y="245532"/>
            <a:chExt cx="3127597"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502608"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综合图</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849" y="3044323"/>
            <a:ext cx="3944024" cy="2817160"/>
          </a:xfrm>
          <a:prstGeom prst="rect">
            <a:avLst/>
          </a:prstGeom>
        </p:spPr>
      </p:pic>
      <p:pic>
        <p:nvPicPr>
          <p:cNvPr id="11" name="图片 10"/>
          <p:cNvPicPr>
            <a:picLocks noChangeAspect="1"/>
          </p:cNvPicPr>
          <p:nvPr/>
        </p:nvPicPr>
        <p:blipFill rotWithShape="1">
          <a:blip r:embed="rId4"/>
          <a:srcRect l="13131"/>
          <a:stretch>
            <a:fillRect/>
          </a:stretch>
        </p:blipFill>
        <p:spPr>
          <a:xfrm>
            <a:off x="10392" y="3053335"/>
            <a:ext cx="4485879" cy="2824576"/>
          </a:xfrm>
          <a:prstGeom prst="rect">
            <a:avLst/>
          </a:prstGeom>
        </p:spPr>
      </p:pic>
      <p:sp>
        <p:nvSpPr>
          <p:cNvPr id="12" name="文本框 11"/>
          <p:cNvSpPr txBox="1"/>
          <p:nvPr/>
        </p:nvSpPr>
        <p:spPr>
          <a:xfrm>
            <a:off x="296064" y="1054863"/>
            <a:ext cx="6190797" cy="1337945"/>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a:latin typeface="Arial" panose="020B0604020202020204" pitchFamily="34" charset="0"/>
                <a:ea typeface="微软雅黑" panose="020B0503020204020204" pitchFamily="34" charset="-122"/>
                <a:cs typeface="Times New Roman" panose="02020603050405020304" charset="0"/>
              </a:rPr>
              <a:t>Gene Structure View(Advanced)</a:t>
            </a: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基因家族进化树、</a:t>
            </a:r>
            <a:r>
              <a:rPr lang="en-US" altLang="zh-CN" dirty="0">
                <a:effectLst/>
                <a:latin typeface="Arial" panose="020B0604020202020204" pitchFamily="34" charset="0"/>
                <a:ea typeface="微软雅黑" panose="020B0503020204020204" pitchFamily="34" charset="-122"/>
                <a:cs typeface="Times New Roman" panose="02020603050405020304" charset="0"/>
              </a:rPr>
              <a:t>motif</a:t>
            </a:r>
            <a:r>
              <a:rPr lang="zh-CN" altLang="en-US" dirty="0">
                <a:effectLst/>
                <a:latin typeface="Arial" panose="020B0604020202020204" pitchFamily="34" charset="0"/>
                <a:ea typeface="微软雅黑" panose="020B0503020204020204" pitchFamily="34" charset="-122"/>
                <a:cs typeface="Times New Roman" panose="02020603050405020304" charset="0"/>
              </a:rPr>
              <a:t>分析</a:t>
            </a:r>
            <a:r>
              <a:rPr lang="en-US" altLang="zh-CN" dirty="0">
                <a:effectLst/>
                <a:latin typeface="Arial" panose="020B0604020202020204" pitchFamily="34" charset="0"/>
                <a:ea typeface="微软雅黑" panose="020B0503020204020204" pitchFamily="34" charset="-122"/>
                <a:cs typeface="Times New Roman" panose="02020603050405020304" charset="0"/>
              </a:rPr>
              <a:t>xml</a:t>
            </a:r>
            <a:r>
              <a:rPr lang="zh-CN" altLang="en-US" dirty="0">
                <a:effectLst/>
                <a:latin typeface="Arial" panose="020B0604020202020204" pitchFamily="34" charset="0"/>
                <a:ea typeface="微软雅黑" panose="020B0503020204020204" pitchFamily="34" charset="-122"/>
                <a:cs typeface="Times New Roman" panose="02020603050405020304" charset="0"/>
              </a:rPr>
              <a:t>文件、苹果基因组</a:t>
            </a:r>
            <a:r>
              <a:rPr lang="en-US" altLang="zh-CN" dirty="0" err="1">
                <a:effectLst/>
                <a:latin typeface="Arial" panose="020B0604020202020204" pitchFamily="34" charset="0"/>
                <a:ea typeface="微软雅黑" panose="020B0503020204020204" pitchFamily="34" charset="-122"/>
                <a:cs typeface="Times New Roman" panose="02020603050405020304" charset="0"/>
              </a:rPr>
              <a:t>gff</a:t>
            </a:r>
            <a:r>
              <a:rPr lang="zh-CN" altLang="en-US" dirty="0">
                <a:effectLst/>
                <a:latin typeface="Arial" panose="020B0604020202020204" pitchFamily="34" charset="0"/>
                <a:ea typeface="微软雅黑" panose="020B0503020204020204" pitchFamily="34" charset="-122"/>
                <a:cs typeface="Times New Roman" panose="02020603050405020304" charset="0"/>
              </a:rPr>
              <a:t>文件、</a:t>
            </a:r>
            <a:r>
              <a:rPr lang="en-US" altLang="zh-CN" dirty="0">
                <a:effectLst/>
                <a:latin typeface="Arial" panose="020B0604020202020204" pitchFamily="34" charset="0"/>
                <a:ea typeface="微软雅黑" panose="020B0503020204020204" pitchFamily="34" charset="-122"/>
                <a:cs typeface="Times New Roman" panose="02020603050405020304" charset="0"/>
              </a:rPr>
              <a:t>CDD</a:t>
            </a:r>
            <a:r>
              <a:rPr lang="zh-CN" altLang="en-US" dirty="0">
                <a:effectLst/>
                <a:latin typeface="Arial" panose="020B0604020202020204" pitchFamily="34" charset="0"/>
                <a:ea typeface="微软雅黑" panose="020B0503020204020204" pitchFamily="34" charset="-122"/>
                <a:cs typeface="Times New Roman" panose="02020603050405020304" charset="0"/>
              </a:rPr>
              <a:t>结果文件、</a:t>
            </a:r>
            <a:r>
              <a:rPr lang="zh-CN" altLang="en-US" dirty="0">
                <a:latin typeface="Arial" panose="020B0604020202020204" pitchFamily="34" charset="0"/>
                <a:ea typeface="微软雅黑" panose="020B0503020204020204" pitchFamily="34" charset="-122"/>
                <a:cs typeface="Times New Roman" panose="02020603050405020304" charset="0"/>
              </a:rPr>
              <a:t>顺式作用元件结果文件</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grpSp>
        <p:nvGrpSpPr>
          <p:cNvPr id="13" name="组合 12"/>
          <p:cNvGrpSpPr/>
          <p:nvPr/>
        </p:nvGrpSpPr>
        <p:grpSpPr>
          <a:xfrm>
            <a:off x="8458873" y="3252040"/>
            <a:ext cx="3941222" cy="2993396"/>
            <a:chOff x="8165055" y="3049794"/>
            <a:chExt cx="3941222" cy="2993396"/>
          </a:xfrm>
        </p:grpSpPr>
        <p:pic>
          <p:nvPicPr>
            <p:cNvPr id="14" name="图片 13"/>
            <p:cNvPicPr>
              <a:picLocks noChangeAspect="1" noChangeArrowheads="1"/>
            </p:cNvPicPr>
            <p:nvPr/>
          </p:nvPicPr>
          <p:blipFill>
            <a:blip r:embed="rId5"/>
            <a:srcRect/>
            <a:stretch>
              <a:fillRect/>
            </a:stretch>
          </p:blipFill>
          <p:spPr bwMode="auto">
            <a:xfrm>
              <a:off x="8165055" y="3049794"/>
              <a:ext cx="3941222" cy="299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9391425" y="3474720"/>
              <a:ext cx="1366221" cy="400110"/>
            </a:xfrm>
            <a:prstGeom prst="rect">
              <a:avLst/>
            </a:prstGeom>
            <a:noFill/>
          </p:spPr>
          <p:txBody>
            <a:bodyPr wrap="square" rtlCol="0">
              <a:spAutoFit/>
            </a:bodyPr>
            <a:lstStyle/>
            <a:p>
              <a:r>
                <a:rPr lang="zh-CN" altLang="en-US" sz="2000" dirty="0">
                  <a:latin typeface="Arial" panose="020B0604020202020204" pitchFamily="34" charset="0"/>
                  <a:ea typeface="微软雅黑" panose="020B0503020204020204" pitchFamily="34" charset="-122"/>
                </a:rPr>
                <a:t>注意事项</a:t>
              </a:r>
            </a:p>
          </p:txBody>
        </p:sp>
        <p:sp>
          <p:nvSpPr>
            <p:cNvPr id="16" name="文本框 15"/>
            <p:cNvSpPr txBox="1"/>
            <p:nvPr/>
          </p:nvSpPr>
          <p:spPr>
            <a:xfrm>
              <a:off x="8704899" y="3977556"/>
              <a:ext cx="2861534" cy="1077218"/>
            </a:xfrm>
            <a:prstGeom prst="rect">
              <a:avLst/>
            </a:prstGeom>
            <a:noFill/>
          </p:spPr>
          <p:txBody>
            <a:bodyPr wrap="square" rtlCol="0">
              <a:spAutoFit/>
            </a:bodyPr>
            <a:lstStyle/>
            <a:p>
              <a:r>
                <a:rPr lang="en-US" altLang="zh-CN" sz="1600" dirty="0">
                  <a:latin typeface="Arial" panose="020B0604020202020204" pitchFamily="34" charset="0"/>
                  <a:ea typeface="微软雅黑" panose="020B0503020204020204" pitchFamily="34" charset="-122"/>
                </a:rPr>
                <a:t>1</a:t>
              </a:r>
              <a:r>
                <a:rPr lang="zh-CN" altLang="en-US" sz="1600" dirty="0">
                  <a:latin typeface="Arial" panose="020B0604020202020204" pitchFamily="34" charset="0"/>
                  <a:ea typeface="微软雅黑" panose="020B0503020204020204" pitchFamily="34" charset="-122"/>
                </a:rPr>
                <a:t>、不同分析结果的基因</a:t>
              </a:r>
              <a:r>
                <a:rPr lang="en-US" altLang="zh-CN" sz="1600" dirty="0">
                  <a:latin typeface="Arial" panose="020B0604020202020204" pitchFamily="34" charset="0"/>
                  <a:ea typeface="微软雅黑" panose="020B0503020204020204" pitchFamily="34" charset="-122"/>
                </a:rPr>
                <a:t>ID</a:t>
              </a:r>
              <a:r>
                <a:rPr lang="zh-CN" altLang="en-US" sz="1600" dirty="0">
                  <a:latin typeface="Arial" panose="020B0604020202020204" pitchFamily="34" charset="0"/>
                  <a:ea typeface="微软雅黑" panose="020B0503020204020204" pitchFamily="34" charset="-122"/>
                </a:rPr>
                <a:t>要一一对应</a:t>
              </a:r>
              <a:endParaRPr lang="en-US" altLang="zh-CN" sz="1600" dirty="0">
                <a:latin typeface="Arial" panose="020B0604020202020204" pitchFamily="34" charset="0"/>
                <a:ea typeface="微软雅黑" panose="020B0503020204020204" pitchFamily="34" charset="-122"/>
              </a:endParaRPr>
            </a:p>
            <a:p>
              <a:r>
                <a:rPr lang="en-US" altLang="zh-CN" sz="1600" dirty="0">
                  <a:latin typeface="Arial" panose="020B0604020202020204" pitchFamily="34" charset="0"/>
                  <a:ea typeface="微软雅黑" panose="020B0503020204020204" pitchFamily="34" charset="-122"/>
                </a:rPr>
                <a:t>2</a:t>
              </a:r>
              <a:r>
                <a:rPr lang="zh-CN" altLang="en-US" sz="1600" dirty="0">
                  <a:latin typeface="Arial" panose="020B0604020202020204" pitchFamily="34" charset="0"/>
                  <a:ea typeface="微软雅黑" panose="020B0503020204020204" pitchFamily="34" charset="-122"/>
                </a:rPr>
                <a:t>、严格按照软件要求类型输入文件</a:t>
              </a: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127597" cy="523220"/>
            <a:chOff x="174623" y="245532"/>
            <a:chExt cx="3127597"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502608"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综合图</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61" y="841200"/>
            <a:ext cx="11749648" cy="5594834"/>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897039" cy="523220"/>
            <a:chOff x="174623" y="245532"/>
            <a:chExt cx="3897039"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272050"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案例分享</a:t>
              </a:r>
              <a:r>
                <a:rPr lang="en-US" altLang="zh-CN"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a:t>
              </a:r>
              <a:r>
                <a:rPr lang="zh-CN" altLang="en-US" sz="20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基因位置分析</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20" y="2130810"/>
            <a:ext cx="5454880" cy="4216123"/>
          </a:xfrm>
          <a:prstGeom prst="rect">
            <a:avLst/>
          </a:prstGeom>
        </p:spPr>
      </p:pic>
      <p:sp>
        <p:nvSpPr>
          <p:cNvPr id="2" name="文本框 1"/>
          <p:cNvSpPr txBox="1"/>
          <p:nvPr/>
        </p:nvSpPr>
        <p:spPr>
          <a:xfrm>
            <a:off x="346477" y="1114772"/>
            <a:ext cx="5454880" cy="873957"/>
          </a:xfrm>
          <a:prstGeom prst="rect">
            <a:avLst/>
          </a:prstGeom>
          <a:noFill/>
        </p:spPr>
        <p:txBody>
          <a:bodyPr wrap="square">
            <a:spAutoFit/>
          </a:bodyPr>
          <a:lstStyle/>
          <a:p>
            <a:pPr>
              <a:lnSpc>
                <a:spcPct val="150000"/>
              </a:lnSpc>
            </a:pPr>
            <a:r>
              <a:rPr lang="zh-CN" altLang="en-US" b="1" dirty="0">
                <a:effectLst/>
                <a:latin typeface="Arial" panose="020B0604020202020204" pitchFamily="34" charset="0"/>
                <a:ea typeface="微软雅黑" panose="020B0503020204020204" pitchFamily="34" charset="-122"/>
              </a:rPr>
              <a:t>使用功能：</a:t>
            </a:r>
            <a:r>
              <a:rPr lang="en-US" altLang="zh-CN" dirty="0">
                <a:latin typeface="Arial" panose="020B0604020202020204" pitchFamily="34" charset="0"/>
                <a:ea typeface="微软雅黑" panose="020B0503020204020204" pitchFamily="34" charset="-122"/>
                <a:cs typeface="Times New Roman" panose="02020603050405020304" charset="0"/>
              </a:rPr>
              <a:t>Gene Location Visualize from GTF/GFF</a:t>
            </a:r>
          </a:p>
          <a:p>
            <a:pPr>
              <a:lnSpc>
                <a:spcPct val="150000"/>
              </a:lnSpc>
            </a:pPr>
            <a:r>
              <a:rPr lang="zh-CN" altLang="en-US" b="1" dirty="0">
                <a:latin typeface="Arial" panose="020B0604020202020204" pitchFamily="34" charset="0"/>
                <a:ea typeface="微软雅黑" panose="020B0503020204020204" pitchFamily="34" charset="-122"/>
              </a:rPr>
              <a:t>使用文件：</a:t>
            </a:r>
            <a:r>
              <a:rPr lang="zh-CN" altLang="en-US" dirty="0">
                <a:effectLst/>
                <a:latin typeface="Arial" panose="020B0604020202020204" pitchFamily="34" charset="0"/>
                <a:ea typeface="微软雅黑" panose="020B0503020204020204" pitchFamily="34" charset="-122"/>
                <a:cs typeface="Times New Roman" panose="02020603050405020304" charset="0"/>
              </a:rPr>
              <a:t>苹果</a:t>
            </a:r>
            <a:r>
              <a:rPr lang="en-US" altLang="zh-CN" dirty="0">
                <a:effectLst/>
                <a:latin typeface="Arial" panose="020B0604020202020204" pitchFamily="34" charset="0"/>
                <a:ea typeface="微软雅黑" panose="020B0503020204020204" pitchFamily="34" charset="-122"/>
                <a:cs typeface="Times New Roman" panose="02020603050405020304" charset="0"/>
              </a:rPr>
              <a:t>NF-Y</a:t>
            </a:r>
            <a:r>
              <a:rPr lang="zh-CN" altLang="en-US" dirty="0">
                <a:effectLst/>
                <a:latin typeface="Arial" panose="020B0604020202020204" pitchFamily="34" charset="0"/>
                <a:ea typeface="微软雅黑" panose="020B0503020204020204" pitchFamily="34" charset="-122"/>
                <a:cs typeface="Times New Roman" panose="02020603050405020304" charset="0"/>
              </a:rPr>
              <a:t>基因</a:t>
            </a:r>
            <a:r>
              <a:rPr lang="en-US" altLang="zh-CN" dirty="0">
                <a:effectLst/>
                <a:latin typeface="Arial" panose="020B0604020202020204" pitchFamily="34" charset="0"/>
                <a:ea typeface="微软雅黑" panose="020B0503020204020204" pitchFamily="34" charset="-122"/>
                <a:cs typeface="Times New Roman" panose="02020603050405020304" charset="0"/>
              </a:rPr>
              <a:t>ID</a:t>
            </a:r>
            <a:r>
              <a:rPr lang="zh-CN" altLang="en-US" dirty="0">
                <a:effectLst/>
                <a:latin typeface="Arial" panose="020B0604020202020204" pitchFamily="34" charset="0"/>
                <a:ea typeface="微软雅黑" panose="020B0503020204020204" pitchFamily="34" charset="-122"/>
                <a:cs typeface="Times New Roman" panose="02020603050405020304" charset="0"/>
              </a:rPr>
              <a:t>、苹果基因组</a:t>
            </a:r>
            <a:r>
              <a:rPr lang="en-US" altLang="zh-CN" dirty="0" err="1">
                <a:latin typeface="Arial" panose="020B0604020202020204" pitchFamily="34" charset="0"/>
                <a:ea typeface="微软雅黑" panose="020B0503020204020204" pitchFamily="34" charset="-122"/>
                <a:cs typeface="Times New Roman" panose="02020603050405020304" charset="0"/>
              </a:rPr>
              <a:t>gff</a:t>
            </a:r>
            <a:r>
              <a:rPr lang="zh-CN" altLang="en-US" dirty="0">
                <a:latin typeface="Arial" panose="020B0604020202020204" pitchFamily="34" charset="0"/>
                <a:ea typeface="微软雅黑" panose="020B0503020204020204" pitchFamily="34" charset="-122"/>
                <a:cs typeface="Times New Roman" panose="02020603050405020304" charset="0"/>
              </a:rPr>
              <a:t>文件</a:t>
            </a:r>
            <a:endParaRPr lang="en-US" altLang="zh-CN" dirty="0">
              <a:effectLst/>
              <a:latin typeface="Arial" panose="020B0604020202020204" pitchFamily="34" charset="0"/>
              <a:ea typeface="微软雅黑" panose="020B0503020204020204" pitchFamily="34" charset="-122"/>
              <a:cs typeface="Times New Roman" panose="02020603050405020304" charset="0"/>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260" y="1054250"/>
            <a:ext cx="5963751" cy="5209194"/>
          </a:xfrm>
          <a:prstGeom prst="rect">
            <a:avLst/>
          </a:prstGeom>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等腰三角形 19"/>
          <p:cNvSpPr/>
          <p:nvPr/>
        </p:nvSpPr>
        <p:spPr>
          <a:xfrm>
            <a:off x="-133351" y="5606507"/>
            <a:ext cx="2466975" cy="1251493"/>
          </a:xfrm>
          <a:prstGeom prst="triangle">
            <a:avLst/>
          </a:prstGeom>
          <a:solidFill>
            <a:srgbClr val="E6705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0"/>
          <p:cNvSpPr/>
          <p:nvPr/>
        </p:nvSpPr>
        <p:spPr>
          <a:xfrm rot="16200000">
            <a:off x="9651205" y="140059"/>
            <a:ext cx="3395233" cy="1686358"/>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等腰三角形 21"/>
          <p:cNvSpPr/>
          <p:nvPr/>
        </p:nvSpPr>
        <p:spPr>
          <a:xfrm rot="16200000">
            <a:off x="10320669" y="1443232"/>
            <a:ext cx="2466975" cy="1251493"/>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p:cNvGrpSpPr/>
          <p:nvPr/>
        </p:nvGrpSpPr>
        <p:grpSpPr>
          <a:xfrm>
            <a:off x="2013399" y="2412031"/>
            <a:ext cx="2127545" cy="1780869"/>
            <a:chOff x="1072586" y="730321"/>
            <a:chExt cx="5273250" cy="4571656"/>
          </a:xfrm>
        </p:grpSpPr>
        <p:sp>
          <p:nvSpPr>
            <p:cNvPr id="24" name="矩形 23"/>
            <p:cNvSpPr/>
            <p:nvPr/>
          </p:nvSpPr>
          <p:spPr>
            <a:xfrm rot="2648372">
              <a:off x="1072586" y="730321"/>
              <a:ext cx="4474028" cy="4474028"/>
            </a:xfrm>
            <a:prstGeom prst="rect">
              <a:avLst/>
            </a:prstGeom>
            <a:noFill/>
            <a:ln w="38100">
              <a:solidFill>
                <a:srgbClr val="003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p:cNvSpPr/>
            <p:nvPr/>
          </p:nvSpPr>
          <p:spPr>
            <a:xfrm rot="2648372">
              <a:off x="1846331" y="756879"/>
              <a:ext cx="4499505" cy="4545098"/>
            </a:xfrm>
            <a:prstGeom prst="rect">
              <a:avLst/>
            </a:prstGeom>
            <a:solidFill>
              <a:srgbClr val="FAFA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文本框 25"/>
          <p:cNvSpPr txBox="1"/>
          <p:nvPr/>
        </p:nvSpPr>
        <p:spPr>
          <a:xfrm>
            <a:off x="2508307" y="2702301"/>
            <a:ext cx="1449904" cy="1200329"/>
          </a:xfrm>
          <a:prstGeom prst="rect">
            <a:avLst/>
          </a:prstGeom>
          <a:noFill/>
        </p:spPr>
        <p:txBody>
          <a:bodyPr wrap="square" rtlCol="0">
            <a:spAutoFit/>
          </a:bodyPr>
          <a:lstStyle/>
          <a:p>
            <a:pPr>
              <a:defRPr/>
            </a:pPr>
            <a:r>
              <a:rPr lang="en-US" altLang="zh-CN" sz="7200" dirty="0">
                <a:solidFill>
                  <a:srgbClr val="E67054"/>
                </a:solidFill>
                <a:latin typeface="Arial" panose="020B0604020202020204" pitchFamily="34" charset="0"/>
                <a:ea typeface="微软雅黑" panose="020B0503020204020204" pitchFamily="34" charset="-122"/>
                <a:cs typeface="+mn-ea"/>
                <a:sym typeface="+mn-lt"/>
              </a:rPr>
              <a:t>05</a:t>
            </a:r>
            <a:endParaRPr lang="zh-CN" altLang="en-US" sz="7200" dirty="0">
              <a:solidFill>
                <a:srgbClr val="E67054"/>
              </a:solidFill>
              <a:latin typeface="Arial" panose="020B0604020202020204" pitchFamily="34" charset="0"/>
              <a:ea typeface="微软雅黑" panose="020B0503020204020204" pitchFamily="34" charset="-122"/>
              <a:cs typeface="+mn-ea"/>
              <a:sym typeface="+mn-lt"/>
            </a:endParaRPr>
          </a:p>
        </p:txBody>
      </p:sp>
      <p:sp>
        <p:nvSpPr>
          <p:cNvPr id="11" name="文本框 10"/>
          <p:cNvSpPr txBox="1"/>
          <p:nvPr/>
        </p:nvSpPr>
        <p:spPr>
          <a:xfrm>
            <a:off x="4760649" y="2598003"/>
            <a:ext cx="5769978" cy="830997"/>
          </a:xfrm>
          <a:prstGeom prst="rect">
            <a:avLst/>
          </a:prstGeom>
          <a:noFill/>
        </p:spPr>
        <p:txBody>
          <a:bodyPr wrap="square" rtlCol="0">
            <a:spAutoFit/>
          </a:bodyPr>
          <a:lstStyle/>
          <a:p>
            <a:r>
              <a:rPr lang="zh-CN" altLang="en-US" sz="4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我用</a:t>
            </a:r>
            <a:r>
              <a:rPr lang="en-US" altLang="zh-CN" sz="4800" b="1" dirty="0" err="1">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TBtools</a:t>
            </a:r>
            <a:r>
              <a:rPr lang="zh-CN" altLang="en-US" sz="4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干什么</a:t>
            </a:r>
          </a:p>
        </p:txBody>
      </p:sp>
      <p:sp>
        <p:nvSpPr>
          <p:cNvPr id="12" name="矩形 11"/>
          <p:cNvSpPr/>
          <p:nvPr/>
        </p:nvSpPr>
        <p:spPr>
          <a:xfrm>
            <a:off x="4760649" y="3385291"/>
            <a:ext cx="5908270" cy="377411"/>
          </a:xfrm>
          <a:prstGeom prst="rect">
            <a:avLst/>
          </a:prstGeom>
        </p:spPr>
        <p:txBody>
          <a:bodyPr wrap="square">
            <a:spAutoFit/>
          </a:bodyPr>
          <a:lstStyle/>
          <a:p>
            <a:pPr marL="0" marR="0" lvl="0" indent="0" algn="l" defTabSz="914400" rtl="0" eaLnBrk="0" fontAlgn="auto" latinLnBrk="0" hangingPunct="0">
              <a:lnSpc>
                <a:spcPct val="15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ea"/>
                <a:sym typeface="+mn-lt"/>
              </a:rPr>
              <a:t>Opportunities are always reserved for those who are prepared.</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2245946" cy="523220"/>
            <a:chOff x="174623" y="245532"/>
            <a:chExt cx="2245946"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1620957"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背景介绍</a:t>
              </a: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 name="图片 1">
            <a:extLst>
              <a:ext uri="{FF2B5EF4-FFF2-40B4-BE49-F238E27FC236}">
                <a16:creationId xmlns:a16="http://schemas.microsoft.com/office/drawing/2014/main" id="{05101DE1-C23A-918A-904B-6D8CDC341F03}"/>
              </a:ext>
            </a:extLst>
          </p:cNvPr>
          <p:cNvPicPr/>
          <p:nvPr/>
        </p:nvPicPr>
        <p:blipFill>
          <a:blip r:embed="rId3"/>
          <a:stretch>
            <a:fillRect/>
          </a:stretch>
        </p:blipFill>
        <p:spPr>
          <a:xfrm>
            <a:off x="1305900" y="1459044"/>
            <a:ext cx="5202475" cy="3794760"/>
          </a:xfrm>
          <a:prstGeom prst="rect">
            <a:avLst/>
          </a:prstGeom>
          <a:noFill/>
          <a:ln w="9525">
            <a:noFill/>
          </a:ln>
        </p:spPr>
      </p:pic>
      <p:pic>
        <p:nvPicPr>
          <p:cNvPr id="40" name="图片 39" descr="微信图片_20230227220637">
            <a:extLst>
              <a:ext uri="{FF2B5EF4-FFF2-40B4-BE49-F238E27FC236}">
                <a16:creationId xmlns:a16="http://schemas.microsoft.com/office/drawing/2014/main" id="{6ED99C63-21C2-5EEB-9700-B3C73269CF9B}"/>
              </a:ext>
            </a:extLst>
          </p:cNvPr>
          <p:cNvPicPr>
            <a:picLocks noChangeAspect="1"/>
          </p:cNvPicPr>
          <p:nvPr/>
        </p:nvPicPr>
        <p:blipFill>
          <a:blip r:embed="rId4"/>
          <a:stretch>
            <a:fillRect/>
          </a:stretch>
        </p:blipFill>
        <p:spPr>
          <a:xfrm>
            <a:off x="7479591" y="1459043"/>
            <a:ext cx="2536825" cy="3794760"/>
          </a:xfrm>
          <a:prstGeom prst="rect">
            <a:avLst/>
          </a:prstGeom>
        </p:spPr>
      </p:pic>
    </p:spTree>
    <p:extLst>
      <p:ext uri="{BB962C8B-B14F-4D97-AF65-F5344CB8AC3E}">
        <p14:creationId xmlns:p14="http://schemas.microsoft.com/office/powerpoint/2010/main" val="2437638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2245946" cy="523220"/>
            <a:chOff x="174623" y="245532"/>
            <a:chExt cx="2245946"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1620957"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背景介绍</a:t>
              </a: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4" name="图片 23">
            <a:extLst>
              <a:ext uri="{FF2B5EF4-FFF2-40B4-BE49-F238E27FC236}">
                <a16:creationId xmlns:a16="http://schemas.microsoft.com/office/drawing/2014/main" id="{AECD32A2-EF66-2030-3891-3D2AC9CB434C}"/>
              </a:ext>
            </a:extLst>
          </p:cNvPr>
          <p:cNvPicPr>
            <a:picLocks noChangeAspect="1"/>
          </p:cNvPicPr>
          <p:nvPr/>
        </p:nvPicPr>
        <p:blipFill>
          <a:blip r:embed="rId6"/>
          <a:stretch>
            <a:fillRect/>
          </a:stretch>
        </p:blipFill>
        <p:spPr>
          <a:xfrm>
            <a:off x="2704465" y="675005"/>
            <a:ext cx="6326505" cy="4855210"/>
          </a:xfrm>
          <a:prstGeom prst="rect">
            <a:avLst/>
          </a:prstGeom>
        </p:spPr>
      </p:pic>
      <p:pic>
        <p:nvPicPr>
          <p:cNvPr id="25" name="图片 24">
            <a:extLst>
              <a:ext uri="{FF2B5EF4-FFF2-40B4-BE49-F238E27FC236}">
                <a16:creationId xmlns:a16="http://schemas.microsoft.com/office/drawing/2014/main" id="{B1CC44B5-C47C-1332-01AA-52889BAA20E1}"/>
              </a:ext>
            </a:extLst>
          </p:cNvPr>
          <p:cNvPicPr>
            <a:picLocks noChangeAspect="1"/>
          </p:cNvPicPr>
          <p:nvPr>
            <p:custDataLst>
              <p:tags r:id="rId1"/>
            </p:custDataLst>
          </p:nvPr>
        </p:nvPicPr>
        <p:blipFill>
          <a:blip r:embed="rId7"/>
          <a:stretch>
            <a:fillRect/>
          </a:stretch>
        </p:blipFill>
        <p:spPr>
          <a:xfrm>
            <a:off x="198120" y="991235"/>
            <a:ext cx="2320290" cy="1686560"/>
          </a:xfrm>
          <a:prstGeom prst="rect">
            <a:avLst/>
          </a:prstGeom>
        </p:spPr>
      </p:pic>
      <p:pic>
        <p:nvPicPr>
          <p:cNvPr id="26" name="图片 25">
            <a:extLst>
              <a:ext uri="{FF2B5EF4-FFF2-40B4-BE49-F238E27FC236}">
                <a16:creationId xmlns:a16="http://schemas.microsoft.com/office/drawing/2014/main" id="{E1CFEF01-5C1A-3237-5749-99F01706337A}"/>
              </a:ext>
            </a:extLst>
          </p:cNvPr>
          <p:cNvPicPr>
            <a:picLocks noChangeAspect="1"/>
          </p:cNvPicPr>
          <p:nvPr/>
        </p:nvPicPr>
        <p:blipFill>
          <a:blip r:embed="rId8"/>
          <a:stretch>
            <a:fillRect/>
          </a:stretch>
        </p:blipFill>
        <p:spPr>
          <a:xfrm>
            <a:off x="198120" y="2771775"/>
            <a:ext cx="1213485" cy="841375"/>
          </a:xfrm>
          <a:prstGeom prst="rect">
            <a:avLst/>
          </a:prstGeom>
        </p:spPr>
      </p:pic>
      <p:pic>
        <p:nvPicPr>
          <p:cNvPr id="27" name="图片 26" descr="39">
            <a:extLst>
              <a:ext uri="{FF2B5EF4-FFF2-40B4-BE49-F238E27FC236}">
                <a16:creationId xmlns:a16="http://schemas.microsoft.com/office/drawing/2014/main" id="{7A047466-A72F-2757-622B-CA05E1712242}"/>
              </a:ext>
            </a:extLst>
          </p:cNvPr>
          <p:cNvPicPr>
            <a:picLocks noChangeAspect="1"/>
          </p:cNvPicPr>
          <p:nvPr/>
        </p:nvPicPr>
        <p:blipFill>
          <a:blip r:embed="rId9"/>
          <a:stretch>
            <a:fillRect/>
          </a:stretch>
        </p:blipFill>
        <p:spPr>
          <a:xfrm>
            <a:off x="1374140" y="2766695"/>
            <a:ext cx="1144905" cy="846455"/>
          </a:xfrm>
          <a:prstGeom prst="rect">
            <a:avLst/>
          </a:prstGeom>
        </p:spPr>
      </p:pic>
      <p:pic>
        <p:nvPicPr>
          <p:cNvPr id="28" name="图片 27">
            <a:extLst>
              <a:ext uri="{FF2B5EF4-FFF2-40B4-BE49-F238E27FC236}">
                <a16:creationId xmlns:a16="http://schemas.microsoft.com/office/drawing/2014/main" id="{615E9395-2E83-E231-2EF3-D9EDA69ABB7C}"/>
              </a:ext>
            </a:extLst>
          </p:cNvPr>
          <p:cNvPicPr>
            <a:picLocks noChangeAspect="1"/>
          </p:cNvPicPr>
          <p:nvPr/>
        </p:nvPicPr>
        <p:blipFill>
          <a:blip r:embed="rId10"/>
          <a:srcRect t="12787" b="17244"/>
          <a:stretch>
            <a:fillRect/>
          </a:stretch>
        </p:blipFill>
        <p:spPr>
          <a:xfrm>
            <a:off x="198120" y="3613150"/>
            <a:ext cx="1129030" cy="986790"/>
          </a:xfrm>
          <a:prstGeom prst="rect">
            <a:avLst/>
          </a:prstGeom>
        </p:spPr>
      </p:pic>
      <p:pic>
        <p:nvPicPr>
          <p:cNvPr id="29" name="图片 28" descr="36">
            <a:extLst>
              <a:ext uri="{FF2B5EF4-FFF2-40B4-BE49-F238E27FC236}">
                <a16:creationId xmlns:a16="http://schemas.microsoft.com/office/drawing/2014/main" id="{42C88BFF-A1D7-1FA6-3462-559F568D091A}"/>
              </a:ext>
            </a:extLst>
          </p:cNvPr>
          <p:cNvPicPr>
            <a:picLocks noChangeAspect="1"/>
          </p:cNvPicPr>
          <p:nvPr/>
        </p:nvPicPr>
        <p:blipFill>
          <a:blip r:embed="rId11"/>
          <a:stretch>
            <a:fillRect/>
          </a:stretch>
        </p:blipFill>
        <p:spPr>
          <a:xfrm>
            <a:off x="1327150" y="3596005"/>
            <a:ext cx="1191895" cy="1003300"/>
          </a:xfrm>
          <a:prstGeom prst="rect">
            <a:avLst/>
          </a:prstGeom>
        </p:spPr>
      </p:pic>
      <p:pic>
        <p:nvPicPr>
          <p:cNvPr id="30" name="图片 29">
            <a:extLst>
              <a:ext uri="{FF2B5EF4-FFF2-40B4-BE49-F238E27FC236}">
                <a16:creationId xmlns:a16="http://schemas.microsoft.com/office/drawing/2014/main" id="{2680A944-69FD-9C02-850A-545143DE26CD}"/>
              </a:ext>
            </a:extLst>
          </p:cNvPr>
          <p:cNvPicPr>
            <a:picLocks noChangeAspect="1"/>
          </p:cNvPicPr>
          <p:nvPr/>
        </p:nvPicPr>
        <p:blipFill>
          <a:blip r:embed="rId12"/>
          <a:stretch>
            <a:fillRect/>
          </a:stretch>
        </p:blipFill>
        <p:spPr>
          <a:xfrm>
            <a:off x="198120" y="4676140"/>
            <a:ext cx="2356485" cy="1577975"/>
          </a:xfrm>
          <a:prstGeom prst="rect">
            <a:avLst/>
          </a:prstGeom>
        </p:spPr>
      </p:pic>
      <p:pic>
        <p:nvPicPr>
          <p:cNvPr id="31" name="图片 30">
            <a:extLst>
              <a:ext uri="{FF2B5EF4-FFF2-40B4-BE49-F238E27FC236}">
                <a16:creationId xmlns:a16="http://schemas.microsoft.com/office/drawing/2014/main" id="{0DC9B7CE-1838-ABFC-CBA7-0228EAA28A78}"/>
              </a:ext>
            </a:extLst>
          </p:cNvPr>
          <p:cNvPicPr/>
          <p:nvPr/>
        </p:nvPicPr>
        <p:blipFill>
          <a:blip r:embed="rId13"/>
          <a:stretch>
            <a:fillRect/>
          </a:stretch>
        </p:blipFill>
        <p:spPr>
          <a:xfrm>
            <a:off x="9219565" y="991870"/>
            <a:ext cx="1366520" cy="1172210"/>
          </a:xfrm>
          <a:prstGeom prst="rect">
            <a:avLst/>
          </a:prstGeom>
          <a:noFill/>
          <a:ln w="9525">
            <a:noFill/>
          </a:ln>
        </p:spPr>
      </p:pic>
      <p:pic>
        <p:nvPicPr>
          <p:cNvPr id="32" name="图片 31">
            <a:extLst>
              <a:ext uri="{FF2B5EF4-FFF2-40B4-BE49-F238E27FC236}">
                <a16:creationId xmlns:a16="http://schemas.microsoft.com/office/drawing/2014/main" id="{F750CC0D-E701-11B4-0EC5-DF25F71F36C1}"/>
              </a:ext>
            </a:extLst>
          </p:cNvPr>
          <p:cNvPicPr/>
          <p:nvPr/>
        </p:nvPicPr>
        <p:blipFill>
          <a:blip r:embed="rId14"/>
          <a:stretch>
            <a:fillRect/>
          </a:stretch>
        </p:blipFill>
        <p:spPr>
          <a:xfrm>
            <a:off x="10574020" y="991870"/>
            <a:ext cx="1431925" cy="1198245"/>
          </a:xfrm>
          <a:prstGeom prst="rect">
            <a:avLst/>
          </a:prstGeom>
          <a:noFill/>
          <a:ln w="9525">
            <a:noFill/>
          </a:ln>
        </p:spPr>
      </p:pic>
      <p:pic>
        <p:nvPicPr>
          <p:cNvPr id="33" name="图片 32">
            <a:extLst>
              <a:ext uri="{FF2B5EF4-FFF2-40B4-BE49-F238E27FC236}">
                <a16:creationId xmlns:a16="http://schemas.microsoft.com/office/drawing/2014/main" id="{FBF4FF25-E0A2-076D-7CE7-95985F8A5F51}"/>
              </a:ext>
            </a:extLst>
          </p:cNvPr>
          <p:cNvPicPr/>
          <p:nvPr/>
        </p:nvPicPr>
        <p:blipFill>
          <a:blip r:embed="rId15"/>
          <a:stretch>
            <a:fillRect/>
          </a:stretch>
        </p:blipFill>
        <p:spPr>
          <a:xfrm>
            <a:off x="9219565" y="2557145"/>
            <a:ext cx="1551305" cy="1515110"/>
          </a:xfrm>
          <a:prstGeom prst="rect">
            <a:avLst/>
          </a:prstGeom>
          <a:noFill/>
          <a:ln w="9525">
            <a:noFill/>
          </a:ln>
        </p:spPr>
      </p:pic>
      <p:pic>
        <p:nvPicPr>
          <p:cNvPr id="34" name="图片 33">
            <a:extLst>
              <a:ext uri="{FF2B5EF4-FFF2-40B4-BE49-F238E27FC236}">
                <a16:creationId xmlns:a16="http://schemas.microsoft.com/office/drawing/2014/main" id="{7496AB5A-6A51-DEF4-4DA3-10FB6621676D}"/>
              </a:ext>
            </a:extLst>
          </p:cNvPr>
          <p:cNvPicPr/>
          <p:nvPr/>
        </p:nvPicPr>
        <p:blipFill>
          <a:blip r:embed="rId16"/>
          <a:stretch>
            <a:fillRect/>
          </a:stretch>
        </p:blipFill>
        <p:spPr>
          <a:xfrm>
            <a:off x="10596880" y="2557145"/>
            <a:ext cx="1419225" cy="1515110"/>
          </a:xfrm>
          <a:prstGeom prst="rect">
            <a:avLst/>
          </a:prstGeom>
          <a:noFill/>
          <a:ln w="9525">
            <a:noFill/>
          </a:ln>
        </p:spPr>
      </p:pic>
      <p:pic>
        <p:nvPicPr>
          <p:cNvPr id="35" name="图片 34">
            <a:extLst>
              <a:ext uri="{FF2B5EF4-FFF2-40B4-BE49-F238E27FC236}">
                <a16:creationId xmlns:a16="http://schemas.microsoft.com/office/drawing/2014/main" id="{4F641D5D-3FFE-9800-F093-88B1E5FB0BFE}"/>
              </a:ext>
            </a:extLst>
          </p:cNvPr>
          <p:cNvPicPr>
            <a:picLocks noChangeAspect="1"/>
          </p:cNvPicPr>
          <p:nvPr>
            <p:custDataLst>
              <p:tags r:id="rId2"/>
            </p:custDataLst>
          </p:nvPr>
        </p:nvPicPr>
        <p:blipFill>
          <a:blip r:embed="rId17"/>
          <a:srcRect t="7308" b="-1912"/>
          <a:stretch>
            <a:fillRect/>
          </a:stretch>
        </p:blipFill>
        <p:spPr>
          <a:xfrm>
            <a:off x="9239885" y="4465320"/>
            <a:ext cx="1363980" cy="1653540"/>
          </a:xfrm>
          <a:prstGeom prst="rect">
            <a:avLst/>
          </a:prstGeom>
        </p:spPr>
      </p:pic>
      <p:pic>
        <p:nvPicPr>
          <p:cNvPr id="36" name="图片 35">
            <a:extLst>
              <a:ext uri="{FF2B5EF4-FFF2-40B4-BE49-F238E27FC236}">
                <a16:creationId xmlns:a16="http://schemas.microsoft.com/office/drawing/2014/main" id="{FF565BCD-A0D9-4BE3-70F6-39643AF7A44C}"/>
              </a:ext>
            </a:extLst>
          </p:cNvPr>
          <p:cNvPicPr>
            <a:picLocks noChangeAspect="1"/>
          </p:cNvPicPr>
          <p:nvPr>
            <p:custDataLst>
              <p:tags r:id="rId3"/>
            </p:custDataLst>
          </p:nvPr>
        </p:nvPicPr>
        <p:blipFill>
          <a:blip r:embed="rId18"/>
          <a:stretch>
            <a:fillRect/>
          </a:stretch>
        </p:blipFill>
        <p:spPr>
          <a:xfrm>
            <a:off x="10593070" y="4465320"/>
            <a:ext cx="1445895" cy="1609725"/>
          </a:xfrm>
          <a:prstGeom prst="rect">
            <a:avLst/>
          </a:prstGeom>
        </p:spPr>
      </p:pic>
      <p:pic>
        <p:nvPicPr>
          <p:cNvPr id="37" name="图片 36">
            <a:extLst>
              <a:ext uri="{FF2B5EF4-FFF2-40B4-BE49-F238E27FC236}">
                <a16:creationId xmlns:a16="http://schemas.microsoft.com/office/drawing/2014/main" id="{B6CE67D4-9C2F-0A9C-1ABA-12A8E6DDEC82}"/>
              </a:ext>
            </a:extLst>
          </p:cNvPr>
          <p:cNvPicPr>
            <a:picLocks noChangeAspect="1"/>
          </p:cNvPicPr>
          <p:nvPr/>
        </p:nvPicPr>
        <p:blipFill>
          <a:blip r:embed="rId19"/>
          <a:stretch>
            <a:fillRect/>
          </a:stretch>
        </p:blipFill>
        <p:spPr>
          <a:xfrm>
            <a:off x="3215640" y="5652135"/>
            <a:ext cx="1619250" cy="1205865"/>
          </a:xfrm>
          <a:prstGeom prst="rect">
            <a:avLst/>
          </a:prstGeom>
        </p:spPr>
      </p:pic>
      <p:pic>
        <p:nvPicPr>
          <p:cNvPr id="38" name="图片 37">
            <a:extLst>
              <a:ext uri="{FF2B5EF4-FFF2-40B4-BE49-F238E27FC236}">
                <a16:creationId xmlns:a16="http://schemas.microsoft.com/office/drawing/2014/main" id="{82008B06-FB62-8A81-E9A3-E0EF09E4EEBF}"/>
              </a:ext>
            </a:extLst>
          </p:cNvPr>
          <p:cNvPicPr>
            <a:picLocks noChangeAspect="1"/>
          </p:cNvPicPr>
          <p:nvPr/>
        </p:nvPicPr>
        <p:blipFill>
          <a:blip r:embed="rId20"/>
          <a:stretch>
            <a:fillRect/>
          </a:stretch>
        </p:blipFill>
        <p:spPr>
          <a:xfrm>
            <a:off x="4834890" y="5652135"/>
            <a:ext cx="1797050" cy="1205865"/>
          </a:xfrm>
          <a:prstGeom prst="rect">
            <a:avLst/>
          </a:prstGeom>
        </p:spPr>
      </p:pic>
      <p:pic>
        <p:nvPicPr>
          <p:cNvPr id="39" name="图片 38">
            <a:extLst>
              <a:ext uri="{FF2B5EF4-FFF2-40B4-BE49-F238E27FC236}">
                <a16:creationId xmlns:a16="http://schemas.microsoft.com/office/drawing/2014/main" id="{1FA47923-1015-5E23-A4A8-6F49BDFDE04F}"/>
              </a:ext>
            </a:extLst>
          </p:cNvPr>
          <p:cNvPicPr/>
          <p:nvPr/>
        </p:nvPicPr>
        <p:blipFill>
          <a:blip r:embed="rId21"/>
          <a:stretch>
            <a:fillRect/>
          </a:stretch>
        </p:blipFill>
        <p:spPr>
          <a:xfrm>
            <a:off x="6631940" y="5642610"/>
            <a:ext cx="1772920" cy="1209675"/>
          </a:xfrm>
          <a:prstGeom prst="rect">
            <a:avLst/>
          </a:prstGeom>
          <a:noFill/>
          <a:ln w="9525">
            <a:noFill/>
          </a:ln>
        </p:spPr>
      </p:pic>
    </p:spTree>
    <p:extLst>
      <p:ext uri="{BB962C8B-B14F-4D97-AF65-F5344CB8AC3E}">
        <p14:creationId xmlns:p14="http://schemas.microsoft.com/office/powerpoint/2010/main" val="22052094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4597372" y="2778263"/>
            <a:ext cx="4772539" cy="830997"/>
          </a:xfrm>
          <a:prstGeom prst="rect">
            <a:avLst/>
          </a:prstGeom>
          <a:noFill/>
        </p:spPr>
        <p:txBody>
          <a:bodyPr wrap="square" rtlCol="0">
            <a:spAutoFit/>
          </a:bodyPr>
          <a:lstStyle/>
          <a:p>
            <a:r>
              <a:rPr lang="zh-CN" altLang="en-US" sz="4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什么是</a:t>
            </a:r>
            <a:r>
              <a:rPr lang="en-US" altLang="zh-CN" sz="4800" b="1" dirty="0" err="1">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TBtools</a:t>
            </a:r>
            <a:endParaRPr lang="en-US" altLang="zh-CN" sz="4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18" name="矩形 17"/>
          <p:cNvSpPr/>
          <p:nvPr/>
        </p:nvSpPr>
        <p:spPr>
          <a:xfrm>
            <a:off x="4597372" y="3565551"/>
            <a:ext cx="5908270" cy="375552"/>
          </a:xfrm>
          <a:prstGeom prst="rect">
            <a:avLst/>
          </a:prstGeom>
        </p:spPr>
        <p:txBody>
          <a:bodyPr wrap="square">
            <a:spAutoFit/>
          </a:bodyPr>
          <a:lstStyle/>
          <a:p>
            <a:pPr eaLnBrk="0" hangingPunct="0">
              <a:lnSpc>
                <a:spcPct val="150000"/>
              </a:lnSpc>
            </a:pPr>
            <a:r>
              <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Opportunities are always reserved for those who are prepared.</a:t>
            </a:r>
          </a:p>
        </p:txBody>
      </p:sp>
      <p:sp>
        <p:nvSpPr>
          <p:cNvPr id="20" name="等腰三角形 19"/>
          <p:cNvSpPr/>
          <p:nvPr/>
        </p:nvSpPr>
        <p:spPr>
          <a:xfrm>
            <a:off x="-133351" y="5606507"/>
            <a:ext cx="2466975" cy="1251493"/>
          </a:xfrm>
          <a:prstGeom prst="triangle">
            <a:avLst/>
          </a:prstGeom>
          <a:solidFill>
            <a:srgbClr val="E6705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0"/>
          <p:cNvSpPr/>
          <p:nvPr/>
        </p:nvSpPr>
        <p:spPr>
          <a:xfrm rot="16200000">
            <a:off x="9651205" y="140059"/>
            <a:ext cx="3395233" cy="1686358"/>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等腰三角形 21"/>
          <p:cNvSpPr/>
          <p:nvPr/>
        </p:nvSpPr>
        <p:spPr>
          <a:xfrm rot="16200000">
            <a:off x="10320669" y="1443232"/>
            <a:ext cx="2466975" cy="1251493"/>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p:cNvGrpSpPr/>
          <p:nvPr/>
        </p:nvGrpSpPr>
        <p:grpSpPr>
          <a:xfrm>
            <a:off x="2013399" y="2412031"/>
            <a:ext cx="2127545" cy="1780869"/>
            <a:chOff x="1072586" y="730321"/>
            <a:chExt cx="5273250" cy="4571656"/>
          </a:xfrm>
        </p:grpSpPr>
        <p:sp>
          <p:nvSpPr>
            <p:cNvPr id="24" name="矩形 23"/>
            <p:cNvSpPr/>
            <p:nvPr/>
          </p:nvSpPr>
          <p:spPr>
            <a:xfrm rot="2648372">
              <a:off x="1072586" y="730321"/>
              <a:ext cx="4474028" cy="4474028"/>
            </a:xfrm>
            <a:prstGeom prst="rect">
              <a:avLst/>
            </a:prstGeom>
            <a:noFill/>
            <a:ln w="38100">
              <a:solidFill>
                <a:srgbClr val="003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p:cNvSpPr/>
            <p:nvPr/>
          </p:nvSpPr>
          <p:spPr>
            <a:xfrm rot="2648372">
              <a:off x="1846331" y="756879"/>
              <a:ext cx="4499505" cy="4545098"/>
            </a:xfrm>
            <a:prstGeom prst="rect">
              <a:avLst/>
            </a:prstGeom>
            <a:solidFill>
              <a:srgbClr val="FAFA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文本框 25"/>
          <p:cNvSpPr txBox="1"/>
          <p:nvPr/>
        </p:nvSpPr>
        <p:spPr>
          <a:xfrm>
            <a:off x="2508307" y="2702301"/>
            <a:ext cx="1449904" cy="1200329"/>
          </a:xfrm>
          <a:prstGeom prst="rect">
            <a:avLst/>
          </a:prstGeom>
          <a:noFill/>
        </p:spPr>
        <p:txBody>
          <a:bodyPr wrap="square" rtlCol="0">
            <a:spAutoFit/>
          </a:bodyPr>
          <a:lstStyle/>
          <a:p>
            <a:pPr>
              <a:defRPr/>
            </a:pPr>
            <a:r>
              <a:rPr lang="en-US" altLang="zh-CN" sz="7200" dirty="0">
                <a:solidFill>
                  <a:srgbClr val="E67054"/>
                </a:solidFill>
                <a:latin typeface="Arial" panose="020B0604020202020204" pitchFamily="34" charset="0"/>
                <a:ea typeface="微软雅黑" panose="020B0503020204020204" pitchFamily="34" charset="-122"/>
                <a:cs typeface="+mn-ea"/>
                <a:sym typeface="+mn-lt"/>
              </a:rPr>
              <a:t>01</a:t>
            </a:r>
            <a:endParaRPr lang="zh-CN" altLang="en-US" sz="7200" dirty="0">
              <a:solidFill>
                <a:srgbClr val="E67054"/>
              </a:solidFill>
              <a:latin typeface="Arial" panose="020B0604020202020204" pitchFamily="34" charset="0"/>
              <a:ea typeface="微软雅黑" panose="020B0503020204020204" pitchFamily="34" charset="-122"/>
              <a:cs typeface="+mn-ea"/>
              <a:sym typeface="+mn-lt"/>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2245946" cy="523220"/>
            <a:chOff x="174623" y="245532"/>
            <a:chExt cx="2245946"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1620957"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背景介绍</a:t>
              </a: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26" name="Picture 2">
            <a:extLst>
              <a:ext uri="{FF2B5EF4-FFF2-40B4-BE49-F238E27FC236}">
                <a16:creationId xmlns:a16="http://schemas.microsoft.com/office/drawing/2014/main" id="{2EBA35CC-B473-8E85-789B-8F2927DBE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8" y="676551"/>
            <a:ext cx="8745425" cy="603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79214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2245946" cy="523220"/>
            <a:chOff x="174623" y="245532"/>
            <a:chExt cx="2245946"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1620957"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背景介绍</a:t>
              </a:r>
              <a:endParaRPr lang="en-US" altLang="zh-CN"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a:extLst>
              <a:ext uri="{FF2B5EF4-FFF2-40B4-BE49-F238E27FC236}">
                <a16:creationId xmlns:a16="http://schemas.microsoft.com/office/drawing/2014/main" id="{44D1B0F2-BE88-4000-640F-CFB4C9A33B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28" y="912987"/>
            <a:ext cx="6491894" cy="3906438"/>
          </a:xfrm>
          <a:prstGeom prst="rect">
            <a:avLst/>
          </a:prstGeom>
        </p:spPr>
      </p:pic>
      <p:pic>
        <p:nvPicPr>
          <p:cNvPr id="21" name="图片 20">
            <a:extLst>
              <a:ext uri="{FF2B5EF4-FFF2-40B4-BE49-F238E27FC236}">
                <a16:creationId xmlns:a16="http://schemas.microsoft.com/office/drawing/2014/main" id="{BBDC9D9C-F24C-FC75-54C7-5D72D0E40D38}"/>
              </a:ext>
            </a:extLst>
          </p:cNvPr>
          <p:cNvPicPr>
            <a:picLocks noChangeAspect="1"/>
          </p:cNvPicPr>
          <p:nvPr/>
        </p:nvPicPr>
        <p:blipFill>
          <a:blip r:embed="rId4"/>
          <a:stretch>
            <a:fillRect/>
          </a:stretch>
        </p:blipFill>
        <p:spPr>
          <a:xfrm>
            <a:off x="6490509" y="283553"/>
            <a:ext cx="5566130" cy="6194073"/>
          </a:xfrm>
          <a:prstGeom prst="rect">
            <a:avLst/>
          </a:prstGeom>
        </p:spPr>
      </p:pic>
      <p:sp>
        <p:nvSpPr>
          <p:cNvPr id="23" name="文本框 22">
            <a:extLst>
              <a:ext uri="{FF2B5EF4-FFF2-40B4-BE49-F238E27FC236}">
                <a16:creationId xmlns:a16="http://schemas.microsoft.com/office/drawing/2014/main" id="{8569E6B3-CF16-9455-3702-B111D3FBDE8A}"/>
              </a:ext>
            </a:extLst>
          </p:cNvPr>
          <p:cNvSpPr txBox="1"/>
          <p:nvPr/>
        </p:nvSpPr>
        <p:spPr>
          <a:xfrm>
            <a:off x="343976" y="5877462"/>
            <a:ext cx="6096896" cy="600164"/>
          </a:xfrm>
          <a:prstGeom prst="rect">
            <a:avLst/>
          </a:prstGeom>
          <a:noFill/>
        </p:spPr>
        <p:txBody>
          <a:bodyPr wrap="square">
            <a:spAutoFit/>
          </a:bodyPr>
          <a:lstStyle/>
          <a:p>
            <a:r>
              <a:rPr lang="de-DE" altLang="zh-CN" sz="1100" dirty="0"/>
              <a:t>Yan JJ , Tong ZJ , Liu YY, </a:t>
            </a:r>
            <a:r>
              <a:rPr lang="en-US" altLang="zh-CN" sz="1100" dirty="0"/>
              <a:t>et al</a:t>
            </a:r>
            <a:r>
              <a:rPr lang="de-DE" altLang="zh-CN" sz="1100" dirty="0"/>
              <a:t>. Comparative transcriptomics of Flammulina filiformis suggests a high CO2 concentration inhibits early pileus expansion by decreasing cell division control pathways [J]. International Journal of Molecular Sciences, 2019, 20(23): 5923.</a:t>
            </a:r>
            <a:endParaRPr lang="zh-CN" altLang="en-US" sz="1100" dirty="0"/>
          </a:p>
        </p:txBody>
      </p:sp>
    </p:spTree>
    <p:extLst>
      <p:ext uri="{BB962C8B-B14F-4D97-AF65-F5344CB8AC3E}">
        <p14:creationId xmlns:p14="http://schemas.microsoft.com/office/powerpoint/2010/main" val="181274070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6632301" cy="523220"/>
            <a:chOff x="174623" y="245532"/>
            <a:chExt cx="6632301"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1" y="245532"/>
              <a:ext cx="6007313" cy="523220"/>
            </a:xfrm>
            <a:prstGeom prst="rect">
              <a:avLst/>
            </a:prstGeom>
          </p:spPr>
          <p:txBody>
            <a:bodyPr wrap="square">
              <a:spAutoFit/>
            </a:bodyPr>
            <a:lstStyle/>
            <a:p>
              <a:r>
                <a:rPr lang="zh-CN" altLang="en-US" sz="2800" b="1" dirty="0">
                  <a:ln w="0">
                    <a:noFill/>
                  </a:ln>
                  <a:solidFill>
                    <a:schemeClr val="tx1">
                      <a:lumMod val="65000"/>
                      <a:lumOff val="35000"/>
                    </a:schemeClr>
                  </a:solidFill>
                  <a:cs typeface="+mn-ea"/>
                  <a:sym typeface="+mn-lt"/>
                </a:rPr>
                <a:t>背景介绍</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金针菇子实体发育机制认识不够深入</a:t>
              </a:r>
              <a:endParaRPr lang="zh-CN" altLang="en-US" sz="1600" dirty="0">
                <a:solidFill>
                  <a:schemeClr val="tx1">
                    <a:lumMod val="65000"/>
                    <a:lumOff val="35000"/>
                  </a:schemeClr>
                </a:solidFill>
                <a:cs typeface="+mn-ea"/>
                <a:sym typeface="+mn-lt"/>
              </a:endParaRPr>
            </a:p>
          </p:txBody>
        </p:sp>
      </p:grpSp>
      <p:sp>
        <p:nvSpPr>
          <p:cNvPr id="10" name="文本框 9">
            <a:extLst>
              <a:ext uri="{FF2B5EF4-FFF2-40B4-BE49-F238E27FC236}">
                <a16:creationId xmlns:a16="http://schemas.microsoft.com/office/drawing/2014/main" id="{7F1DFA2D-AE63-69DE-FE14-BB98E9B4C190}"/>
              </a:ext>
            </a:extLst>
          </p:cNvPr>
          <p:cNvSpPr txBox="1"/>
          <p:nvPr/>
        </p:nvSpPr>
        <p:spPr>
          <a:xfrm>
            <a:off x="296064" y="1285193"/>
            <a:ext cx="11623815" cy="3077253"/>
          </a:xfrm>
          <a:prstGeom prst="rect">
            <a:avLst/>
          </a:prstGeom>
          <a:noFill/>
        </p:spPr>
        <p:txBody>
          <a:bodyPr wrap="square" rtlCol="0">
            <a:spAutoFit/>
          </a:bodyPr>
          <a:lstStyle/>
          <a:p>
            <a:pPr>
              <a:lnSpc>
                <a:spcPct val="200000"/>
              </a:lnSpc>
            </a:pPr>
            <a:r>
              <a:rPr lang="en-US" altLang="zh-CN" sz="2000" dirty="0">
                <a:solidFill>
                  <a:srgbClr val="000000"/>
                </a:solidFill>
                <a:latin typeface="+mj-lt"/>
              </a:rPr>
              <a:t>1</a:t>
            </a:r>
            <a:r>
              <a:rPr lang="zh-CN" altLang="en-US" sz="2000" dirty="0">
                <a:solidFill>
                  <a:srgbClr val="000000"/>
                </a:solidFill>
                <a:latin typeface="+mj-lt"/>
              </a:rPr>
              <a:t>、已经报道的文献对金针菇</a:t>
            </a:r>
            <a:r>
              <a:rPr lang="en-US" altLang="zh-CN" sz="2000" dirty="0">
                <a:solidFill>
                  <a:srgbClr val="000000"/>
                </a:solidFill>
                <a:latin typeface="+mj-lt"/>
              </a:rPr>
              <a:t>Zn2Cys6</a:t>
            </a:r>
            <a:r>
              <a:rPr lang="zh-CN" altLang="en-US" sz="2000" dirty="0">
                <a:solidFill>
                  <a:srgbClr val="000000"/>
                </a:solidFill>
                <a:latin typeface="+mj-lt"/>
              </a:rPr>
              <a:t>、</a:t>
            </a:r>
            <a:r>
              <a:rPr lang="en-US" altLang="zh-CN" sz="2000" dirty="0">
                <a:solidFill>
                  <a:srgbClr val="000000"/>
                </a:solidFill>
                <a:latin typeface="+mj-lt"/>
              </a:rPr>
              <a:t>MYB</a:t>
            </a:r>
            <a:r>
              <a:rPr lang="zh-CN" altLang="en-US" sz="2000" dirty="0">
                <a:solidFill>
                  <a:srgbClr val="000000"/>
                </a:solidFill>
                <a:latin typeface="+mj-lt"/>
              </a:rPr>
              <a:t>转录因子家族进行了鉴定，其中进行深入研究的转录因子仅有</a:t>
            </a:r>
            <a:r>
              <a:rPr lang="en-US" altLang="zh-CN" sz="2000" dirty="0">
                <a:solidFill>
                  <a:srgbClr val="000000"/>
                </a:solidFill>
                <a:latin typeface="+mj-lt"/>
              </a:rPr>
              <a:t>MYB15</a:t>
            </a:r>
            <a:r>
              <a:rPr lang="zh-CN" altLang="en-US" sz="2000" dirty="0">
                <a:solidFill>
                  <a:srgbClr val="000000"/>
                </a:solidFill>
                <a:latin typeface="+mj-lt"/>
              </a:rPr>
              <a:t>，</a:t>
            </a:r>
            <a:r>
              <a:rPr lang="en-US" altLang="zh-CN" sz="2000" dirty="0">
                <a:solidFill>
                  <a:srgbClr val="000000"/>
                </a:solidFill>
                <a:latin typeface="+mj-lt"/>
              </a:rPr>
              <a:t>PDD1</a:t>
            </a:r>
            <a:r>
              <a:rPr lang="zh-CN" altLang="en-US" sz="2000" dirty="0">
                <a:solidFill>
                  <a:srgbClr val="000000"/>
                </a:solidFill>
                <a:latin typeface="+mj-lt"/>
              </a:rPr>
              <a:t>，</a:t>
            </a:r>
            <a:r>
              <a:rPr lang="en-US" altLang="zh-CN" sz="2000" dirty="0">
                <a:solidFill>
                  <a:srgbClr val="000000"/>
                </a:solidFill>
                <a:latin typeface="+mj-lt"/>
              </a:rPr>
              <a:t>HMG1</a:t>
            </a:r>
            <a:r>
              <a:rPr lang="zh-CN" altLang="en-US" sz="2000" dirty="0">
                <a:solidFill>
                  <a:srgbClr val="000000"/>
                </a:solidFill>
                <a:latin typeface="+mj-lt"/>
              </a:rPr>
              <a:t>，</a:t>
            </a:r>
            <a:r>
              <a:rPr lang="de-DE" altLang="zh-CN" sz="2000" dirty="0">
                <a:solidFill>
                  <a:srgbClr val="000000"/>
                </a:solidFill>
                <a:latin typeface="+mj-lt"/>
              </a:rPr>
              <a:t>LFC1</a:t>
            </a:r>
            <a:r>
              <a:rPr lang="zh-CN" altLang="en-US" sz="2000" dirty="0">
                <a:solidFill>
                  <a:srgbClr val="000000"/>
                </a:solidFill>
                <a:latin typeface="+mj-lt"/>
              </a:rPr>
              <a:t>，</a:t>
            </a:r>
            <a:endParaRPr lang="en-US" altLang="zh-CN" sz="2000" dirty="0">
              <a:solidFill>
                <a:srgbClr val="000000"/>
              </a:solidFill>
              <a:latin typeface="+mj-lt"/>
            </a:endParaRPr>
          </a:p>
          <a:p>
            <a:pPr>
              <a:lnSpc>
                <a:spcPct val="200000"/>
              </a:lnSpc>
            </a:pPr>
            <a:r>
              <a:rPr lang="en-US" altLang="zh-CN" sz="2000" dirty="0">
                <a:solidFill>
                  <a:srgbClr val="000000"/>
                </a:solidFill>
                <a:latin typeface="+mj-lt"/>
              </a:rPr>
              <a:t>2</a:t>
            </a:r>
            <a:r>
              <a:rPr lang="zh-CN" altLang="en-US" sz="2000" dirty="0">
                <a:solidFill>
                  <a:srgbClr val="000000"/>
                </a:solidFill>
                <a:latin typeface="+mj-lt"/>
              </a:rPr>
              <a:t>、通过组学技术以及干扰、过表达，报道的金针菇发育的功能基因包括</a:t>
            </a:r>
            <a:r>
              <a:rPr lang="de-DE" altLang="zh-CN" sz="2000" dirty="0">
                <a:solidFill>
                  <a:srgbClr val="000000"/>
                </a:solidFill>
                <a:latin typeface="+mj-lt"/>
              </a:rPr>
              <a:t>clp1</a:t>
            </a:r>
            <a:r>
              <a:rPr lang="zh-CN" altLang="en-US" sz="2000" dirty="0">
                <a:solidFill>
                  <a:srgbClr val="000000"/>
                </a:solidFill>
                <a:latin typeface="+mj-lt"/>
              </a:rPr>
              <a:t>，</a:t>
            </a:r>
            <a:r>
              <a:rPr lang="de-DE" altLang="zh-CN" sz="2000" dirty="0">
                <a:solidFill>
                  <a:srgbClr val="000000"/>
                </a:solidFill>
                <a:latin typeface="+mj-lt"/>
              </a:rPr>
              <a:t>ada</a:t>
            </a:r>
            <a:r>
              <a:rPr lang="zh-CN" altLang="en-US" sz="2000" dirty="0">
                <a:solidFill>
                  <a:srgbClr val="000000"/>
                </a:solidFill>
                <a:latin typeface="+mj-lt"/>
              </a:rPr>
              <a:t>，</a:t>
            </a:r>
            <a:r>
              <a:rPr lang="en-US" altLang="zh-CN" sz="2000" dirty="0">
                <a:solidFill>
                  <a:srgbClr val="000000"/>
                </a:solidFill>
                <a:latin typeface="+mj-lt"/>
              </a:rPr>
              <a:t>ste12</a:t>
            </a:r>
            <a:r>
              <a:rPr lang="zh-CN" altLang="en-US" sz="2000" dirty="0">
                <a:solidFill>
                  <a:srgbClr val="000000"/>
                </a:solidFill>
                <a:latin typeface="+mj-lt"/>
              </a:rPr>
              <a:t>，</a:t>
            </a:r>
            <a:r>
              <a:rPr lang="en-US" altLang="zh-CN" sz="2000" dirty="0">
                <a:solidFill>
                  <a:srgbClr val="000000"/>
                </a:solidFill>
                <a:latin typeface="+mj-lt"/>
              </a:rPr>
              <a:t>hyd1</a:t>
            </a:r>
            <a:r>
              <a:rPr lang="zh-CN" altLang="en-US" sz="2000" dirty="0">
                <a:solidFill>
                  <a:srgbClr val="000000"/>
                </a:solidFill>
                <a:latin typeface="+mj-lt"/>
              </a:rPr>
              <a:t>，</a:t>
            </a:r>
            <a:r>
              <a:rPr lang="en-US" altLang="zh-CN" sz="2000" dirty="0">
                <a:solidFill>
                  <a:srgbClr val="000000"/>
                </a:solidFill>
                <a:latin typeface="+mj-lt"/>
              </a:rPr>
              <a:t>mJRL1</a:t>
            </a:r>
            <a:r>
              <a:rPr lang="zh-CN" altLang="en-US" sz="2000" dirty="0">
                <a:solidFill>
                  <a:srgbClr val="000000"/>
                </a:solidFill>
                <a:latin typeface="+mj-lt"/>
              </a:rPr>
              <a:t>等</a:t>
            </a:r>
            <a:endParaRPr lang="en-US" altLang="zh-CN" sz="2000" dirty="0">
              <a:solidFill>
                <a:srgbClr val="000000"/>
              </a:solidFill>
              <a:latin typeface="+mj-lt"/>
            </a:endParaRPr>
          </a:p>
          <a:p>
            <a:pPr>
              <a:lnSpc>
                <a:spcPct val="200000"/>
              </a:lnSpc>
            </a:pPr>
            <a:r>
              <a:rPr lang="en-US" altLang="zh-CN" sz="2000" dirty="0">
                <a:solidFill>
                  <a:srgbClr val="000000"/>
                </a:solidFill>
                <a:latin typeface="+mj-lt"/>
              </a:rPr>
              <a:t>3</a:t>
            </a:r>
            <a:r>
              <a:rPr lang="zh-CN" altLang="en-US" sz="2000" dirty="0">
                <a:solidFill>
                  <a:srgbClr val="000000"/>
                </a:solidFill>
                <a:latin typeface="+mj-lt"/>
              </a:rPr>
              <a:t>、前期研究中发现的</a:t>
            </a:r>
            <a:r>
              <a:rPr lang="en-US" altLang="zh-CN" sz="2000" dirty="0">
                <a:solidFill>
                  <a:srgbClr val="000000"/>
                </a:solidFill>
                <a:latin typeface="+mj-lt"/>
              </a:rPr>
              <a:t>C2H2</a:t>
            </a:r>
            <a:r>
              <a:rPr lang="zh-CN" altLang="en-US" sz="2000" dirty="0">
                <a:solidFill>
                  <a:srgbClr val="000000"/>
                </a:solidFill>
                <a:latin typeface="+mj-lt"/>
              </a:rPr>
              <a:t>型锌指转录因子在金针菇子实体发育、胁迫应答等过程中均有明显的富集</a:t>
            </a:r>
          </a:p>
        </p:txBody>
      </p:sp>
      <p:sp>
        <p:nvSpPr>
          <p:cNvPr id="3" name="文本框 2">
            <a:extLst>
              <a:ext uri="{FF2B5EF4-FFF2-40B4-BE49-F238E27FC236}">
                <a16:creationId xmlns:a16="http://schemas.microsoft.com/office/drawing/2014/main" id="{656B7E01-155A-1AE8-94D8-E204D6892510}"/>
              </a:ext>
            </a:extLst>
          </p:cNvPr>
          <p:cNvSpPr txBox="1"/>
          <p:nvPr/>
        </p:nvSpPr>
        <p:spPr>
          <a:xfrm>
            <a:off x="202143" y="4806810"/>
            <a:ext cx="11700956" cy="1785104"/>
          </a:xfrm>
          <a:prstGeom prst="rect">
            <a:avLst/>
          </a:prstGeom>
          <a:noFill/>
        </p:spPr>
        <p:txBody>
          <a:bodyPr wrap="square">
            <a:spAutoFit/>
          </a:bodyPr>
          <a:lstStyle/>
          <a:p>
            <a:r>
              <a:rPr lang="de-DE" altLang="zh-CN" sz="1000" b="0" i="0" dirty="0">
                <a:solidFill>
                  <a:srgbClr val="212121"/>
                </a:solidFill>
                <a:effectLst/>
                <a:latin typeface="BlinkMacSystemFont"/>
              </a:rPr>
              <a:t>Liu Z, Deng B, Yuan H, Zhang B, Liu J, Meng J, Chang M. Transcription factor FfMYB15 regulates the expression of cellulase gene FfCEL6B during mycelial growth of Flammulina filiformis. Microb Cell Fact. 2022 Oct 17;21(1):216. </a:t>
            </a:r>
          </a:p>
          <a:p>
            <a:r>
              <a:rPr lang="de-DE" altLang="zh-CN" sz="1000" b="0" i="0" dirty="0">
                <a:solidFill>
                  <a:srgbClr val="212121"/>
                </a:solidFill>
                <a:effectLst/>
                <a:latin typeface="BlinkMacSystemFont"/>
              </a:rPr>
              <a:t>Wu T, Hu C, Xie B, Zhang L, Yan S, Wang W, Tao Y, Li S. A Single Transcription Factor (PDD1) Determines Development and Yield of Winter Mushroom (</a:t>
            </a:r>
            <a:r>
              <a:rPr lang="de-DE" altLang="zh-CN" sz="1000" b="0" i="1" dirty="0">
                <a:solidFill>
                  <a:srgbClr val="212121"/>
                </a:solidFill>
                <a:effectLst/>
                <a:latin typeface="BlinkMacSystemFont"/>
              </a:rPr>
              <a:t>Flammulina velutipes</a:t>
            </a:r>
            <a:r>
              <a:rPr lang="de-DE" altLang="zh-CN" sz="1000" b="0" i="0" dirty="0">
                <a:solidFill>
                  <a:srgbClr val="212121"/>
                </a:solidFill>
                <a:effectLst/>
                <a:latin typeface="BlinkMacSystemFont"/>
              </a:rPr>
              <a:t>). Appl Environ Microbiol. 2019 Nov 27;85(24):e01735-19.</a:t>
            </a:r>
          </a:p>
          <a:p>
            <a:r>
              <a:rPr lang="de-DE" altLang="zh-CN" sz="1000" b="0" i="0" dirty="0">
                <a:solidFill>
                  <a:srgbClr val="212121"/>
                </a:solidFill>
                <a:effectLst/>
                <a:latin typeface="BlinkMacSystemFont"/>
              </a:rPr>
              <a:t>Meng L, Lyu X, Shi L, Wang Q, Wang L, Zhu M, Mukhtar I, Xie B, Wang W. The transcription factor FvHmg1 negatively regulates fruiting body development in Winter Mushroom Flammulina velutipes. Gene. 2021 Jun 15;785:145618. </a:t>
            </a:r>
          </a:p>
          <a:p>
            <a:r>
              <a:rPr lang="de-DE" altLang="zh-CN" sz="1000" b="0" i="0" dirty="0">
                <a:solidFill>
                  <a:srgbClr val="212121"/>
                </a:solidFill>
                <a:effectLst/>
                <a:latin typeface="BlinkMacSystemFont"/>
              </a:rPr>
              <a:t>Wu T, Hu C, Xie B, Wei S, Zhang L, Zhu Z, Zhang Z, Li S. A putative transcription factor LFC1 negatively regulates development and yield of winter mushroom. Appl Microbiol Biotechnol. 2020 Jul;104(13):5827-5844. </a:t>
            </a:r>
          </a:p>
          <a:p>
            <a:r>
              <a:rPr lang="de-DE" altLang="zh-CN" sz="1000" b="0" i="0" dirty="0">
                <a:solidFill>
                  <a:srgbClr val="212121"/>
                </a:solidFill>
                <a:effectLst/>
                <a:latin typeface="BlinkMacSystemFont"/>
              </a:rPr>
              <a:t>Lyu X, Jiang S, Wang L, Chou T, Wang Q, Meng L, Mukhtar I, Xie B, Wang W. The Fvclp1 gene regulates mycelial growth and fruiting body development in edible mushroom Flammulina velutipes. Arch Microbiol. 2021 Nov;203(9):5373-5380. </a:t>
            </a:r>
          </a:p>
          <a:p>
            <a:r>
              <a:rPr lang="de-DE" altLang="zh-CN" sz="1000" b="0" i="0" dirty="0">
                <a:solidFill>
                  <a:srgbClr val="212121"/>
                </a:solidFill>
                <a:effectLst/>
                <a:latin typeface="BlinkMacSystemFont"/>
              </a:rPr>
              <a:t>Sekiya S, Yamada M, Shibata K, Okuhara T, Yoshida M, Inatomi S, Taguchi G, Shimosaka M. Characterization of a gene coding for a putative adenosine deaminase-related growth factor by RNA interference in the basidiomycete Flammulina velutipes. J Biosci Bioeng. 2013 Apr;115(4):360-5. </a:t>
            </a:r>
            <a:endParaRPr lang="zh-CN" altLang="en-US" sz="1000" dirty="0"/>
          </a:p>
        </p:txBody>
      </p:sp>
    </p:spTree>
    <p:extLst>
      <p:ext uri="{BB962C8B-B14F-4D97-AF65-F5344CB8AC3E}">
        <p14:creationId xmlns:p14="http://schemas.microsoft.com/office/powerpoint/2010/main" val="26210780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9251615" cy="523220"/>
            <a:chOff x="174623" y="245532"/>
            <a:chExt cx="9251615"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8626626" cy="523220"/>
            </a:xfrm>
            <a:prstGeom prst="rect">
              <a:avLst/>
            </a:prstGeom>
          </p:spPr>
          <p:txBody>
            <a:bodyPr wrap="squar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背景介绍</a:t>
              </a:r>
              <a:r>
                <a:rPr lang="en-US" altLang="zh-CN" sz="2000" b="1" dirty="0">
                  <a:ln w="0">
                    <a:noFill/>
                  </a:ln>
                  <a:solidFill>
                    <a:schemeClr val="tx1">
                      <a:lumMod val="65000"/>
                      <a:lumOff val="35000"/>
                    </a:schemeClr>
                  </a:solidFill>
                  <a:cs typeface="+mn-ea"/>
                  <a:sym typeface="+mn-lt"/>
                </a:rPr>
                <a:t>-C2H2</a:t>
              </a:r>
              <a:r>
                <a:rPr lang="zh-CN" altLang="en-US" sz="2000" b="1" dirty="0">
                  <a:ln w="0">
                    <a:noFill/>
                  </a:ln>
                  <a:solidFill>
                    <a:schemeClr val="tx1">
                      <a:lumMod val="65000"/>
                      <a:lumOff val="35000"/>
                    </a:schemeClr>
                  </a:solidFill>
                  <a:cs typeface="+mn-ea"/>
                  <a:sym typeface="+mn-lt"/>
                </a:rPr>
                <a:t>转录因子家族在子实体发育过程中发挥着重要作用</a:t>
              </a:r>
              <a:endParaRPr lang="zh-CN" altLang="en-US" sz="1600" dirty="0">
                <a:solidFill>
                  <a:schemeClr val="tx1">
                    <a:lumMod val="65000"/>
                    <a:lumOff val="35000"/>
                  </a:schemeClr>
                </a:solidFill>
                <a:cs typeface="+mn-ea"/>
                <a:sym typeface="+mn-lt"/>
              </a:endParaRPr>
            </a:p>
          </p:txBody>
        </p:sp>
      </p:grpSp>
      <p:pic>
        <p:nvPicPr>
          <p:cNvPr id="2" name="图片 1">
            <a:extLst>
              <a:ext uri="{FF2B5EF4-FFF2-40B4-BE49-F238E27FC236}">
                <a16:creationId xmlns:a16="http://schemas.microsoft.com/office/drawing/2014/main" id="{B912A3BF-F2DD-934F-C081-D658785C9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98" y="986105"/>
            <a:ext cx="4595240" cy="4595240"/>
          </a:xfrm>
          <a:prstGeom prst="rect">
            <a:avLst/>
          </a:prstGeom>
        </p:spPr>
      </p:pic>
      <p:sp>
        <p:nvSpPr>
          <p:cNvPr id="19" name="文本框 18">
            <a:extLst>
              <a:ext uri="{FF2B5EF4-FFF2-40B4-BE49-F238E27FC236}">
                <a16:creationId xmlns:a16="http://schemas.microsoft.com/office/drawing/2014/main" id="{D36D2106-26E2-FC01-0D5E-D637AAD8DACF}"/>
              </a:ext>
            </a:extLst>
          </p:cNvPr>
          <p:cNvSpPr txBox="1"/>
          <p:nvPr/>
        </p:nvSpPr>
        <p:spPr>
          <a:xfrm>
            <a:off x="432824" y="5762659"/>
            <a:ext cx="5454268" cy="307777"/>
          </a:xfrm>
          <a:prstGeom prst="rect">
            <a:avLst/>
          </a:prstGeom>
          <a:noFill/>
        </p:spPr>
        <p:txBody>
          <a:bodyPr wrap="square">
            <a:spAutoFit/>
          </a:bodyPr>
          <a:lstStyle/>
          <a:p>
            <a:r>
              <a:rPr lang="en-US" altLang="zh-CN" sz="1400" dirty="0"/>
              <a:t>Heatmap</a:t>
            </a:r>
            <a:r>
              <a:rPr lang="en-US" altLang="zh-CN" sz="1400" dirty="0">
                <a:solidFill>
                  <a:srgbClr val="000000"/>
                </a:solidFill>
                <a:effectLst/>
                <a:latin typeface="Palatino Linotype" panose="02040502050505030304" pitchFamily="18" charset="0"/>
                <a:ea typeface="宋体" panose="02010600030101010101" pitchFamily="2" charset="-122"/>
                <a:cs typeface="Times New Roman" panose="02020603050405020304" pitchFamily="18" charset="0"/>
              </a:rPr>
              <a:t> </a:t>
            </a:r>
            <a:r>
              <a:rPr lang="en-US" altLang="zh-CN" sz="1400" dirty="0"/>
              <a:t>of 26 Transcription factors in different stipe regions</a:t>
            </a:r>
            <a:r>
              <a:rPr lang="en-US" altLang="zh-CN" sz="1400" dirty="0">
                <a:solidFill>
                  <a:srgbClr val="000000"/>
                </a:solidFill>
                <a:effectLst/>
                <a:latin typeface="Palatino Linotype" panose="02040502050505030304" pitchFamily="18" charset="0"/>
                <a:ea typeface="宋体" panose="02010600030101010101" pitchFamily="2" charset="-122"/>
                <a:cs typeface="Times New Roman" panose="02020603050405020304" pitchFamily="18" charset="0"/>
              </a:rPr>
              <a:t>.</a:t>
            </a:r>
            <a:endParaRPr lang="zh-CN" altLang="en-US" sz="1400" dirty="0"/>
          </a:p>
        </p:txBody>
      </p:sp>
      <p:pic>
        <p:nvPicPr>
          <p:cNvPr id="23" name="图片 22">
            <a:extLst>
              <a:ext uri="{FF2B5EF4-FFF2-40B4-BE49-F238E27FC236}">
                <a16:creationId xmlns:a16="http://schemas.microsoft.com/office/drawing/2014/main" id="{AE084AC6-D3FB-6FBD-FB8A-64FF4C20F0EF}"/>
              </a:ext>
            </a:extLst>
          </p:cNvPr>
          <p:cNvPicPr>
            <a:picLocks noChangeAspect="1"/>
          </p:cNvPicPr>
          <p:nvPr/>
        </p:nvPicPr>
        <p:blipFill>
          <a:blip r:embed="rId4"/>
          <a:stretch>
            <a:fillRect/>
          </a:stretch>
        </p:blipFill>
        <p:spPr>
          <a:xfrm>
            <a:off x="6095018" y="1775706"/>
            <a:ext cx="5440573" cy="3805639"/>
          </a:xfrm>
          <a:prstGeom prst="rect">
            <a:avLst/>
          </a:prstGeom>
        </p:spPr>
      </p:pic>
      <p:sp>
        <p:nvSpPr>
          <p:cNvPr id="26" name="文本框 25">
            <a:extLst>
              <a:ext uri="{FF2B5EF4-FFF2-40B4-BE49-F238E27FC236}">
                <a16:creationId xmlns:a16="http://schemas.microsoft.com/office/drawing/2014/main" id="{FC42C924-DF53-50A9-A498-7D27010ED7C7}"/>
              </a:ext>
            </a:extLst>
          </p:cNvPr>
          <p:cNvSpPr txBox="1"/>
          <p:nvPr/>
        </p:nvSpPr>
        <p:spPr>
          <a:xfrm>
            <a:off x="6587615" y="5654937"/>
            <a:ext cx="4947976" cy="523220"/>
          </a:xfrm>
          <a:prstGeom prst="rect">
            <a:avLst/>
          </a:prstGeom>
          <a:noFill/>
        </p:spPr>
        <p:txBody>
          <a:bodyPr wrap="square">
            <a:spAutoFit/>
          </a:bodyPr>
          <a:lstStyle/>
          <a:p>
            <a:r>
              <a:rPr lang="en-US" altLang="zh-CN" sz="1400" dirty="0"/>
              <a:t>Gene expression of transcription factors in pileus samples at different time and treatment conditions</a:t>
            </a:r>
            <a:endParaRPr lang="zh-CN" altLang="en-US" sz="1400" dirty="0"/>
          </a:p>
        </p:txBody>
      </p:sp>
      <p:sp>
        <p:nvSpPr>
          <p:cNvPr id="32" name="矩形 31">
            <a:extLst>
              <a:ext uri="{FF2B5EF4-FFF2-40B4-BE49-F238E27FC236}">
                <a16:creationId xmlns:a16="http://schemas.microsoft.com/office/drawing/2014/main" id="{D1ADB58E-E0E7-152A-5B68-E6093CA4755C}"/>
              </a:ext>
            </a:extLst>
          </p:cNvPr>
          <p:cNvSpPr/>
          <p:nvPr/>
        </p:nvSpPr>
        <p:spPr>
          <a:xfrm>
            <a:off x="4029259" y="2802194"/>
            <a:ext cx="737420" cy="165181"/>
          </a:xfrm>
          <a:prstGeom prst="rect">
            <a:avLst/>
          </a:prstGeom>
          <a:noFill/>
          <a:ln w="28575">
            <a:solidFill>
              <a:srgbClr val="FB4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4089F28F-F365-4E01-6858-B6A07D924B6D}"/>
              </a:ext>
            </a:extLst>
          </p:cNvPr>
          <p:cNvSpPr/>
          <p:nvPr/>
        </p:nvSpPr>
        <p:spPr>
          <a:xfrm>
            <a:off x="4029259" y="3828681"/>
            <a:ext cx="843608" cy="300867"/>
          </a:xfrm>
          <a:prstGeom prst="rect">
            <a:avLst/>
          </a:prstGeom>
          <a:noFill/>
          <a:ln w="28575">
            <a:solidFill>
              <a:srgbClr val="FB4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7C6E4D45-2F20-38E9-ABF4-ACCAAEA1E23C}"/>
              </a:ext>
            </a:extLst>
          </p:cNvPr>
          <p:cNvSpPr/>
          <p:nvPr/>
        </p:nvSpPr>
        <p:spPr>
          <a:xfrm>
            <a:off x="4029259" y="4595597"/>
            <a:ext cx="737420" cy="253673"/>
          </a:xfrm>
          <a:prstGeom prst="rect">
            <a:avLst/>
          </a:prstGeom>
          <a:noFill/>
          <a:ln w="28575">
            <a:solidFill>
              <a:srgbClr val="FB4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BFE66AA1-9C69-5811-D624-0DEE0041D878}"/>
              </a:ext>
            </a:extLst>
          </p:cNvPr>
          <p:cNvSpPr/>
          <p:nvPr/>
        </p:nvSpPr>
        <p:spPr>
          <a:xfrm>
            <a:off x="9492061" y="1940888"/>
            <a:ext cx="737419" cy="253672"/>
          </a:xfrm>
          <a:prstGeom prst="rect">
            <a:avLst/>
          </a:prstGeom>
          <a:noFill/>
          <a:ln w="28575">
            <a:solidFill>
              <a:srgbClr val="FB4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62FFC91A-F97A-4E83-DF41-6D9E3C5D39E7}"/>
              </a:ext>
            </a:extLst>
          </p:cNvPr>
          <p:cNvSpPr/>
          <p:nvPr/>
        </p:nvSpPr>
        <p:spPr>
          <a:xfrm>
            <a:off x="7461700" y="3678525"/>
            <a:ext cx="737419" cy="253672"/>
          </a:xfrm>
          <a:prstGeom prst="rect">
            <a:avLst/>
          </a:prstGeom>
          <a:noFill/>
          <a:ln w="28575">
            <a:solidFill>
              <a:srgbClr val="FB4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B749B9D3-27D2-F2E0-EDAF-E8CCD1F90D14}"/>
              </a:ext>
            </a:extLst>
          </p:cNvPr>
          <p:cNvSpPr txBox="1"/>
          <p:nvPr/>
        </p:nvSpPr>
        <p:spPr>
          <a:xfrm>
            <a:off x="135361" y="6070436"/>
            <a:ext cx="5469025" cy="400110"/>
          </a:xfrm>
          <a:prstGeom prst="rect">
            <a:avLst/>
          </a:prstGeom>
          <a:noFill/>
        </p:spPr>
        <p:txBody>
          <a:bodyPr wrap="square">
            <a:spAutoFit/>
          </a:bodyPr>
          <a:lstStyle>
            <a:defPPr>
              <a:defRPr lang="zh-CN"/>
            </a:defPPr>
            <a:lvl1pPr>
              <a:defRPr sz="1400"/>
            </a:lvl1pPr>
          </a:lstStyle>
          <a:p>
            <a:r>
              <a:rPr lang="de-DE" altLang="zh-CN" sz="1000" dirty="0"/>
              <a:t>Transcriptome Profiling Reveals Candidate Genes Related to Stipe Gradient Elongation of Flammulina filiformis. J Fungi (Basel). 2022 Dec 31;9(1):64. </a:t>
            </a:r>
            <a:endParaRPr lang="zh-CN" altLang="en-US" sz="1000" dirty="0"/>
          </a:p>
        </p:txBody>
      </p:sp>
    </p:spTree>
    <p:extLst>
      <p:ext uri="{BB962C8B-B14F-4D97-AF65-F5344CB8AC3E}">
        <p14:creationId xmlns:p14="http://schemas.microsoft.com/office/powerpoint/2010/main" val="203326263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5670705" cy="523220"/>
            <a:chOff x="174623" y="245532"/>
            <a:chExt cx="5670705"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1" y="245532"/>
              <a:ext cx="5045717" cy="523220"/>
            </a:xfrm>
            <a:prstGeom prst="rect">
              <a:avLst/>
            </a:prstGeom>
          </p:spPr>
          <p:txBody>
            <a:bodyPr wrap="square">
              <a:spAutoFit/>
            </a:bodyPr>
            <a:lstStyle/>
            <a:p>
              <a:r>
                <a:rPr lang="zh-CN" altLang="en-US" sz="2800" b="1" dirty="0">
                  <a:ln w="0">
                    <a:noFill/>
                  </a:ln>
                  <a:solidFill>
                    <a:schemeClr val="tx1">
                      <a:lumMod val="65000"/>
                      <a:lumOff val="35000"/>
                    </a:schemeClr>
                  </a:solidFill>
                  <a:cs typeface="+mn-ea"/>
                  <a:sym typeface="+mn-lt"/>
                </a:rPr>
                <a:t>文献综述</a:t>
              </a:r>
              <a:r>
                <a:rPr lang="en-US" altLang="zh-CN" sz="2000" b="1" dirty="0">
                  <a:ln w="0">
                    <a:noFill/>
                  </a:ln>
                  <a:solidFill>
                    <a:schemeClr val="tx1">
                      <a:lumMod val="65000"/>
                      <a:lumOff val="35000"/>
                    </a:schemeClr>
                  </a:solidFill>
                  <a:cs typeface="+mn-ea"/>
                  <a:sym typeface="+mn-lt"/>
                </a:rPr>
                <a:t>-C2H2</a:t>
              </a:r>
              <a:r>
                <a:rPr lang="zh-CN" altLang="en-US" sz="2000" b="1" dirty="0">
                  <a:ln w="0">
                    <a:noFill/>
                  </a:ln>
                  <a:solidFill>
                    <a:schemeClr val="tx1">
                      <a:lumMod val="65000"/>
                      <a:lumOff val="35000"/>
                    </a:schemeClr>
                  </a:solidFill>
                  <a:cs typeface="+mn-ea"/>
                  <a:sym typeface="+mn-lt"/>
                </a:rPr>
                <a:t>转录因子的发现历史</a:t>
              </a:r>
              <a:endParaRPr lang="zh-CN" altLang="en-US" sz="1600" dirty="0">
                <a:solidFill>
                  <a:schemeClr val="tx1">
                    <a:lumMod val="65000"/>
                    <a:lumOff val="35000"/>
                  </a:schemeClr>
                </a:solidFill>
                <a:cs typeface="+mn-ea"/>
                <a:sym typeface="+mn-lt"/>
              </a:endParaRPr>
            </a:p>
          </p:txBody>
        </p:sp>
      </p:grpSp>
      <p:pic>
        <p:nvPicPr>
          <p:cNvPr id="3" name="图片 2">
            <a:extLst>
              <a:ext uri="{FF2B5EF4-FFF2-40B4-BE49-F238E27FC236}">
                <a16:creationId xmlns:a16="http://schemas.microsoft.com/office/drawing/2014/main" id="{EA46044B-8D29-2959-24C9-4D745ED91CDC}"/>
              </a:ext>
            </a:extLst>
          </p:cNvPr>
          <p:cNvPicPr>
            <a:picLocks noChangeAspect="1"/>
          </p:cNvPicPr>
          <p:nvPr/>
        </p:nvPicPr>
        <p:blipFill>
          <a:blip r:embed="rId3"/>
          <a:stretch>
            <a:fillRect/>
          </a:stretch>
        </p:blipFill>
        <p:spPr>
          <a:xfrm>
            <a:off x="432824" y="1045751"/>
            <a:ext cx="5862680" cy="3681439"/>
          </a:xfrm>
          <a:prstGeom prst="rect">
            <a:avLst/>
          </a:prstGeom>
        </p:spPr>
      </p:pic>
      <p:sp>
        <p:nvSpPr>
          <p:cNvPr id="10" name="文本框 9">
            <a:extLst>
              <a:ext uri="{FF2B5EF4-FFF2-40B4-BE49-F238E27FC236}">
                <a16:creationId xmlns:a16="http://schemas.microsoft.com/office/drawing/2014/main" id="{F056F9F4-BFC5-C28F-F290-78FCF3020304}"/>
              </a:ext>
            </a:extLst>
          </p:cNvPr>
          <p:cNvSpPr txBox="1"/>
          <p:nvPr/>
        </p:nvSpPr>
        <p:spPr>
          <a:xfrm>
            <a:off x="553803" y="4845310"/>
            <a:ext cx="6096982" cy="523220"/>
          </a:xfrm>
          <a:prstGeom prst="rect">
            <a:avLst/>
          </a:prstGeom>
          <a:noFill/>
        </p:spPr>
        <p:txBody>
          <a:bodyPr wrap="square">
            <a:spAutoFit/>
          </a:bodyPr>
          <a:lstStyle/>
          <a:p>
            <a:r>
              <a:rPr lang="zh-CN" altLang="en-US" sz="1400" dirty="0"/>
              <a:t>Amino acid sequence of transcription factor IHA from X. laevis oocytes, aligned to show the repeated units.</a:t>
            </a:r>
          </a:p>
        </p:txBody>
      </p:sp>
      <p:sp>
        <p:nvSpPr>
          <p:cNvPr id="12" name="文本框 11">
            <a:extLst>
              <a:ext uri="{FF2B5EF4-FFF2-40B4-BE49-F238E27FC236}">
                <a16:creationId xmlns:a16="http://schemas.microsoft.com/office/drawing/2014/main" id="{20E2B0CB-8D97-4F15-0E4B-BC27383E8FDA}"/>
              </a:ext>
            </a:extLst>
          </p:cNvPr>
          <p:cNvSpPr txBox="1"/>
          <p:nvPr/>
        </p:nvSpPr>
        <p:spPr>
          <a:xfrm>
            <a:off x="383395" y="5612194"/>
            <a:ext cx="6096982" cy="400110"/>
          </a:xfrm>
          <a:prstGeom prst="rect">
            <a:avLst/>
          </a:prstGeom>
          <a:noFill/>
        </p:spPr>
        <p:txBody>
          <a:bodyPr wrap="square">
            <a:spAutoFit/>
          </a:bodyPr>
          <a:lstStyle/>
          <a:p>
            <a:r>
              <a:rPr lang="de-DE" altLang="zh-CN" sz="1000" b="0" i="0" dirty="0">
                <a:effectLst/>
                <a:latin typeface="-apple-system"/>
              </a:rPr>
              <a:t>Miller J, McLachlan A D, Klug A. Repetitive Zinc-binding domains in the protein transcription factor IIIA from Xenopus Oocytes. [J]. The EMBO Journal, 1985, 4(6): 1609–1614.</a:t>
            </a:r>
            <a:endParaRPr lang="zh-CN" altLang="en-US" sz="1000" dirty="0"/>
          </a:p>
        </p:txBody>
      </p:sp>
      <p:pic>
        <p:nvPicPr>
          <p:cNvPr id="16" name="图片 15">
            <a:extLst>
              <a:ext uri="{FF2B5EF4-FFF2-40B4-BE49-F238E27FC236}">
                <a16:creationId xmlns:a16="http://schemas.microsoft.com/office/drawing/2014/main" id="{2816D793-D53B-B487-1BF1-604BCE09B880}"/>
              </a:ext>
            </a:extLst>
          </p:cNvPr>
          <p:cNvPicPr>
            <a:picLocks noChangeAspect="1"/>
          </p:cNvPicPr>
          <p:nvPr/>
        </p:nvPicPr>
        <p:blipFill>
          <a:blip r:embed="rId4"/>
          <a:stretch>
            <a:fillRect/>
          </a:stretch>
        </p:blipFill>
        <p:spPr>
          <a:xfrm>
            <a:off x="6393046" y="1045750"/>
            <a:ext cx="5334184" cy="3681439"/>
          </a:xfrm>
          <a:prstGeom prst="rect">
            <a:avLst/>
          </a:prstGeom>
        </p:spPr>
      </p:pic>
      <p:sp>
        <p:nvSpPr>
          <p:cNvPr id="18" name="文本框 17">
            <a:extLst>
              <a:ext uri="{FF2B5EF4-FFF2-40B4-BE49-F238E27FC236}">
                <a16:creationId xmlns:a16="http://schemas.microsoft.com/office/drawing/2014/main" id="{375E7FEF-40BE-3030-6AA2-40DA0A5D7C6A}"/>
              </a:ext>
            </a:extLst>
          </p:cNvPr>
          <p:cNvSpPr txBox="1"/>
          <p:nvPr/>
        </p:nvSpPr>
        <p:spPr>
          <a:xfrm>
            <a:off x="6530579" y="4922157"/>
            <a:ext cx="5196651" cy="738664"/>
          </a:xfrm>
          <a:prstGeom prst="rect">
            <a:avLst/>
          </a:prstGeom>
          <a:noFill/>
        </p:spPr>
        <p:txBody>
          <a:bodyPr wrap="square">
            <a:spAutoFit/>
          </a:bodyPr>
          <a:lstStyle/>
          <a:p>
            <a:r>
              <a:rPr lang="zh-CN" altLang="en-US" sz="1400" dirty="0"/>
              <a:t>Superposition of 37 structures of the Xfln-31 zinc finger derived from disace geometry calculations and molecular dynamics refinement.</a:t>
            </a:r>
          </a:p>
        </p:txBody>
      </p:sp>
      <p:sp>
        <p:nvSpPr>
          <p:cNvPr id="20" name="文本框 19">
            <a:extLst>
              <a:ext uri="{FF2B5EF4-FFF2-40B4-BE49-F238E27FC236}">
                <a16:creationId xmlns:a16="http://schemas.microsoft.com/office/drawing/2014/main" id="{DBD1AB88-3FD6-F44B-6232-95B6F8A26FAB}"/>
              </a:ext>
            </a:extLst>
          </p:cNvPr>
          <p:cNvSpPr txBox="1"/>
          <p:nvPr/>
        </p:nvSpPr>
        <p:spPr>
          <a:xfrm>
            <a:off x="6480377" y="5737668"/>
            <a:ext cx="5183610" cy="400110"/>
          </a:xfrm>
          <a:prstGeom prst="rect">
            <a:avLst/>
          </a:prstGeom>
          <a:noFill/>
        </p:spPr>
        <p:txBody>
          <a:bodyPr wrap="square">
            <a:spAutoFit/>
          </a:bodyPr>
          <a:lstStyle/>
          <a:p>
            <a:r>
              <a:rPr lang="de-DE" altLang="zh-CN" sz="1000" b="0" i="0" dirty="0">
                <a:effectLst/>
                <a:latin typeface="-apple-system"/>
              </a:rPr>
              <a:t>Lee M S, Gippert G P, Soman K V, et al. Three-Dimensional Solution Structure of a Single Zinc Finger DNA-Binding Domain [J]. Science, 1989, 245(4918): 635–637.</a:t>
            </a:r>
            <a:endParaRPr lang="zh-CN" altLang="en-US" sz="1000" dirty="0"/>
          </a:p>
        </p:txBody>
      </p:sp>
    </p:spTree>
    <p:extLst>
      <p:ext uri="{BB962C8B-B14F-4D97-AF65-F5344CB8AC3E}">
        <p14:creationId xmlns:p14="http://schemas.microsoft.com/office/powerpoint/2010/main" val="119596405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254861" cy="523220"/>
            <a:chOff x="174623" y="245532"/>
            <a:chExt cx="4254861"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629872" cy="523220"/>
            </a:xfrm>
            <a:prstGeom prst="rect">
              <a:avLst/>
            </a:prstGeom>
          </p:spPr>
          <p:txBody>
            <a:bodyPr wrap="square">
              <a:spAutoFit/>
            </a:bodyPr>
            <a:lstStyle/>
            <a:p>
              <a:r>
                <a:rPr lang="zh-CN" altLang="en-US" sz="2800" b="1" dirty="0">
                  <a:ln w="0">
                    <a:noFill/>
                  </a:ln>
                  <a:solidFill>
                    <a:schemeClr val="tx1">
                      <a:lumMod val="65000"/>
                      <a:lumOff val="35000"/>
                    </a:schemeClr>
                  </a:solidFill>
                  <a:cs typeface="+mn-ea"/>
                  <a:sym typeface="+mn-lt"/>
                </a:rPr>
                <a:t>背景介绍</a:t>
              </a:r>
              <a:r>
                <a:rPr lang="en-US" altLang="zh-CN" sz="2000" b="1" dirty="0">
                  <a:ln w="0">
                    <a:noFill/>
                  </a:ln>
                  <a:solidFill>
                    <a:schemeClr val="tx1">
                      <a:lumMod val="65000"/>
                      <a:lumOff val="35000"/>
                    </a:schemeClr>
                  </a:solidFill>
                  <a:cs typeface="+mn-ea"/>
                  <a:sym typeface="+mn-lt"/>
                </a:rPr>
                <a:t>-C2H2</a:t>
              </a:r>
              <a:r>
                <a:rPr lang="zh-CN" altLang="en-US" sz="2000" b="1" dirty="0">
                  <a:ln w="0">
                    <a:noFill/>
                  </a:ln>
                  <a:solidFill>
                    <a:schemeClr val="tx1">
                      <a:lumMod val="65000"/>
                      <a:lumOff val="35000"/>
                    </a:schemeClr>
                  </a:solidFill>
                  <a:cs typeface="+mn-ea"/>
                  <a:sym typeface="+mn-lt"/>
                </a:rPr>
                <a:t>转录因子</a:t>
              </a:r>
              <a:endParaRPr lang="zh-CN" altLang="en-US" sz="1600" dirty="0">
                <a:solidFill>
                  <a:schemeClr val="tx1">
                    <a:lumMod val="65000"/>
                    <a:lumOff val="35000"/>
                  </a:schemeClr>
                </a:solidFill>
                <a:cs typeface="+mn-ea"/>
                <a:sym typeface="+mn-lt"/>
              </a:endParaRPr>
            </a:p>
          </p:txBody>
        </p:sp>
      </p:grpSp>
      <p:pic>
        <p:nvPicPr>
          <p:cNvPr id="10" name="图片 9">
            <a:extLst>
              <a:ext uri="{FF2B5EF4-FFF2-40B4-BE49-F238E27FC236}">
                <a16:creationId xmlns:a16="http://schemas.microsoft.com/office/drawing/2014/main" id="{6FF5A01F-4EA9-48C9-F635-A79312CBB54E}"/>
              </a:ext>
            </a:extLst>
          </p:cNvPr>
          <p:cNvPicPr>
            <a:picLocks noChangeAspect="1"/>
          </p:cNvPicPr>
          <p:nvPr/>
        </p:nvPicPr>
        <p:blipFill>
          <a:blip r:embed="rId3"/>
          <a:stretch>
            <a:fillRect/>
          </a:stretch>
        </p:blipFill>
        <p:spPr>
          <a:xfrm>
            <a:off x="5969715" y="1156275"/>
            <a:ext cx="5822295" cy="4223938"/>
          </a:xfrm>
          <a:prstGeom prst="rect">
            <a:avLst/>
          </a:prstGeom>
        </p:spPr>
      </p:pic>
      <p:sp>
        <p:nvSpPr>
          <p:cNvPr id="17" name="文本框 16">
            <a:extLst>
              <a:ext uri="{FF2B5EF4-FFF2-40B4-BE49-F238E27FC236}">
                <a16:creationId xmlns:a16="http://schemas.microsoft.com/office/drawing/2014/main" id="{31C57EF5-5437-0E98-29F6-A904DED138B6}"/>
              </a:ext>
            </a:extLst>
          </p:cNvPr>
          <p:cNvSpPr txBox="1"/>
          <p:nvPr/>
        </p:nvSpPr>
        <p:spPr>
          <a:xfrm>
            <a:off x="5915578" y="5428706"/>
            <a:ext cx="6096982" cy="523220"/>
          </a:xfrm>
          <a:prstGeom prst="rect">
            <a:avLst/>
          </a:prstGeom>
          <a:noFill/>
        </p:spPr>
        <p:txBody>
          <a:bodyPr wrap="square">
            <a:spAutoFit/>
          </a:bodyPr>
          <a:lstStyle/>
          <a:p>
            <a:r>
              <a:rPr lang="en-US" altLang="zh-CN" sz="1400" b="0" i="0" dirty="0">
                <a:solidFill>
                  <a:srgbClr val="282828"/>
                </a:solidFill>
                <a:effectLst/>
                <a:latin typeface="MuseoSans"/>
              </a:rPr>
              <a:t> Signaling pathways of C2H2-type zinc finger protein genes involved in abiotic stress responses</a:t>
            </a:r>
            <a:endParaRPr lang="zh-CN" altLang="en-US" sz="1400" dirty="0"/>
          </a:p>
        </p:txBody>
      </p:sp>
      <p:sp>
        <p:nvSpPr>
          <p:cNvPr id="21" name="文本框 20">
            <a:extLst>
              <a:ext uri="{FF2B5EF4-FFF2-40B4-BE49-F238E27FC236}">
                <a16:creationId xmlns:a16="http://schemas.microsoft.com/office/drawing/2014/main" id="{C30984A4-F39B-28C4-FAF6-08093114599B}"/>
              </a:ext>
            </a:extLst>
          </p:cNvPr>
          <p:cNvSpPr txBox="1"/>
          <p:nvPr/>
        </p:nvSpPr>
        <p:spPr>
          <a:xfrm>
            <a:off x="4350997" y="5951926"/>
            <a:ext cx="8148484" cy="253916"/>
          </a:xfrm>
          <a:prstGeom prst="rect">
            <a:avLst/>
          </a:prstGeom>
          <a:noFill/>
        </p:spPr>
        <p:txBody>
          <a:bodyPr wrap="square">
            <a:spAutoFit/>
          </a:bodyPr>
          <a:lstStyle/>
          <a:p>
            <a:pPr algn="l"/>
            <a:r>
              <a:rPr lang="de-DE" altLang="zh-CN" sz="1000" b="0" i="0" dirty="0">
                <a:effectLst/>
                <a:latin typeface="-apple-system"/>
              </a:rPr>
              <a:t>Han G, Lu C, Guo J, et al. C2H2 Zinc Finger Proteins: Master Regulators of Abiotic Stress Responses in Plants [J]. Frontiers in Plant Science, 2020, 11.</a:t>
            </a:r>
            <a:endParaRPr lang="en-US" altLang="zh-CN" sz="1000" b="0" i="0" dirty="0">
              <a:solidFill>
                <a:srgbClr val="282828"/>
              </a:solidFill>
              <a:effectLst/>
              <a:latin typeface="MuseoSans"/>
            </a:endParaRPr>
          </a:p>
        </p:txBody>
      </p:sp>
      <p:sp>
        <p:nvSpPr>
          <p:cNvPr id="3" name="文本框 2">
            <a:extLst>
              <a:ext uri="{FF2B5EF4-FFF2-40B4-BE49-F238E27FC236}">
                <a16:creationId xmlns:a16="http://schemas.microsoft.com/office/drawing/2014/main" id="{01EBBBDE-365E-5124-13FA-6B9EB334ED6E}"/>
              </a:ext>
            </a:extLst>
          </p:cNvPr>
          <p:cNvSpPr txBox="1"/>
          <p:nvPr/>
        </p:nvSpPr>
        <p:spPr>
          <a:xfrm>
            <a:off x="847738" y="1546309"/>
            <a:ext cx="5174900" cy="369332"/>
          </a:xfrm>
          <a:prstGeom prst="rect">
            <a:avLst/>
          </a:prstGeom>
          <a:noFill/>
        </p:spPr>
        <p:txBody>
          <a:bodyPr wrap="square">
            <a:spAutoFit/>
          </a:bodyPr>
          <a:lstStyle/>
          <a:p>
            <a:r>
              <a:rPr lang="pt-BR" altLang="zh-CN" b="0" i="0" dirty="0">
                <a:effectLst/>
                <a:latin typeface="+mn-ea"/>
              </a:rPr>
              <a:t>#-X-C-X(1-5)-C-X12-H-X(3-6)-[H/C]</a:t>
            </a:r>
            <a:endParaRPr lang="zh-CN" altLang="en-US" dirty="0">
              <a:latin typeface="+mn-ea"/>
            </a:endParaRPr>
          </a:p>
        </p:txBody>
      </p:sp>
      <p:pic>
        <p:nvPicPr>
          <p:cNvPr id="9" name="图片 8">
            <a:extLst>
              <a:ext uri="{FF2B5EF4-FFF2-40B4-BE49-F238E27FC236}">
                <a16:creationId xmlns:a16="http://schemas.microsoft.com/office/drawing/2014/main" id="{7138D69C-30E5-56CB-CBD2-458C4E7219EC}"/>
              </a:ext>
            </a:extLst>
          </p:cNvPr>
          <p:cNvPicPr>
            <a:picLocks noChangeAspect="1"/>
          </p:cNvPicPr>
          <p:nvPr/>
        </p:nvPicPr>
        <p:blipFill>
          <a:blip r:embed="rId4"/>
          <a:stretch>
            <a:fillRect/>
          </a:stretch>
        </p:blipFill>
        <p:spPr>
          <a:xfrm>
            <a:off x="593898" y="2124553"/>
            <a:ext cx="4711842" cy="3397109"/>
          </a:xfrm>
          <a:prstGeom prst="rect">
            <a:avLst/>
          </a:prstGeom>
        </p:spPr>
      </p:pic>
    </p:spTree>
    <p:extLst>
      <p:ext uri="{BB962C8B-B14F-4D97-AF65-F5344CB8AC3E}">
        <p14:creationId xmlns:p14="http://schemas.microsoft.com/office/powerpoint/2010/main" val="16770251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254861" cy="523220"/>
            <a:chOff x="174623" y="245532"/>
            <a:chExt cx="4254861"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629872" cy="523220"/>
            </a:xfrm>
            <a:prstGeom prst="rect">
              <a:avLst/>
            </a:prstGeom>
          </p:spPr>
          <p:txBody>
            <a:bodyPr wrap="square">
              <a:spAutoFit/>
            </a:bodyPr>
            <a:lstStyle/>
            <a:p>
              <a:r>
                <a:rPr lang="zh-CN" altLang="en-US" sz="2800" b="1" dirty="0">
                  <a:ln w="0">
                    <a:noFill/>
                  </a:ln>
                  <a:solidFill>
                    <a:schemeClr val="tx1">
                      <a:lumMod val="65000"/>
                      <a:lumOff val="35000"/>
                    </a:schemeClr>
                  </a:solidFill>
                  <a:cs typeface="+mn-ea"/>
                  <a:sym typeface="+mn-lt"/>
                </a:rPr>
                <a:t>背景介绍</a:t>
              </a:r>
              <a:r>
                <a:rPr lang="en-US" altLang="zh-CN" sz="2000" b="1" dirty="0">
                  <a:ln w="0">
                    <a:noFill/>
                  </a:ln>
                  <a:solidFill>
                    <a:schemeClr val="tx1">
                      <a:lumMod val="65000"/>
                      <a:lumOff val="35000"/>
                    </a:schemeClr>
                  </a:solidFill>
                  <a:cs typeface="+mn-ea"/>
                  <a:sym typeface="+mn-lt"/>
                </a:rPr>
                <a:t>-C2H2</a:t>
              </a:r>
              <a:r>
                <a:rPr lang="zh-CN" altLang="en-US" sz="2000" b="1" dirty="0">
                  <a:ln w="0">
                    <a:noFill/>
                  </a:ln>
                  <a:solidFill>
                    <a:schemeClr val="tx1">
                      <a:lumMod val="65000"/>
                      <a:lumOff val="35000"/>
                    </a:schemeClr>
                  </a:solidFill>
                  <a:cs typeface="+mn-ea"/>
                  <a:sym typeface="+mn-lt"/>
                </a:rPr>
                <a:t>转录因子</a:t>
              </a:r>
              <a:endParaRPr lang="zh-CN" altLang="en-US" sz="1600" dirty="0">
                <a:solidFill>
                  <a:schemeClr val="tx1">
                    <a:lumMod val="65000"/>
                    <a:lumOff val="35000"/>
                  </a:schemeClr>
                </a:solidFill>
                <a:cs typeface="+mn-ea"/>
                <a:sym typeface="+mn-lt"/>
              </a:endParaRPr>
            </a:p>
          </p:txBody>
        </p:sp>
      </p:grpSp>
      <p:pic>
        <p:nvPicPr>
          <p:cNvPr id="11" name="图片 10">
            <a:extLst>
              <a:ext uri="{FF2B5EF4-FFF2-40B4-BE49-F238E27FC236}">
                <a16:creationId xmlns:a16="http://schemas.microsoft.com/office/drawing/2014/main" id="{9F1B0030-A98B-FDA2-EA6E-B9B29EE9AD0E}"/>
              </a:ext>
            </a:extLst>
          </p:cNvPr>
          <p:cNvPicPr>
            <a:picLocks noChangeAspect="1"/>
          </p:cNvPicPr>
          <p:nvPr/>
        </p:nvPicPr>
        <p:blipFill>
          <a:blip r:embed="rId3"/>
          <a:stretch>
            <a:fillRect/>
          </a:stretch>
        </p:blipFill>
        <p:spPr>
          <a:xfrm>
            <a:off x="536042" y="1633053"/>
            <a:ext cx="5407337" cy="2874054"/>
          </a:xfrm>
          <a:prstGeom prst="rect">
            <a:avLst/>
          </a:prstGeom>
        </p:spPr>
      </p:pic>
      <p:sp>
        <p:nvSpPr>
          <p:cNvPr id="13" name="文本框 12">
            <a:extLst>
              <a:ext uri="{FF2B5EF4-FFF2-40B4-BE49-F238E27FC236}">
                <a16:creationId xmlns:a16="http://schemas.microsoft.com/office/drawing/2014/main" id="{BEAC87C5-FD15-3FDC-EBC0-944D876FE499}"/>
              </a:ext>
            </a:extLst>
          </p:cNvPr>
          <p:cNvSpPr txBox="1"/>
          <p:nvPr/>
        </p:nvSpPr>
        <p:spPr>
          <a:xfrm>
            <a:off x="789039" y="5012203"/>
            <a:ext cx="4949078" cy="523220"/>
          </a:xfrm>
          <a:prstGeom prst="rect">
            <a:avLst/>
          </a:prstGeom>
          <a:noFill/>
        </p:spPr>
        <p:txBody>
          <a:bodyPr wrap="square">
            <a:spAutoFit/>
          </a:bodyPr>
          <a:lstStyle/>
          <a:p>
            <a:r>
              <a:rPr lang="zh-CN" altLang="en-US" sz="1400" dirty="0"/>
              <a:t>C2H2 zinc finger proteins involved in the development of trichomes and root hairs.</a:t>
            </a:r>
          </a:p>
        </p:txBody>
      </p:sp>
      <p:sp>
        <p:nvSpPr>
          <p:cNvPr id="15" name="文本框 14">
            <a:extLst>
              <a:ext uri="{FF2B5EF4-FFF2-40B4-BE49-F238E27FC236}">
                <a16:creationId xmlns:a16="http://schemas.microsoft.com/office/drawing/2014/main" id="{DA4864B7-08E0-9E4D-B56D-F712CB4DBE34}"/>
              </a:ext>
            </a:extLst>
          </p:cNvPr>
          <p:cNvSpPr txBox="1"/>
          <p:nvPr/>
        </p:nvSpPr>
        <p:spPr>
          <a:xfrm>
            <a:off x="6095999" y="5012203"/>
            <a:ext cx="5788345" cy="523220"/>
          </a:xfrm>
          <a:prstGeom prst="rect">
            <a:avLst/>
          </a:prstGeom>
          <a:noFill/>
        </p:spPr>
        <p:txBody>
          <a:bodyPr wrap="square">
            <a:spAutoFit/>
          </a:bodyPr>
          <a:lstStyle/>
          <a:p>
            <a:r>
              <a:rPr lang="zh-CN" altLang="en-US" sz="1400" dirty="0"/>
              <a:t>C2H2 zinc finger proteins involved in the regulation of flowering induction and floral organ development.</a:t>
            </a:r>
          </a:p>
        </p:txBody>
      </p:sp>
      <p:pic>
        <p:nvPicPr>
          <p:cNvPr id="18" name="图片 17">
            <a:extLst>
              <a:ext uri="{FF2B5EF4-FFF2-40B4-BE49-F238E27FC236}">
                <a16:creationId xmlns:a16="http://schemas.microsoft.com/office/drawing/2014/main" id="{E8109857-227C-5AEF-0F85-50010A6E156F}"/>
              </a:ext>
            </a:extLst>
          </p:cNvPr>
          <p:cNvPicPr>
            <a:picLocks noChangeAspect="1"/>
          </p:cNvPicPr>
          <p:nvPr/>
        </p:nvPicPr>
        <p:blipFill>
          <a:blip r:embed="rId4"/>
          <a:stretch>
            <a:fillRect/>
          </a:stretch>
        </p:blipFill>
        <p:spPr>
          <a:xfrm>
            <a:off x="6053562" y="1992914"/>
            <a:ext cx="5788345" cy="2514193"/>
          </a:xfrm>
          <a:prstGeom prst="rect">
            <a:avLst/>
          </a:prstGeom>
        </p:spPr>
      </p:pic>
      <p:sp>
        <p:nvSpPr>
          <p:cNvPr id="20" name="文本框 19">
            <a:extLst>
              <a:ext uri="{FF2B5EF4-FFF2-40B4-BE49-F238E27FC236}">
                <a16:creationId xmlns:a16="http://schemas.microsoft.com/office/drawing/2014/main" id="{DCDF9873-B58C-E7EC-D43B-DB3AFA91B45C}"/>
              </a:ext>
            </a:extLst>
          </p:cNvPr>
          <p:cNvSpPr txBox="1"/>
          <p:nvPr/>
        </p:nvSpPr>
        <p:spPr>
          <a:xfrm>
            <a:off x="1142754" y="6163630"/>
            <a:ext cx="9906491" cy="246221"/>
          </a:xfrm>
          <a:prstGeom prst="rect">
            <a:avLst/>
          </a:prstGeom>
          <a:noFill/>
        </p:spPr>
        <p:txBody>
          <a:bodyPr wrap="square">
            <a:spAutoFit/>
          </a:bodyPr>
          <a:lstStyle/>
          <a:p>
            <a:r>
              <a:rPr lang="en-US" altLang="zh-CN" sz="1000" b="0" i="0" dirty="0">
                <a:effectLst/>
                <a:latin typeface="-apple-system"/>
              </a:rPr>
              <a:t>Liu Y, Khan A R, </a:t>
            </a:r>
            <a:r>
              <a:rPr lang="en-US" altLang="zh-CN" sz="1000" b="0" i="0" dirty="0" err="1">
                <a:effectLst/>
                <a:latin typeface="-apple-system"/>
              </a:rPr>
              <a:t>Azhar</a:t>
            </a:r>
            <a:r>
              <a:rPr lang="en-US" altLang="zh-CN" sz="1000" b="0" i="0" dirty="0">
                <a:effectLst/>
                <a:latin typeface="-apple-system"/>
              </a:rPr>
              <a:t> W, et al. Cys2/His2-Type Zinc Finger Proteins Regulate Plant Growth and Development [J]. Critical Reviews in Plant Sciences, 2022, 41(5): 351–363.</a:t>
            </a:r>
            <a:endParaRPr lang="zh-CN" altLang="en-US" sz="1000" dirty="0"/>
          </a:p>
        </p:txBody>
      </p:sp>
    </p:spTree>
    <p:extLst>
      <p:ext uri="{BB962C8B-B14F-4D97-AF65-F5344CB8AC3E}">
        <p14:creationId xmlns:p14="http://schemas.microsoft.com/office/powerpoint/2010/main" val="421735507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897039" cy="523220"/>
            <a:chOff x="174623" y="245532"/>
            <a:chExt cx="3897039"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272050"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基因家族确定</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3" name="流程图: 磁盘 12">
            <a:extLst>
              <a:ext uri="{FF2B5EF4-FFF2-40B4-BE49-F238E27FC236}">
                <a16:creationId xmlns:a16="http://schemas.microsoft.com/office/drawing/2014/main" id="{1296C182-232D-8E04-C94D-1CD5B4D22F2C}"/>
              </a:ext>
            </a:extLst>
          </p:cNvPr>
          <p:cNvSpPr/>
          <p:nvPr/>
        </p:nvSpPr>
        <p:spPr>
          <a:xfrm>
            <a:off x="1314656" y="2061182"/>
            <a:ext cx="2050565" cy="978946"/>
          </a:xfrm>
          <a:prstGeom prst="flowChartMagneticDisk">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a:t>基因组全部蛋白质序列</a:t>
            </a:r>
          </a:p>
        </p:txBody>
      </p:sp>
      <p:grpSp>
        <p:nvGrpSpPr>
          <p:cNvPr id="16" name="组合 15">
            <a:extLst>
              <a:ext uri="{FF2B5EF4-FFF2-40B4-BE49-F238E27FC236}">
                <a16:creationId xmlns:a16="http://schemas.microsoft.com/office/drawing/2014/main" id="{95F13F5D-DB21-4567-84C7-D803AEBD8F26}"/>
              </a:ext>
            </a:extLst>
          </p:cNvPr>
          <p:cNvGrpSpPr/>
          <p:nvPr/>
        </p:nvGrpSpPr>
        <p:grpSpPr>
          <a:xfrm>
            <a:off x="7418639" y="1631552"/>
            <a:ext cx="2280621" cy="1511450"/>
            <a:chOff x="7105425" y="1516432"/>
            <a:chExt cx="2280621" cy="1511450"/>
          </a:xfrm>
          <a:solidFill>
            <a:schemeClr val="accent5">
              <a:lumMod val="20000"/>
              <a:lumOff val="80000"/>
            </a:schemeClr>
          </a:solidFill>
        </p:grpSpPr>
        <p:sp>
          <p:nvSpPr>
            <p:cNvPr id="24" name="流程图: 过程 23">
              <a:extLst>
                <a:ext uri="{FF2B5EF4-FFF2-40B4-BE49-F238E27FC236}">
                  <a16:creationId xmlns:a16="http://schemas.microsoft.com/office/drawing/2014/main" id="{A55EAB7C-5243-95AB-CAD2-5102B68D4702}"/>
                </a:ext>
              </a:extLst>
            </p:cNvPr>
            <p:cNvSpPr/>
            <p:nvPr/>
          </p:nvSpPr>
          <p:spPr>
            <a:xfrm>
              <a:off x="7105425" y="1516432"/>
              <a:ext cx="2280620" cy="328108"/>
            </a:xfrm>
            <a:prstGeom prst="flowChart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合并去重</a:t>
              </a:r>
            </a:p>
          </p:txBody>
        </p:sp>
        <p:sp>
          <p:nvSpPr>
            <p:cNvPr id="25" name="流程图: 过程 24">
              <a:extLst>
                <a:ext uri="{FF2B5EF4-FFF2-40B4-BE49-F238E27FC236}">
                  <a16:creationId xmlns:a16="http://schemas.microsoft.com/office/drawing/2014/main" id="{EBF86B5A-23AE-AAEB-8871-B4CD8735E06A}"/>
                </a:ext>
              </a:extLst>
            </p:cNvPr>
            <p:cNvSpPr/>
            <p:nvPr/>
          </p:nvSpPr>
          <p:spPr>
            <a:xfrm>
              <a:off x="7105425" y="1844540"/>
              <a:ext cx="2280621" cy="1183342"/>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charset="0"/>
                  <a:cs typeface="Times New Roman" panose="02020603050405020304" charset="0"/>
                </a:rPr>
                <a:t>Ff_C2H2_ZFPs</a:t>
              </a:r>
            </a:p>
            <a:p>
              <a:pPr algn="ctr"/>
              <a:r>
                <a:rPr lang="en-US" altLang="zh-CN" dirty="0">
                  <a:solidFill>
                    <a:schemeClr val="tx1"/>
                  </a:solidFill>
                  <a:latin typeface="Times New Roman" panose="02020603050405020304" charset="0"/>
                  <a:cs typeface="Times New Roman" panose="02020603050405020304" charset="0"/>
                </a:rPr>
                <a:t>43</a:t>
              </a:r>
              <a:r>
                <a:rPr lang="zh-CN" altLang="en-US" dirty="0">
                  <a:solidFill>
                    <a:schemeClr val="tx1"/>
                  </a:solidFill>
                  <a:latin typeface="Times New Roman" panose="02020603050405020304" charset="0"/>
                  <a:cs typeface="Times New Roman" panose="02020603050405020304" charset="0"/>
                </a:rPr>
                <a:t>个</a:t>
              </a:r>
            </a:p>
          </p:txBody>
        </p:sp>
      </p:grpSp>
      <p:cxnSp>
        <p:nvCxnSpPr>
          <p:cNvPr id="17" name="直接箭头连接符 16">
            <a:extLst>
              <a:ext uri="{FF2B5EF4-FFF2-40B4-BE49-F238E27FC236}">
                <a16:creationId xmlns:a16="http://schemas.microsoft.com/office/drawing/2014/main" id="{B698CE2D-8DF2-9E33-27C3-A22EFD581F5B}"/>
              </a:ext>
            </a:extLst>
          </p:cNvPr>
          <p:cNvCxnSpPr>
            <a:cxnSpLocks/>
            <a:stCxn id="13" idx="4"/>
            <a:endCxn id="14" idx="1"/>
          </p:cNvCxnSpPr>
          <p:nvPr/>
        </p:nvCxnSpPr>
        <p:spPr>
          <a:xfrm flipV="1">
            <a:off x="3365221" y="2188411"/>
            <a:ext cx="754567" cy="36224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直接箭头连接符 17">
            <a:extLst>
              <a:ext uri="{FF2B5EF4-FFF2-40B4-BE49-F238E27FC236}">
                <a16:creationId xmlns:a16="http://schemas.microsoft.com/office/drawing/2014/main" id="{09400B22-861E-8F30-37BD-0538B16B8789}"/>
              </a:ext>
            </a:extLst>
          </p:cNvPr>
          <p:cNvCxnSpPr>
            <a:cxnSpLocks/>
            <a:stCxn id="13" idx="4"/>
            <a:endCxn id="15" idx="1"/>
          </p:cNvCxnSpPr>
          <p:nvPr/>
        </p:nvCxnSpPr>
        <p:spPr>
          <a:xfrm>
            <a:off x="3365221" y="2550655"/>
            <a:ext cx="754567" cy="13411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4FE592B2-4714-45AA-0AA8-0E1DCCAAEC57}"/>
              </a:ext>
            </a:extLst>
          </p:cNvPr>
          <p:cNvCxnSpPr>
            <a:cxnSpLocks/>
            <a:stCxn id="13" idx="4"/>
            <a:endCxn id="21" idx="1"/>
          </p:cNvCxnSpPr>
          <p:nvPr/>
        </p:nvCxnSpPr>
        <p:spPr>
          <a:xfrm>
            <a:off x="3365221" y="2550655"/>
            <a:ext cx="754567" cy="48947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a:extLst>
              <a:ext uri="{FF2B5EF4-FFF2-40B4-BE49-F238E27FC236}">
                <a16:creationId xmlns:a16="http://schemas.microsoft.com/office/drawing/2014/main" id="{540387BF-E24F-35FC-8DAF-4495A4B9FDA9}"/>
              </a:ext>
            </a:extLst>
          </p:cNvPr>
          <p:cNvCxnSpPr>
            <a:cxnSpLocks/>
            <a:endCxn id="25" idx="1"/>
          </p:cNvCxnSpPr>
          <p:nvPr/>
        </p:nvCxnSpPr>
        <p:spPr>
          <a:xfrm flipV="1">
            <a:off x="6028035" y="2551331"/>
            <a:ext cx="1390604" cy="53668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58" name="组合 57">
            <a:extLst>
              <a:ext uri="{FF2B5EF4-FFF2-40B4-BE49-F238E27FC236}">
                <a16:creationId xmlns:a16="http://schemas.microsoft.com/office/drawing/2014/main" id="{55AD2CFF-EC1C-AC88-C739-06190ED1974F}"/>
              </a:ext>
            </a:extLst>
          </p:cNvPr>
          <p:cNvGrpSpPr/>
          <p:nvPr/>
        </p:nvGrpSpPr>
        <p:grpSpPr>
          <a:xfrm>
            <a:off x="4119788" y="1088817"/>
            <a:ext cx="1949498" cy="3064637"/>
            <a:chOff x="3973087" y="1244552"/>
            <a:chExt cx="1949498" cy="3064637"/>
          </a:xfrm>
        </p:grpSpPr>
        <p:sp>
          <p:nvSpPr>
            <p:cNvPr id="14" name="矩形: 圆角 13">
              <a:extLst>
                <a:ext uri="{FF2B5EF4-FFF2-40B4-BE49-F238E27FC236}">
                  <a16:creationId xmlns:a16="http://schemas.microsoft.com/office/drawing/2014/main" id="{14C6865C-F2D3-C558-24AA-2B08500C2CAE}"/>
                </a:ext>
              </a:extLst>
            </p:cNvPr>
            <p:cNvSpPr/>
            <p:nvPr/>
          </p:nvSpPr>
          <p:spPr>
            <a:xfrm>
              <a:off x="3973087" y="2082536"/>
              <a:ext cx="1949498" cy="5232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charset="0"/>
                  <a:cs typeface="Times New Roman" panose="02020603050405020304" charset="0"/>
                </a:rPr>
                <a:t>HMMER Search</a:t>
              </a:r>
              <a:endParaRPr lang="zh-CN" altLang="en-US" dirty="0">
                <a:solidFill>
                  <a:schemeClr val="tx1"/>
                </a:solidFill>
              </a:endParaRPr>
            </a:p>
          </p:txBody>
        </p:sp>
        <p:sp>
          <p:nvSpPr>
            <p:cNvPr id="15" name="矩形: 圆角 14">
              <a:extLst>
                <a:ext uri="{FF2B5EF4-FFF2-40B4-BE49-F238E27FC236}">
                  <a16:creationId xmlns:a16="http://schemas.microsoft.com/office/drawing/2014/main" id="{FFD8DD0D-BFA9-9AEA-AC0D-A2030F96B965}"/>
                </a:ext>
              </a:extLst>
            </p:cNvPr>
            <p:cNvSpPr/>
            <p:nvPr/>
          </p:nvSpPr>
          <p:spPr>
            <a:xfrm>
              <a:off x="3973087" y="3785969"/>
              <a:ext cx="1949498" cy="5232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charset="0"/>
                  <a:cs typeface="Times New Roman" panose="02020603050405020304" charset="0"/>
                </a:rPr>
                <a:t>CD Search</a:t>
              </a:r>
              <a:endParaRPr lang="zh-CN" altLang="en-US" dirty="0">
                <a:solidFill>
                  <a:schemeClr val="tx1"/>
                </a:solidFill>
              </a:endParaRPr>
            </a:p>
          </p:txBody>
        </p:sp>
        <p:sp>
          <p:nvSpPr>
            <p:cNvPr id="21" name="矩形: 圆角 20">
              <a:extLst>
                <a:ext uri="{FF2B5EF4-FFF2-40B4-BE49-F238E27FC236}">
                  <a16:creationId xmlns:a16="http://schemas.microsoft.com/office/drawing/2014/main" id="{FE853081-EF0D-325F-1FED-FC6E8B3410F4}"/>
                </a:ext>
              </a:extLst>
            </p:cNvPr>
            <p:cNvSpPr/>
            <p:nvPr/>
          </p:nvSpPr>
          <p:spPr>
            <a:xfrm>
              <a:off x="3973087" y="2934253"/>
              <a:ext cx="1949498" cy="5232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charset="0"/>
                  <a:cs typeface="Times New Roman" panose="02020603050405020304" charset="0"/>
                </a:rPr>
                <a:t>SMART</a:t>
              </a:r>
              <a:endParaRPr lang="zh-CN" altLang="en-US" dirty="0">
                <a:solidFill>
                  <a:schemeClr val="tx1"/>
                </a:solidFill>
              </a:endParaRPr>
            </a:p>
          </p:txBody>
        </p:sp>
        <p:sp>
          <p:nvSpPr>
            <p:cNvPr id="9" name="矩形: 圆角 8">
              <a:extLst>
                <a:ext uri="{FF2B5EF4-FFF2-40B4-BE49-F238E27FC236}">
                  <a16:creationId xmlns:a16="http://schemas.microsoft.com/office/drawing/2014/main" id="{28835FB9-D51B-71B7-2722-EBB3241ABF6D}"/>
                </a:ext>
              </a:extLst>
            </p:cNvPr>
            <p:cNvSpPr/>
            <p:nvPr/>
          </p:nvSpPr>
          <p:spPr>
            <a:xfrm>
              <a:off x="3973087" y="1244552"/>
              <a:ext cx="1949498" cy="5232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Times New Roman" panose="02020603050405020304" charset="0"/>
                  <a:cs typeface="Times New Roman" panose="02020603050405020304" charset="0"/>
                </a:rPr>
                <a:t>iTAK</a:t>
              </a:r>
              <a:endParaRPr lang="zh-CN" altLang="en-US" dirty="0">
                <a:solidFill>
                  <a:schemeClr val="tx1"/>
                </a:solidFill>
              </a:endParaRPr>
            </a:p>
          </p:txBody>
        </p:sp>
      </p:grpSp>
      <p:cxnSp>
        <p:nvCxnSpPr>
          <p:cNvPr id="11" name="直接箭头连接符 10">
            <a:extLst>
              <a:ext uri="{FF2B5EF4-FFF2-40B4-BE49-F238E27FC236}">
                <a16:creationId xmlns:a16="http://schemas.microsoft.com/office/drawing/2014/main" id="{B1133846-5598-6076-C2F2-7E32AC4DFF5B}"/>
              </a:ext>
            </a:extLst>
          </p:cNvPr>
          <p:cNvCxnSpPr>
            <a:cxnSpLocks/>
            <a:stCxn id="13" idx="4"/>
            <a:endCxn id="9" idx="1"/>
          </p:cNvCxnSpPr>
          <p:nvPr/>
        </p:nvCxnSpPr>
        <p:spPr>
          <a:xfrm flipV="1">
            <a:off x="3365221" y="1350427"/>
            <a:ext cx="754567" cy="1200228"/>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5" name="直接箭头连接符 44">
            <a:extLst>
              <a:ext uri="{FF2B5EF4-FFF2-40B4-BE49-F238E27FC236}">
                <a16:creationId xmlns:a16="http://schemas.microsoft.com/office/drawing/2014/main" id="{2BBB0009-0C2E-9565-F623-D6DBC4538289}"/>
              </a:ext>
            </a:extLst>
          </p:cNvPr>
          <p:cNvCxnSpPr>
            <a:cxnSpLocks/>
            <a:stCxn id="14" idx="3"/>
            <a:endCxn id="25" idx="1"/>
          </p:cNvCxnSpPr>
          <p:nvPr/>
        </p:nvCxnSpPr>
        <p:spPr>
          <a:xfrm>
            <a:off x="6069286" y="2188411"/>
            <a:ext cx="1349353" cy="36292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 name="直接箭头连接符 45">
            <a:extLst>
              <a:ext uri="{FF2B5EF4-FFF2-40B4-BE49-F238E27FC236}">
                <a16:creationId xmlns:a16="http://schemas.microsoft.com/office/drawing/2014/main" id="{00BF91E2-EA52-79F8-2E30-C378B29CB647}"/>
              </a:ext>
            </a:extLst>
          </p:cNvPr>
          <p:cNvCxnSpPr>
            <a:cxnSpLocks/>
            <a:stCxn id="15" idx="3"/>
            <a:endCxn id="25" idx="1"/>
          </p:cNvCxnSpPr>
          <p:nvPr/>
        </p:nvCxnSpPr>
        <p:spPr>
          <a:xfrm flipV="1">
            <a:off x="6069286" y="2551331"/>
            <a:ext cx="1349353" cy="134051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7" name="直接箭头连接符 46">
            <a:extLst>
              <a:ext uri="{FF2B5EF4-FFF2-40B4-BE49-F238E27FC236}">
                <a16:creationId xmlns:a16="http://schemas.microsoft.com/office/drawing/2014/main" id="{801BE7D0-0DB3-7E95-E720-A34B40E2E135}"/>
              </a:ext>
            </a:extLst>
          </p:cNvPr>
          <p:cNvCxnSpPr>
            <a:cxnSpLocks/>
            <a:stCxn id="9" idx="3"/>
            <a:endCxn id="25" idx="1"/>
          </p:cNvCxnSpPr>
          <p:nvPr/>
        </p:nvCxnSpPr>
        <p:spPr>
          <a:xfrm>
            <a:off x="6069286" y="1350427"/>
            <a:ext cx="1349353" cy="120090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62" name="图片 61">
            <a:extLst>
              <a:ext uri="{FF2B5EF4-FFF2-40B4-BE49-F238E27FC236}">
                <a16:creationId xmlns:a16="http://schemas.microsoft.com/office/drawing/2014/main" id="{4C42DB9C-B9A8-8965-6720-58635A30C146}"/>
              </a:ext>
            </a:extLst>
          </p:cNvPr>
          <p:cNvPicPr>
            <a:picLocks noChangeAspect="1"/>
          </p:cNvPicPr>
          <p:nvPr/>
        </p:nvPicPr>
        <p:blipFill rotWithShape="1">
          <a:blip r:embed="rId3">
            <a:extLst>
              <a:ext uri="{28A0092B-C50C-407E-A947-70E740481C1C}">
                <a14:useLocalDpi xmlns:a14="http://schemas.microsoft.com/office/drawing/2010/main" val="0"/>
              </a:ext>
            </a:extLst>
          </a:blip>
          <a:srcRect l="11662" t="21422" r="10264" b="25061"/>
          <a:stretch/>
        </p:blipFill>
        <p:spPr>
          <a:xfrm>
            <a:off x="625353" y="4309189"/>
            <a:ext cx="3135662" cy="2149421"/>
          </a:xfrm>
          <a:prstGeom prst="rect">
            <a:avLst/>
          </a:prstGeom>
        </p:spPr>
      </p:pic>
      <p:sp>
        <p:nvSpPr>
          <p:cNvPr id="63" name="矩形 62">
            <a:extLst>
              <a:ext uri="{FF2B5EF4-FFF2-40B4-BE49-F238E27FC236}">
                <a16:creationId xmlns:a16="http://schemas.microsoft.com/office/drawing/2014/main" id="{E3872E34-C331-DE71-2107-C28BB2112021}"/>
              </a:ext>
            </a:extLst>
          </p:cNvPr>
          <p:cNvSpPr/>
          <p:nvPr/>
        </p:nvSpPr>
        <p:spPr>
          <a:xfrm>
            <a:off x="2028179" y="5287020"/>
            <a:ext cx="330009" cy="323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圆角 64">
            <a:extLst>
              <a:ext uri="{FF2B5EF4-FFF2-40B4-BE49-F238E27FC236}">
                <a16:creationId xmlns:a16="http://schemas.microsoft.com/office/drawing/2014/main" id="{841779B8-299F-2983-5B3D-795E24C75463}"/>
              </a:ext>
            </a:extLst>
          </p:cNvPr>
          <p:cNvSpPr/>
          <p:nvPr/>
        </p:nvSpPr>
        <p:spPr>
          <a:xfrm>
            <a:off x="4264730" y="4922634"/>
            <a:ext cx="1450447" cy="105190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dirty="0">
                <a:solidFill>
                  <a:schemeClr val="tx1"/>
                </a:solidFill>
                <a:latin typeface="Times New Roman" panose="02020603050405020304" charset="0"/>
                <a:cs typeface="Times New Roman" panose="02020603050405020304" charset="0"/>
              </a:rPr>
              <a:t>SMART</a:t>
            </a:r>
          </a:p>
          <a:p>
            <a:pPr algn="ctr"/>
            <a:r>
              <a:rPr lang="en-US" altLang="zh-CN" dirty="0">
                <a:solidFill>
                  <a:schemeClr val="tx1"/>
                </a:solidFill>
                <a:latin typeface="Times New Roman" panose="02020603050405020304" charset="0"/>
                <a:cs typeface="Times New Roman" panose="02020603050405020304" charset="0"/>
              </a:rPr>
              <a:t>&amp;</a:t>
            </a:r>
          </a:p>
          <a:p>
            <a:pPr algn="ctr"/>
            <a:r>
              <a:rPr lang="en-US" altLang="zh-CN" dirty="0">
                <a:solidFill>
                  <a:schemeClr val="tx1"/>
                </a:solidFill>
                <a:latin typeface="Times New Roman" panose="02020603050405020304" charset="0"/>
                <a:cs typeface="Times New Roman" panose="02020603050405020304" charset="0"/>
              </a:rPr>
              <a:t>CD Search</a:t>
            </a:r>
            <a:endParaRPr lang="zh-CN" altLang="en-US" dirty="0">
              <a:solidFill>
                <a:schemeClr val="tx1"/>
              </a:solidFill>
            </a:endParaRPr>
          </a:p>
        </p:txBody>
      </p:sp>
      <p:cxnSp>
        <p:nvCxnSpPr>
          <p:cNvPr id="67" name="直接箭头连接符 66">
            <a:extLst>
              <a:ext uri="{FF2B5EF4-FFF2-40B4-BE49-F238E27FC236}">
                <a16:creationId xmlns:a16="http://schemas.microsoft.com/office/drawing/2014/main" id="{E6918F49-E5AA-4204-4D6C-39FA5567655D}"/>
              </a:ext>
            </a:extLst>
          </p:cNvPr>
          <p:cNvCxnSpPr>
            <a:stCxn id="63" idx="3"/>
            <a:endCxn id="65" idx="1"/>
          </p:cNvCxnSpPr>
          <p:nvPr/>
        </p:nvCxnSpPr>
        <p:spPr>
          <a:xfrm flipV="1">
            <a:off x="2358188" y="5448586"/>
            <a:ext cx="1906542"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接箭头连接符 2">
            <a:extLst>
              <a:ext uri="{FF2B5EF4-FFF2-40B4-BE49-F238E27FC236}">
                <a16:creationId xmlns:a16="http://schemas.microsoft.com/office/drawing/2014/main" id="{188DBCEF-BEB2-7496-124C-FBD10E1D40A5}"/>
              </a:ext>
            </a:extLst>
          </p:cNvPr>
          <p:cNvCxnSpPr>
            <a:cxnSpLocks/>
            <a:stCxn id="65" idx="3"/>
            <a:endCxn id="10" idx="1"/>
          </p:cNvCxnSpPr>
          <p:nvPr/>
        </p:nvCxnSpPr>
        <p:spPr>
          <a:xfrm flipV="1">
            <a:off x="5715177" y="5448585"/>
            <a:ext cx="52894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D716D474-FAAB-2641-E5AA-4799449BA4F0}"/>
              </a:ext>
            </a:extLst>
          </p:cNvPr>
          <p:cNvSpPr/>
          <p:nvPr/>
        </p:nvSpPr>
        <p:spPr>
          <a:xfrm>
            <a:off x="6244125" y="5118223"/>
            <a:ext cx="1450447" cy="6607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去除结构不完整</a:t>
            </a:r>
            <a:r>
              <a:rPr lang="en-US" altLang="zh-CN" dirty="0">
                <a:solidFill>
                  <a:schemeClr val="tx1"/>
                </a:solidFill>
              </a:rPr>
              <a:t>motif</a:t>
            </a:r>
            <a:endParaRPr lang="zh-CN" altLang="en-US" dirty="0">
              <a:solidFill>
                <a:schemeClr val="tx1"/>
              </a:solidFill>
            </a:endParaRPr>
          </a:p>
        </p:txBody>
      </p:sp>
      <p:sp>
        <p:nvSpPr>
          <p:cNvPr id="2" name="矩形 1">
            <a:extLst>
              <a:ext uri="{FF2B5EF4-FFF2-40B4-BE49-F238E27FC236}">
                <a16:creationId xmlns:a16="http://schemas.microsoft.com/office/drawing/2014/main" id="{84B8E7AE-49C7-86D1-7496-CA3B8AA4FA0A}"/>
              </a:ext>
            </a:extLst>
          </p:cNvPr>
          <p:cNvSpPr/>
          <p:nvPr/>
        </p:nvSpPr>
        <p:spPr>
          <a:xfrm>
            <a:off x="8154533" y="5118222"/>
            <a:ext cx="676801" cy="6607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43</a:t>
            </a:r>
            <a:endParaRPr lang="zh-CN" altLang="en-US" dirty="0">
              <a:solidFill>
                <a:schemeClr val="tx1"/>
              </a:solidFill>
            </a:endParaRPr>
          </a:p>
        </p:txBody>
      </p:sp>
      <p:cxnSp>
        <p:nvCxnSpPr>
          <p:cNvPr id="12" name="直接箭头连接符 11">
            <a:extLst>
              <a:ext uri="{FF2B5EF4-FFF2-40B4-BE49-F238E27FC236}">
                <a16:creationId xmlns:a16="http://schemas.microsoft.com/office/drawing/2014/main" id="{B7955964-9195-16F8-A2DD-0A9DFCEF032F}"/>
              </a:ext>
            </a:extLst>
          </p:cNvPr>
          <p:cNvCxnSpPr>
            <a:cxnSpLocks/>
            <a:stCxn id="10" idx="3"/>
            <a:endCxn id="2" idx="1"/>
          </p:cNvCxnSpPr>
          <p:nvPr/>
        </p:nvCxnSpPr>
        <p:spPr>
          <a:xfrm flipV="1">
            <a:off x="7694572" y="5448584"/>
            <a:ext cx="4599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640558" cy="523220"/>
            <a:chOff x="174623" y="245532"/>
            <a:chExt cx="3640558"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3015569"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染色体定位</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0" name="图片 19">
            <a:extLst>
              <a:ext uri="{FF2B5EF4-FFF2-40B4-BE49-F238E27FC236}">
                <a16:creationId xmlns:a16="http://schemas.microsoft.com/office/drawing/2014/main" id="{25D24BA4-4F02-F9A3-EC6E-134C4FCE7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44" y="1080700"/>
            <a:ext cx="10966900" cy="4311700"/>
          </a:xfrm>
          <a:prstGeom prst="rect">
            <a:avLst/>
          </a:prstGeom>
        </p:spPr>
      </p:pic>
    </p:spTree>
    <p:extLst>
      <p:ext uri="{BB962C8B-B14F-4D97-AF65-F5344CB8AC3E}">
        <p14:creationId xmlns:p14="http://schemas.microsoft.com/office/powerpoint/2010/main" val="51642764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384078" cy="523220"/>
            <a:chOff x="174623" y="245532"/>
            <a:chExt cx="3384078"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759089"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序列特征</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1" name="文本框 10">
            <a:extLst>
              <a:ext uri="{FF2B5EF4-FFF2-40B4-BE49-F238E27FC236}">
                <a16:creationId xmlns:a16="http://schemas.microsoft.com/office/drawing/2014/main" id="{0C33115C-89BA-3458-18A5-7D59D3280261}"/>
              </a:ext>
            </a:extLst>
          </p:cNvPr>
          <p:cNvSpPr txBox="1"/>
          <p:nvPr/>
        </p:nvSpPr>
        <p:spPr>
          <a:xfrm>
            <a:off x="557536" y="3176319"/>
            <a:ext cx="5035052" cy="369332"/>
          </a:xfrm>
          <a:prstGeom prst="rect">
            <a:avLst/>
          </a:prstGeom>
          <a:noFill/>
        </p:spPr>
        <p:txBody>
          <a:bodyPr wrap="square">
            <a:spAutoFit/>
          </a:bodyPr>
          <a:lstStyle/>
          <a:p>
            <a:r>
              <a:rPr lang="de-DE" altLang="zh-CN" dirty="0"/>
              <a:t>X2-C-X2,4-C-X3-(F/Y)-X5-</a:t>
            </a:r>
            <a:r>
              <a:rPr lang="de-DE" altLang="zh-CN" dirty="0">
                <a:sym typeface="Symbol" panose="05050102010706020507" pitchFamily="18" charset="2"/>
              </a:rPr>
              <a:t>-X2-H-X3~5-H</a:t>
            </a:r>
            <a:endParaRPr lang="zh-CN" altLang="en-US" dirty="0"/>
          </a:p>
        </p:txBody>
      </p:sp>
      <p:grpSp>
        <p:nvGrpSpPr>
          <p:cNvPr id="28" name="组合 27">
            <a:extLst>
              <a:ext uri="{FF2B5EF4-FFF2-40B4-BE49-F238E27FC236}">
                <a16:creationId xmlns:a16="http://schemas.microsoft.com/office/drawing/2014/main" id="{6B52A968-B914-9F88-F350-E8A083AAB4F6}"/>
              </a:ext>
            </a:extLst>
          </p:cNvPr>
          <p:cNvGrpSpPr/>
          <p:nvPr/>
        </p:nvGrpSpPr>
        <p:grpSpPr>
          <a:xfrm>
            <a:off x="296064" y="3894052"/>
            <a:ext cx="5370016" cy="511769"/>
            <a:chOff x="364157" y="3428999"/>
            <a:chExt cx="5370016" cy="511769"/>
          </a:xfrm>
        </p:grpSpPr>
        <p:sp>
          <p:nvSpPr>
            <p:cNvPr id="2" name="箭头: 右 1">
              <a:extLst>
                <a:ext uri="{FF2B5EF4-FFF2-40B4-BE49-F238E27FC236}">
                  <a16:creationId xmlns:a16="http://schemas.microsoft.com/office/drawing/2014/main" id="{DA0C0A4F-6AEA-A2BD-76E0-59C7CDCDAFFC}"/>
                </a:ext>
              </a:extLst>
            </p:cNvPr>
            <p:cNvSpPr/>
            <p:nvPr/>
          </p:nvSpPr>
          <p:spPr>
            <a:xfrm>
              <a:off x="798381" y="3428999"/>
              <a:ext cx="543974" cy="511769"/>
            </a:xfrm>
            <a:prstGeom prst="rightArrow">
              <a:avLst>
                <a:gd name="adj1" fmla="val 50000"/>
                <a:gd name="adj2" fmla="val 29251"/>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α</a:t>
              </a:r>
              <a:endParaRPr lang="zh-CN" altLang="en-US" dirty="0">
                <a:solidFill>
                  <a:schemeClr val="tx1"/>
                </a:solidFill>
              </a:endParaRPr>
            </a:p>
          </p:txBody>
        </p:sp>
        <p:sp>
          <p:nvSpPr>
            <p:cNvPr id="9" name="箭头: 右 8">
              <a:extLst>
                <a:ext uri="{FF2B5EF4-FFF2-40B4-BE49-F238E27FC236}">
                  <a16:creationId xmlns:a16="http://schemas.microsoft.com/office/drawing/2014/main" id="{5A0B20F4-8BEC-E9A0-B9FE-9013BE8F4D0A}"/>
                </a:ext>
              </a:extLst>
            </p:cNvPr>
            <p:cNvSpPr/>
            <p:nvPr/>
          </p:nvSpPr>
          <p:spPr>
            <a:xfrm>
              <a:off x="2333445" y="3428999"/>
              <a:ext cx="543975" cy="511769"/>
            </a:xfrm>
            <a:prstGeom prst="rightArrow">
              <a:avLst>
                <a:gd name="adj1" fmla="val 50000"/>
                <a:gd name="adj2" fmla="val 29251"/>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α</a:t>
              </a:r>
              <a:endParaRPr lang="zh-CN" altLang="en-US" dirty="0">
                <a:solidFill>
                  <a:schemeClr val="tx1"/>
                </a:solidFill>
              </a:endParaRPr>
            </a:p>
          </p:txBody>
        </p:sp>
        <p:sp>
          <p:nvSpPr>
            <p:cNvPr id="12" name="圆柱体 11">
              <a:extLst>
                <a:ext uri="{FF2B5EF4-FFF2-40B4-BE49-F238E27FC236}">
                  <a16:creationId xmlns:a16="http://schemas.microsoft.com/office/drawing/2014/main" id="{E0CC2DC0-75A7-1A22-BBAD-9463A46ABE21}"/>
                </a:ext>
              </a:extLst>
            </p:cNvPr>
            <p:cNvSpPr/>
            <p:nvPr/>
          </p:nvSpPr>
          <p:spPr>
            <a:xfrm rot="5400000">
              <a:off x="4429142" y="2873090"/>
              <a:ext cx="469044" cy="1623587"/>
            </a:xfrm>
            <a:prstGeom prst="can">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cxnSp>
          <p:nvCxnSpPr>
            <p:cNvPr id="14" name="直接连接符 13">
              <a:extLst>
                <a:ext uri="{FF2B5EF4-FFF2-40B4-BE49-F238E27FC236}">
                  <a16:creationId xmlns:a16="http://schemas.microsoft.com/office/drawing/2014/main" id="{453779E3-3DDB-2637-137A-3955063C3586}"/>
                </a:ext>
              </a:extLst>
            </p:cNvPr>
            <p:cNvCxnSpPr>
              <a:cxnSpLocks/>
              <a:stCxn id="2" idx="3"/>
              <a:endCxn id="9" idx="1"/>
            </p:cNvCxnSpPr>
            <p:nvPr/>
          </p:nvCxnSpPr>
          <p:spPr>
            <a:xfrm>
              <a:off x="1342355" y="3684884"/>
              <a:ext cx="9910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2D6E64BB-C42A-4104-0AEB-B5EECB4F5B5B}"/>
                </a:ext>
              </a:extLst>
            </p:cNvPr>
            <p:cNvCxnSpPr>
              <a:cxnSpLocks/>
              <a:endCxn id="2" idx="1"/>
            </p:cNvCxnSpPr>
            <p:nvPr/>
          </p:nvCxnSpPr>
          <p:spPr>
            <a:xfrm>
              <a:off x="364157" y="3684884"/>
              <a:ext cx="4342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8D38CDB3-20BD-76CE-9F80-1609F87ABDC8}"/>
                </a:ext>
              </a:extLst>
            </p:cNvPr>
            <p:cNvCxnSpPr>
              <a:cxnSpLocks/>
              <a:stCxn id="9" idx="3"/>
              <a:endCxn id="12" idx="3"/>
            </p:cNvCxnSpPr>
            <p:nvPr/>
          </p:nvCxnSpPr>
          <p:spPr>
            <a:xfrm>
              <a:off x="2877420" y="3684884"/>
              <a:ext cx="9744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B49A50A8-BA85-F293-E7FB-4424D7D102C1}"/>
                </a:ext>
              </a:extLst>
            </p:cNvPr>
            <p:cNvCxnSpPr>
              <a:cxnSpLocks/>
              <a:stCxn id="12" idx="1"/>
            </p:cNvCxnSpPr>
            <p:nvPr/>
          </p:nvCxnSpPr>
          <p:spPr>
            <a:xfrm flipV="1">
              <a:off x="5475458" y="3684883"/>
              <a:ext cx="25871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36962ACD-F9AC-1DCC-E072-825108494A50}"/>
                </a:ext>
              </a:extLst>
            </p:cNvPr>
            <p:cNvSpPr txBox="1"/>
            <p:nvPr/>
          </p:nvSpPr>
          <p:spPr>
            <a:xfrm>
              <a:off x="4536786" y="3500217"/>
              <a:ext cx="307809" cy="369332"/>
            </a:xfrm>
            <a:prstGeom prst="rect">
              <a:avLst/>
            </a:prstGeom>
            <a:noFill/>
          </p:spPr>
          <p:txBody>
            <a:bodyPr wrap="square">
              <a:spAutoFit/>
            </a:bodyPr>
            <a:lstStyle/>
            <a:p>
              <a:pPr algn="ctr"/>
              <a:r>
                <a:rPr lang="en-US" altLang="zh-CN" dirty="0">
                  <a:solidFill>
                    <a:schemeClr val="tx1"/>
                  </a:solidFill>
                </a:rPr>
                <a:t>β</a:t>
              </a:r>
              <a:endParaRPr lang="zh-CN" altLang="en-US" dirty="0">
                <a:solidFill>
                  <a:schemeClr val="tx1"/>
                </a:solidFill>
              </a:endParaRPr>
            </a:p>
          </p:txBody>
        </p:sp>
      </p:grpSp>
      <p:pic>
        <p:nvPicPr>
          <p:cNvPr id="17" name="图片 16">
            <a:extLst>
              <a:ext uri="{FF2B5EF4-FFF2-40B4-BE49-F238E27FC236}">
                <a16:creationId xmlns:a16="http://schemas.microsoft.com/office/drawing/2014/main" id="{838F423C-8E2E-9B97-B50E-8B047327C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61" y="1133707"/>
            <a:ext cx="5304433" cy="1693257"/>
          </a:xfrm>
          <a:prstGeom prst="rect">
            <a:avLst/>
          </a:prstGeom>
        </p:spPr>
      </p:pic>
      <p:pic>
        <p:nvPicPr>
          <p:cNvPr id="19" name="图片 18">
            <a:extLst>
              <a:ext uri="{FF2B5EF4-FFF2-40B4-BE49-F238E27FC236}">
                <a16:creationId xmlns:a16="http://schemas.microsoft.com/office/drawing/2014/main" id="{C1FCEAAC-AB6B-405B-8989-1377EE6B4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245" y="0"/>
            <a:ext cx="6609666" cy="25752748"/>
          </a:xfrm>
          <a:prstGeom prst="rect">
            <a:avLst/>
          </a:prstGeom>
        </p:spPr>
      </p:pic>
    </p:spTree>
    <p:extLst>
      <p:ext uri="{BB962C8B-B14F-4D97-AF65-F5344CB8AC3E}">
        <p14:creationId xmlns:p14="http://schemas.microsoft.com/office/powerpoint/2010/main" val="34434959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259043" cy="523220"/>
            <a:chOff x="174623" y="245532"/>
            <a:chExt cx="3259043"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634054"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什么是</a:t>
              </a:r>
              <a:r>
                <a:rPr lang="en-US" altLang="zh-CN" sz="2800" b="1" dirty="0" err="1">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TBtools</a:t>
              </a:r>
              <a:endParaRPr lang="en-US" altLang="zh-CN"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sp>
        <p:nvSpPr>
          <p:cNvPr id="2" name="文本框 1">
            <a:extLst>
              <a:ext uri="{FF2B5EF4-FFF2-40B4-BE49-F238E27FC236}">
                <a16:creationId xmlns:a16="http://schemas.microsoft.com/office/drawing/2014/main" id="{C1316365-89D9-5082-5F88-51D951A64A19}"/>
              </a:ext>
            </a:extLst>
          </p:cNvPr>
          <p:cNvSpPr txBox="1"/>
          <p:nvPr/>
        </p:nvSpPr>
        <p:spPr>
          <a:xfrm>
            <a:off x="432824" y="1499034"/>
            <a:ext cx="6882376" cy="4611519"/>
          </a:xfrm>
          <a:prstGeom prst="rect">
            <a:avLst/>
          </a:prstGeom>
          <a:noFill/>
        </p:spPr>
        <p:txBody>
          <a:bodyPr wrap="square">
            <a:spAutoFit/>
          </a:bodyPr>
          <a:lstStyle/>
          <a:p>
            <a:pPr>
              <a:lnSpc>
                <a:spcPct val="150000"/>
              </a:lnSpc>
            </a:pPr>
            <a:r>
              <a:rPr lang="zh-CN" altLang="en-US" dirty="0">
                <a:latin typeface="Arial" panose="020B0604020202020204" pitchFamily="34" charset="0"/>
                <a:ea typeface="微软雅黑" panose="020B0503020204020204" pitchFamily="34" charset="-122"/>
                <a:cs typeface="Times New Roman" panose="02020603050405020304" charset="0"/>
              </a:rPr>
              <a:t>作者：陈程杰  华南农业大学</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r>
              <a:rPr lang="zh-CN" altLang="en-US" dirty="0">
                <a:latin typeface="Arial" panose="020B0604020202020204" pitchFamily="34" charset="0"/>
                <a:ea typeface="微软雅黑" panose="020B0503020204020204" pitchFamily="34" charset="-122"/>
                <a:cs typeface="Times New Roman" panose="02020603050405020304" charset="0"/>
              </a:rPr>
              <a:t>首发时间：</a:t>
            </a:r>
            <a:r>
              <a:rPr lang="en-US" altLang="zh-CN" dirty="0">
                <a:latin typeface="Arial" panose="020B0604020202020204" pitchFamily="34" charset="0"/>
                <a:ea typeface="微软雅黑" panose="020B0503020204020204" pitchFamily="34" charset="-122"/>
                <a:cs typeface="Times New Roman" panose="02020603050405020304" charset="0"/>
              </a:rPr>
              <a:t>2015</a:t>
            </a:r>
            <a:r>
              <a:rPr lang="zh-CN" altLang="en-US" dirty="0">
                <a:latin typeface="Arial" panose="020B0604020202020204" pitchFamily="34" charset="0"/>
                <a:ea typeface="微软雅黑" panose="020B0503020204020204" pitchFamily="34" charset="-122"/>
                <a:cs typeface="Times New Roman" panose="02020603050405020304" charset="0"/>
              </a:rPr>
              <a:t>年</a:t>
            </a:r>
            <a:r>
              <a:rPr lang="en-US" altLang="zh-CN" dirty="0">
                <a:latin typeface="Arial" panose="020B0604020202020204" pitchFamily="34" charset="0"/>
                <a:ea typeface="微软雅黑" panose="020B0503020204020204" pitchFamily="34" charset="-122"/>
                <a:cs typeface="Times New Roman" panose="02020603050405020304" charset="0"/>
              </a:rPr>
              <a:t>08</a:t>
            </a:r>
            <a:r>
              <a:rPr lang="zh-CN" altLang="en-US" dirty="0">
                <a:latin typeface="Arial" panose="020B0604020202020204" pitchFamily="34" charset="0"/>
                <a:ea typeface="微软雅黑" panose="020B0503020204020204" pitchFamily="34" charset="-122"/>
                <a:cs typeface="Times New Roman" panose="02020603050405020304" charset="0"/>
              </a:rPr>
              <a:t>月</a:t>
            </a:r>
            <a:r>
              <a:rPr lang="en-US" altLang="zh-CN" dirty="0">
                <a:latin typeface="Arial" panose="020B0604020202020204" pitchFamily="34" charset="0"/>
                <a:ea typeface="微软雅黑" panose="020B0503020204020204" pitchFamily="34" charset="-122"/>
                <a:cs typeface="Times New Roman" panose="02020603050405020304" charset="0"/>
              </a:rPr>
              <a:t>05</a:t>
            </a:r>
            <a:r>
              <a:rPr lang="zh-CN" altLang="en-US" dirty="0">
                <a:latin typeface="Arial" panose="020B0604020202020204" pitchFamily="34" charset="0"/>
                <a:ea typeface="微软雅黑" panose="020B0503020204020204" pitchFamily="34" charset="-122"/>
                <a:cs typeface="Times New Roman" panose="02020603050405020304" charset="0"/>
              </a:rPr>
              <a:t>日</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endParaRPr lang="en-US" altLang="zh-CN"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r>
              <a:rPr lang="en-US" altLang="zh-CN" dirty="0" err="1">
                <a:latin typeface="Arial" panose="020B0604020202020204" pitchFamily="34" charset="0"/>
                <a:ea typeface="微软雅黑" panose="020B0503020204020204" pitchFamily="34" charset="-122"/>
                <a:cs typeface="Times New Roman" panose="02020603050405020304" charset="0"/>
              </a:rPr>
              <a:t>TBtools</a:t>
            </a:r>
            <a:r>
              <a:rPr lang="en-US" altLang="zh-CN" dirty="0">
                <a:latin typeface="Arial" panose="020B0604020202020204" pitchFamily="34" charset="0"/>
                <a:ea typeface="微软雅黑" panose="020B0503020204020204" pitchFamily="34" charset="-122"/>
                <a:cs typeface="Times New Roman" panose="02020603050405020304" charset="0"/>
              </a:rPr>
              <a:t> (Toolbox for Biologists)</a:t>
            </a:r>
            <a:r>
              <a:rPr lang="zh-CN" altLang="en-US" dirty="0">
                <a:latin typeface="Arial" panose="020B0604020202020204" pitchFamily="34" charset="0"/>
                <a:ea typeface="微软雅黑" panose="020B0503020204020204" pitchFamily="34" charset="-122"/>
                <a:cs typeface="Times New Roman" panose="02020603050405020304" charset="0"/>
              </a:rPr>
              <a:t>是一款由湿实验室出身的人开发的干实验数据分析工具</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endParaRPr lang="en-US" altLang="zh-CN"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r>
              <a:rPr lang="zh-CN" altLang="en-US" dirty="0">
                <a:latin typeface="Arial" panose="020B0604020202020204" pitchFamily="34" charset="0"/>
                <a:ea typeface="微软雅黑" panose="020B0503020204020204" pitchFamily="34" charset="-122"/>
                <a:cs typeface="Times New Roman" panose="02020603050405020304" charset="0"/>
              </a:rPr>
              <a:t>下载链接：</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r>
              <a:rPr lang="en-US" altLang="zh-CN" dirty="0">
                <a:latin typeface="Arial" panose="020B0604020202020204" pitchFamily="34" charset="0"/>
                <a:ea typeface="微软雅黑" panose="020B0503020204020204" pitchFamily="34" charset="-122"/>
                <a:cs typeface="Times New Roman" panose="02020603050405020304" charset="0"/>
              </a:rPr>
              <a:t>1.</a:t>
            </a:r>
            <a:r>
              <a:rPr lang="zh-CN" altLang="en-US" dirty="0">
                <a:latin typeface="Arial" panose="020B0604020202020204" pitchFamily="34" charset="0"/>
                <a:ea typeface="微软雅黑" panose="020B0503020204020204" pitchFamily="34" charset="-122"/>
              </a:rPr>
              <a:t>快速下载通道（奶牛快传）：</a:t>
            </a:r>
            <a:r>
              <a:rPr lang="en-US" altLang="zh-CN" dirty="0">
                <a:latin typeface="Arial" panose="020B0604020202020204" pitchFamily="34" charset="0"/>
                <a:ea typeface="微软雅黑" panose="020B0503020204020204" pitchFamily="34" charset="-122"/>
                <a:hlinkClick r:id="rId3"/>
              </a:rPr>
              <a:t>https://tbtools.cowtransfer.com/s/ee62fed4375142</a:t>
            </a:r>
            <a:endParaRPr lang="en-US" altLang="zh-CN" dirty="0">
              <a:latin typeface="Arial" panose="020B0604020202020204" pitchFamily="34" charset="0"/>
              <a:ea typeface="微软雅黑" panose="020B0503020204020204" pitchFamily="34" charset="-122"/>
            </a:endParaRPr>
          </a:p>
          <a:p>
            <a:pPr>
              <a:lnSpc>
                <a:spcPct val="150000"/>
              </a:lnSpc>
            </a:pPr>
            <a:r>
              <a:rPr lang="en-US" altLang="zh-CN" dirty="0">
                <a:latin typeface="Arial" panose="020B0604020202020204" pitchFamily="34" charset="0"/>
                <a:ea typeface="微软雅黑" panose="020B0503020204020204" pitchFamily="34" charset="-122"/>
                <a:cs typeface="Times New Roman" panose="02020603050405020304" charset="0"/>
              </a:rPr>
              <a:t>2. </a:t>
            </a:r>
            <a:r>
              <a:rPr lang="en-US" altLang="zh-CN" dirty="0" err="1">
                <a:latin typeface="Arial" panose="020B0604020202020204" pitchFamily="34" charset="0"/>
                <a:ea typeface="微软雅黑" panose="020B0503020204020204" pitchFamily="34" charset="-122"/>
              </a:rPr>
              <a:t>Github</a:t>
            </a:r>
            <a:r>
              <a:rPr lang="en-US" altLang="zh-CN" dirty="0">
                <a:latin typeface="Arial" panose="020B0604020202020204" pitchFamily="34" charset="0"/>
                <a:ea typeface="微软雅黑" panose="020B0503020204020204" pitchFamily="34" charset="-122"/>
              </a:rPr>
              <a:t> Release</a:t>
            </a:r>
            <a:r>
              <a:rPr lang="zh-CN" altLang="en-US" dirty="0">
                <a:latin typeface="Arial" panose="020B0604020202020204" pitchFamily="34" charset="0"/>
                <a:ea typeface="微软雅黑" panose="020B0503020204020204" pitchFamily="34" charset="-122"/>
              </a:rPr>
              <a:t>：</a:t>
            </a:r>
            <a:r>
              <a:rPr lang="en-US" altLang="zh-CN" dirty="0">
                <a:latin typeface="Arial" panose="020B0604020202020204" pitchFamily="34" charset="0"/>
                <a:ea typeface="微软雅黑" panose="020B0503020204020204" pitchFamily="34" charset="-122"/>
                <a:hlinkClick r:id="rId4"/>
              </a:rPr>
              <a:t>https://github.com/CJ-Chen/TBtools/releases</a:t>
            </a:r>
            <a:endParaRPr lang="en-US" altLang="zh-CN" dirty="0">
              <a:latin typeface="Arial" panose="020B0604020202020204" pitchFamily="34" charset="0"/>
              <a:ea typeface="微软雅黑" panose="020B0503020204020204" pitchFamily="34" charset="-122"/>
            </a:endParaRPr>
          </a:p>
          <a:p>
            <a:pPr>
              <a:lnSpc>
                <a:spcPct val="150000"/>
              </a:lnSpc>
            </a:pPr>
            <a:endParaRPr lang="zh-CN" altLang="en-US" dirty="0">
              <a:latin typeface="Arial" panose="020B0604020202020204" pitchFamily="34" charset="0"/>
              <a:ea typeface="微软雅黑" panose="020B0503020204020204" pitchFamily="34" charset="-122"/>
              <a:cs typeface="Times New Roman" panose="02020603050405020304" charset="0"/>
            </a:endParaRPr>
          </a:p>
        </p:txBody>
      </p:sp>
      <p:pic>
        <p:nvPicPr>
          <p:cNvPr id="3" name="图片 2">
            <a:extLst>
              <a:ext uri="{FF2B5EF4-FFF2-40B4-BE49-F238E27FC236}">
                <a16:creationId xmlns:a16="http://schemas.microsoft.com/office/drawing/2014/main" id="{804141CB-DA8B-4620-03FD-2D18E7311291}"/>
              </a:ext>
            </a:extLst>
          </p:cNvPr>
          <p:cNvPicPr>
            <a:picLocks noChangeAspect="1"/>
          </p:cNvPicPr>
          <p:nvPr/>
        </p:nvPicPr>
        <p:blipFill rotWithShape="1">
          <a:blip r:embed="rId5"/>
          <a:srcRect t="1166" r="673"/>
          <a:stretch>
            <a:fillRect/>
          </a:stretch>
        </p:blipFill>
        <p:spPr>
          <a:xfrm>
            <a:off x="9712362" y="5417585"/>
            <a:ext cx="2479638" cy="1440415"/>
          </a:xfrm>
          <a:prstGeom prst="rect">
            <a:avLst/>
          </a:prstGeom>
        </p:spPr>
      </p:pic>
      <p:sp>
        <p:nvSpPr>
          <p:cNvPr id="10" name="文本框 9">
            <a:extLst>
              <a:ext uri="{FF2B5EF4-FFF2-40B4-BE49-F238E27FC236}">
                <a16:creationId xmlns:a16="http://schemas.microsoft.com/office/drawing/2014/main" id="{A8710D4B-0C8D-2501-DE4A-20AEFAE1D71E}"/>
              </a:ext>
            </a:extLst>
          </p:cNvPr>
          <p:cNvSpPr txBox="1"/>
          <p:nvPr/>
        </p:nvSpPr>
        <p:spPr>
          <a:xfrm>
            <a:off x="7587727" y="1351367"/>
            <a:ext cx="4464423" cy="2535566"/>
          </a:xfrm>
          <a:prstGeom prst="rect">
            <a:avLst/>
          </a:prstGeom>
          <a:noFill/>
        </p:spPr>
        <p:txBody>
          <a:bodyPr wrap="square">
            <a:spAutoFit/>
          </a:bodyPr>
          <a:lstStyle/>
          <a:p>
            <a:pPr>
              <a:lnSpc>
                <a:spcPct val="150000"/>
              </a:lnSpc>
            </a:pPr>
            <a:r>
              <a:rPr lang="en-US" altLang="zh-CN" dirty="0" err="1">
                <a:latin typeface="Arial" panose="020B0604020202020204" pitchFamily="34" charset="0"/>
                <a:ea typeface="微软雅黑" panose="020B0503020204020204" pitchFamily="34" charset="-122"/>
                <a:cs typeface="Times New Roman" panose="02020603050405020304" charset="0"/>
              </a:rPr>
              <a:t>Tbtools</a:t>
            </a:r>
            <a:r>
              <a:rPr lang="zh-CN" altLang="en-US" dirty="0">
                <a:latin typeface="Arial" panose="020B0604020202020204" pitchFamily="34" charset="0"/>
                <a:ea typeface="微软雅黑" panose="020B0503020204020204" pitchFamily="34" charset="-122"/>
                <a:cs typeface="Times New Roman" panose="02020603050405020304" charset="0"/>
              </a:rPr>
              <a:t>功能特性</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marL="342900" indent="-342900">
              <a:lnSpc>
                <a:spcPct val="150000"/>
              </a:lnSpc>
              <a:buAutoNum type="arabicPeriod"/>
            </a:pPr>
            <a:r>
              <a:rPr lang="zh-CN" altLang="en-US" dirty="0">
                <a:latin typeface="Arial" panose="020B0604020202020204" pitchFamily="34" charset="0"/>
                <a:ea typeface="微软雅黑" panose="020B0503020204020204" pitchFamily="34" charset="-122"/>
                <a:cs typeface="Times New Roman" panose="02020603050405020304" charset="0"/>
              </a:rPr>
              <a:t>贴近生信下游数据分析日常</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marL="342900" indent="-342900">
              <a:lnSpc>
                <a:spcPct val="150000"/>
              </a:lnSpc>
              <a:buAutoNum type="arabicPeriod"/>
            </a:pPr>
            <a:r>
              <a:rPr lang="zh-CN" altLang="en-US" dirty="0">
                <a:latin typeface="Arial" panose="020B0604020202020204" pitchFamily="34" charset="0"/>
                <a:ea typeface="微软雅黑" panose="020B0503020204020204" pitchFamily="34" charset="-122"/>
                <a:cs typeface="Times New Roman" panose="02020603050405020304" charset="0"/>
              </a:rPr>
              <a:t>界面化，重交互操作</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marL="342900" indent="-342900">
              <a:lnSpc>
                <a:spcPct val="150000"/>
              </a:lnSpc>
              <a:buAutoNum type="arabicPeriod"/>
            </a:pPr>
            <a:r>
              <a:rPr lang="zh-CN" altLang="en-US" dirty="0">
                <a:latin typeface="Arial" panose="020B0604020202020204" pitchFamily="34" charset="0"/>
                <a:ea typeface="微软雅黑" panose="020B0503020204020204" pitchFamily="34" charset="-122"/>
                <a:cs typeface="Times New Roman" panose="02020603050405020304" charset="0"/>
              </a:rPr>
              <a:t>最简化操作的同时提供丰富可选参数</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marL="342900" indent="-342900">
              <a:lnSpc>
                <a:spcPct val="150000"/>
              </a:lnSpc>
              <a:buAutoNum type="arabicPeriod"/>
            </a:pPr>
            <a:r>
              <a:rPr lang="zh-CN" altLang="en-US" dirty="0">
                <a:latin typeface="Arial" panose="020B0604020202020204" pitchFamily="34" charset="0"/>
                <a:ea typeface="微软雅黑" panose="020B0503020204020204" pitchFamily="34" charset="-122"/>
                <a:cs typeface="Times New Roman" panose="02020603050405020304" charset="0"/>
              </a:rPr>
              <a:t>可交互式图稿</a:t>
            </a:r>
            <a:endParaRPr lang="en-US" altLang="zh-CN"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endParaRPr lang="zh-CN" altLang="en-US" dirty="0">
              <a:latin typeface="Arial" panose="020B0604020202020204" pitchFamily="34" charset="0"/>
              <a:ea typeface="微软雅黑" panose="020B0503020204020204" pitchFamily="34" charset="-122"/>
              <a:cs typeface="Times New Roman" panose="02020603050405020304" charset="0"/>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922960" cy="523220"/>
            <a:chOff x="174623" y="245532"/>
            <a:chExt cx="4922960"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4297971"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不同发育阶段表达模式</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9" name="图片 8">
            <a:extLst>
              <a:ext uri="{FF2B5EF4-FFF2-40B4-BE49-F238E27FC236}">
                <a16:creationId xmlns:a16="http://schemas.microsoft.com/office/drawing/2014/main" id="{F0FA7FD3-104F-C389-9BF9-A6C86423E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8689"/>
          <a:stretch/>
        </p:blipFill>
        <p:spPr>
          <a:xfrm>
            <a:off x="432824" y="804791"/>
            <a:ext cx="4514604" cy="5870293"/>
          </a:xfrm>
          <a:prstGeom prst="rect">
            <a:avLst/>
          </a:prstGeom>
        </p:spPr>
      </p:pic>
      <p:pic>
        <p:nvPicPr>
          <p:cNvPr id="2" name="图片 1">
            <a:extLst>
              <a:ext uri="{FF2B5EF4-FFF2-40B4-BE49-F238E27FC236}">
                <a16:creationId xmlns:a16="http://schemas.microsoft.com/office/drawing/2014/main" id="{970346A3-0AFC-8710-03D3-53DC721D95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6088"/>
          <a:stretch/>
        </p:blipFill>
        <p:spPr>
          <a:xfrm>
            <a:off x="5622802" y="768752"/>
            <a:ext cx="4580838" cy="5754494"/>
          </a:xfrm>
          <a:prstGeom prst="rect">
            <a:avLst/>
          </a:prstGeom>
        </p:spPr>
      </p:pic>
    </p:spTree>
    <p:extLst>
      <p:ext uri="{BB962C8B-B14F-4D97-AF65-F5344CB8AC3E}">
        <p14:creationId xmlns:p14="http://schemas.microsoft.com/office/powerpoint/2010/main" val="177520764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666480" cy="523220"/>
            <a:chOff x="174623" y="245532"/>
            <a:chExt cx="4666480"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4041491"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生物胁迫下表达模式</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a:extLst>
              <a:ext uri="{FF2B5EF4-FFF2-40B4-BE49-F238E27FC236}">
                <a16:creationId xmlns:a16="http://schemas.microsoft.com/office/drawing/2014/main" id="{72DB3CD5-5F44-DBBC-35F8-BDC306FFB3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824"/>
          <a:stretch/>
        </p:blipFill>
        <p:spPr>
          <a:xfrm>
            <a:off x="296064" y="825291"/>
            <a:ext cx="7358183" cy="5691852"/>
          </a:xfrm>
          <a:prstGeom prst="rect">
            <a:avLst/>
          </a:prstGeom>
        </p:spPr>
      </p:pic>
    </p:spTree>
    <p:extLst>
      <p:ext uri="{BB962C8B-B14F-4D97-AF65-F5344CB8AC3E}">
        <p14:creationId xmlns:p14="http://schemas.microsoft.com/office/powerpoint/2010/main" val="146671353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666480" cy="523220"/>
            <a:chOff x="174623" y="245532"/>
            <a:chExt cx="4666480"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4041491"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不同温度下表达模式</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1" name="图片 10">
            <a:extLst>
              <a:ext uri="{FF2B5EF4-FFF2-40B4-BE49-F238E27FC236}">
                <a16:creationId xmlns:a16="http://schemas.microsoft.com/office/drawing/2014/main" id="{FDB757A1-16D7-A4C9-9B2E-CCF4E7F8B9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209"/>
          <a:stretch/>
        </p:blipFill>
        <p:spPr>
          <a:xfrm>
            <a:off x="400927" y="768752"/>
            <a:ext cx="7423862" cy="5700712"/>
          </a:xfrm>
          <a:prstGeom prst="rect">
            <a:avLst/>
          </a:prstGeom>
        </p:spPr>
      </p:pic>
    </p:spTree>
    <p:extLst>
      <p:ext uri="{BB962C8B-B14F-4D97-AF65-F5344CB8AC3E}">
        <p14:creationId xmlns:p14="http://schemas.microsoft.com/office/powerpoint/2010/main" val="209155755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5435921" cy="523220"/>
            <a:chOff x="174623" y="245532"/>
            <a:chExt cx="5435921"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4810932"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不同二氧化碳浓度下的表达</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9" name="图片 8">
            <a:extLst>
              <a:ext uri="{FF2B5EF4-FFF2-40B4-BE49-F238E27FC236}">
                <a16:creationId xmlns:a16="http://schemas.microsoft.com/office/drawing/2014/main" id="{947E92B8-483B-1F90-9663-15A1A78DA5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625"/>
          <a:stretch/>
        </p:blipFill>
        <p:spPr>
          <a:xfrm>
            <a:off x="648593" y="841200"/>
            <a:ext cx="5978238" cy="5187368"/>
          </a:xfrm>
          <a:prstGeom prst="rect">
            <a:avLst/>
          </a:prstGeom>
        </p:spPr>
      </p:pic>
    </p:spTree>
    <p:extLst>
      <p:ext uri="{BB962C8B-B14F-4D97-AF65-F5344CB8AC3E}">
        <p14:creationId xmlns:p14="http://schemas.microsoft.com/office/powerpoint/2010/main" val="239869897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773882" cy="523220"/>
            <a:chOff x="174623" y="245532"/>
            <a:chExt cx="4773882"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4148893"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预计进行转化的基因</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aphicFrame>
        <p:nvGraphicFramePr>
          <p:cNvPr id="11" name="表格 18">
            <a:extLst>
              <a:ext uri="{FF2B5EF4-FFF2-40B4-BE49-F238E27FC236}">
                <a16:creationId xmlns:a16="http://schemas.microsoft.com/office/drawing/2014/main" id="{901E2A8E-7257-ABCC-A95D-CC7E2957DF1F}"/>
              </a:ext>
            </a:extLst>
          </p:cNvPr>
          <p:cNvGraphicFramePr>
            <a:graphicFrameLocks noGrp="1"/>
          </p:cNvGraphicFramePr>
          <p:nvPr/>
        </p:nvGraphicFramePr>
        <p:xfrm>
          <a:off x="432824" y="1391656"/>
          <a:ext cx="11158152" cy="3830847"/>
        </p:xfrm>
        <a:graphic>
          <a:graphicData uri="http://schemas.openxmlformats.org/drawingml/2006/table">
            <a:tbl>
              <a:tblPr firstRow="1" bandRow="1">
                <a:tableStyleId>{5C22544A-7EE6-4342-B048-85BDC9FD1C3A}</a:tableStyleId>
              </a:tblPr>
              <a:tblGrid>
                <a:gridCol w="1202493">
                  <a:extLst>
                    <a:ext uri="{9D8B030D-6E8A-4147-A177-3AD203B41FA5}">
                      <a16:colId xmlns:a16="http://schemas.microsoft.com/office/drawing/2014/main" val="3663451452"/>
                    </a:ext>
                  </a:extLst>
                </a:gridCol>
                <a:gridCol w="845892">
                  <a:extLst>
                    <a:ext uri="{9D8B030D-6E8A-4147-A177-3AD203B41FA5}">
                      <a16:colId xmlns:a16="http://schemas.microsoft.com/office/drawing/2014/main" val="1144305692"/>
                    </a:ext>
                  </a:extLst>
                </a:gridCol>
                <a:gridCol w="960634">
                  <a:extLst>
                    <a:ext uri="{9D8B030D-6E8A-4147-A177-3AD203B41FA5}">
                      <a16:colId xmlns:a16="http://schemas.microsoft.com/office/drawing/2014/main" val="1487868232"/>
                    </a:ext>
                  </a:extLst>
                </a:gridCol>
                <a:gridCol w="1376737">
                  <a:extLst>
                    <a:ext uri="{9D8B030D-6E8A-4147-A177-3AD203B41FA5}">
                      <a16:colId xmlns:a16="http://schemas.microsoft.com/office/drawing/2014/main" val="3229174388"/>
                    </a:ext>
                  </a:extLst>
                </a:gridCol>
                <a:gridCol w="1273995">
                  <a:extLst>
                    <a:ext uri="{9D8B030D-6E8A-4147-A177-3AD203B41FA5}">
                      <a16:colId xmlns:a16="http://schemas.microsoft.com/office/drawing/2014/main" val="1559991901"/>
                    </a:ext>
                  </a:extLst>
                </a:gridCol>
                <a:gridCol w="1268859">
                  <a:extLst>
                    <a:ext uri="{9D8B030D-6E8A-4147-A177-3AD203B41FA5}">
                      <a16:colId xmlns:a16="http://schemas.microsoft.com/office/drawing/2014/main" val="4253754338"/>
                    </a:ext>
                  </a:extLst>
                </a:gridCol>
                <a:gridCol w="1166117">
                  <a:extLst>
                    <a:ext uri="{9D8B030D-6E8A-4147-A177-3AD203B41FA5}">
                      <a16:colId xmlns:a16="http://schemas.microsoft.com/office/drawing/2014/main" val="4221911592"/>
                    </a:ext>
                  </a:extLst>
                </a:gridCol>
                <a:gridCol w="1309955">
                  <a:extLst>
                    <a:ext uri="{9D8B030D-6E8A-4147-A177-3AD203B41FA5}">
                      <a16:colId xmlns:a16="http://schemas.microsoft.com/office/drawing/2014/main" val="250436202"/>
                    </a:ext>
                  </a:extLst>
                </a:gridCol>
                <a:gridCol w="1753470">
                  <a:extLst>
                    <a:ext uri="{9D8B030D-6E8A-4147-A177-3AD203B41FA5}">
                      <a16:colId xmlns:a16="http://schemas.microsoft.com/office/drawing/2014/main" val="2830291924"/>
                    </a:ext>
                  </a:extLst>
                </a:gridCol>
              </a:tblGrid>
              <a:tr h="405600">
                <a:tc>
                  <a:txBody>
                    <a:bodyPr/>
                    <a:lstStyle/>
                    <a:p>
                      <a:pPr algn="ctr" fontAlgn="ctr"/>
                      <a:r>
                        <a:rPr lang="de-DE" sz="1600" b="1" u="none" strike="noStrike" dirty="0">
                          <a:solidFill>
                            <a:schemeClr val="bg1"/>
                          </a:solidFill>
                          <a:effectLst/>
                          <a:latin typeface="+mn-lt"/>
                        </a:rPr>
                        <a:t>Gene ID</a:t>
                      </a:r>
                      <a:endParaRPr lang="de-DE" sz="1600" b="1" i="0" u="none" strike="noStrike" dirty="0">
                        <a:solidFill>
                          <a:schemeClr val="bg1"/>
                        </a:solidFill>
                        <a:effectLst/>
                        <a:latin typeface="+mn-lt"/>
                        <a:ea typeface="等线" panose="02010600030101010101" pitchFamily="2" charset="-122"/>
                      </a:endParaRPr>
                    </a:p>
                  </a:txBody>
                  <a:tcPr marL="4763" marR="4763" marT="4763" marB="0" anchor="ctr"/>
                </a:tc>
                <a:tc>
                  <a:txBody>
                    <a:bodyPr/>
                    <a:lstStyle/>
                    <a:p>
                      <a:pPr algn="ctr" fontAlgn="ctr"/>
                      <a:r>
                        <a:rPr lang="de-DE" sz="1600" b="1" u="none" strike="noStrike" dirty="0">
                          <a:solidFill>
                            <a:schemeClr val="bg1"/>
                          </a:solidFill>
                          <a:effectLst/>
                          <a:latin typeface="+mn-lt"/>
                        </a:rPr>
                        <a:t>C2H2 </a:t>
                      </a:r>
                      <a:r>
                        <a:rPr lang="en-US" altLang="zh-CN" sz="1600" b="1" u="none" strike="noStrike" dirty="0">
                          <a:solidFill>
                            <a:schemeClr val="bg1"/>
                          </a:solidFill>
                          <a:effectLst/>
                          <a:latin typeface="+mn-lt"/>
                        </a:rPr>
                        <a:t>number</a:t>
                      </a:r>
                      <a:endParaRPr lang="de-DE" sz="1600" b="1" i="0" u="none" strike="noStrike" dirty="0">
                        <a:solidFill>
                          <a:schemeClr val="bg1"/>
                        </a:solidFill>
                        <a:effectLst/>
                        <a:latin typeface="+mn-lt"/>
                        <a:ea typeface="等线" panose="02010600030101010101" pitchFamily="2" charset="-122"/>
                      </a:endParaRPr>
                    </a:p>
                  </a:txBody>
                  <a:tcPr marL="4763" marR="4763" marT="4763" marB="0" anchor="ctr"/>
                </a:tc>
                <a:tc>
                  <a:txBody>
                    <a:bodyPr/>
                    <a:lstStyle/>
                    <a:p>
                      <a:pPr algn="ctr" fontAlgn="ctr"/>
                      <a:r>
                        <a:rPr lang="de-DE" sz="1600" b="1" u="none" strike="noStrike" dirty="0">
                          <a:solidFill>
                            <a:schemeClr val="bg1"/>
                          </a:solidFill>
                          <a:effectLst/>
                          <a:latin typeface="+mn-lt"/>
                        </a:rPr>
                        <a:t>Number of amino acids</a:t>
                      </a:r>
                      <a:endParaRPr lang="de-DE" sz="1600" b="1" i="0" u="none" strike="noStrike" dirty="0">
                        <a:solidFill>
                          <a:schemeClr val="bg1"/>
                        </a:solidFill>
                        <a:effectLst/>
                        <a:latin typeface="+mn-lt"/>
                        <a:ea typeface="等线" panose="02010600030101010101" pitchFamily="2" charset="-122"/>
                      </a:endParaRPr>
                    </a:p>
                  </a:txBody>
                  <a:tcPr marL="4763" marR="4763" marT="4763" marB="0" anchor="ctr"/>
                </a:tc>
                <a:tc>
                  <a:txBody>
                    <a:bodyPr/>
                    <a:lstStyle/>
                    <a:p>
                      <a:pPr algn="ctr" fontAlgn="ctr"/>
                      <a:r>
                        <a:rPr lang="de-DE" sz="1600" b="1" u="none" strike="noStrike" dirty="0">
                          <a:solidFill>
                            <a:schemeClr val="bg1"/>
                          </a:solidFill>
                          <a:effectLst/>
                          <a:latin typeface="+mn-lt"/>
                        </a:rPr>
                        <a:t>Molecular weight(kDa)</a:t>
                      </a:r>
                      <a:endParaRPr lang="de-DE" sz="1600" b="1" i="0" u="none" strike="noStrike" dirty="0">
                        <a:solidFill>
                          <a:schemeClr val="bg1"/>
                        </a:solidFill>
                        <a:effectLst/>
                        <a:latin typeface="+mn-lt"/>
                        <a:ea typeface="等线" panose="02010600030101010101" pitchFamily="2" charset="-122"/>
                      </a:endParaRPr>
                    </a:p>
                  </a:txBody>
                  <a:tcPr marL="4763" marR="4763" marT="4763" marB="0" anchor="ctr"/>
                </a:tc>
                <a:tc>
                  <a:txBody>
                    <a:bodyPr/>
                    <a:lstStyle/>
                    <a:p>
                      <a:pPr algn="ctr" fontAlgn="ctr"/>
                      <a:r>
                        <a:rPr lang="de-DE" sz="1600" b="1" u="none" strike="noStrike" dirty="0">
                          <a:solidFill>
                            <a:schemeClr val="bg1"/>
                          </a:solidFill>
                          <a:effectLst/>
                          <a:latin typeface="+mn-lt"/>
                        </a:rPr>
                        <a:t>Theoretical pI</a:t>
                      </a:r>
                      <a:endParaRPr lang="de-DE" sz="1600" b="1" i="0" u="none" strike="noStrike" dirty="0">
                        <a:solidFill>
                          <a:schemeClr val="bg1"/>
                        </a:solidFill>
                        <a:effectLst/>
                        <a:latin typeface="+mn-lt"/>
                        <a:ea typeface="等线" panose="02010600030101010101" pitchFamily="2" charset="-122"/>
                      </a:endParaRPr>
                    </a:p>
                  </a:txBody>
                  <a:tcPr marL="4763" marR="4763" marT="4763" marB="0" anchor="ctr"/>
                </a:tc>
                <a:tc>
                  <a:txBody>
                    <a:bodyPr/>
                    <a:lstStyle/>
                    <a:p>
                      <a:pPr algn="ctr" fontAlgn="ctr"/>
                      <a:r>
                        <a:rPr lang="de-DE" sz="1600" b="1" u="none" strike="noStrike" dirty="0">
                          <a:solidFill>
                            <a:schemeClr val="bg1"/>
                          </a:solidFill>
                          <a:effectLst/>
                          <a:latin typeface="+mn-lt"/>
                        </a:rPr>
                        <a:t>Subcellular localization</a:t>
                      </a:r>
                      <a:endParaRPr lang="de-DE" sz="1600" b="1" i="0" u="none" strike="noStrike" dirty="0">
                        <a:solidFill>
                          <a:schemeClr val="bg1"/>
                        </a:solidFill>
                        <a:effectLst/>
                        <a:latin typeface="+mn-lt"/>
                        <a:ea typeface="等线" panose="02010600030101010101" pitchFamily="2" charset="-122"/>
                      </a:endParaRPr>
                    </a:p>
                  </a:txBody>
                  <a:tcPr marL="4763" marR="4763" marT="4763" marB="0" anchor="ctr"/>
                </a:tc>
                <a:tc>
                  <a:txBody>
                    <a:bodyPr/>
                    <a:lstStyle/>
                    <a:p>
                      <a:pPr algn="ctr" rtl="0"/>
                      <a:br>
                        <a:rPr lang="de-DE" altLang="zh-CN" sz="1600" b="1" kern="1200" dirty="0">
                          <a:solidFill>
                            <a:schemeClr val="bg1"/>
                          </a:solidFill>
                          <a:effectLst/>
                          <a:latin typeface="+mn-lt"/>
                        </a:rPr>
                      </a:br>
                      <a:r>
                        <a:rPr lang="de-DE" altLang="zh-CN" sz="1600" b="1" kern="1200" dirty="0">
                          <a:solidFill>
                            <a:schemeClr val="bg1"/>
                          </a:solidFill>
                          <a:effectLst/>
                          <a:latin typeface="+mn-lt"/>
                        </a:rPr>
                        <a:t>High expression period</a:t>
                      </a:r>
                    </a:p>
                    <a:p>
                      <a:pPr algn="ctr" fontAlgn="ctr"/>
                      <a:endParaRPr lang="de-DE" sz="1600" b="1" i="0" u="none" strike="noStrike" dirty="0">
                        <a:solidFill>
                          <a:schemeClr val="bg1"/>
                        </a:solidFill>
                        <a:effectLst/>
                        <a:latin typeface="+mn-lt"/>
                        <a:ea typeface="等线" panose="02010600030101010101" pitchFamily="2" charset="-122"/>
                      </a:endParaRPr>
                    </a:p>
                  </a:txBody>
                  <a:tcPr marL="4763" marR="4763" marT="4763" marB="0" anchor="ctr"/>
                </a:tc>
                <a:tc>
                  <a:txBody>
                    <a:bodyPr/>
                    <a:lstStyle/>
                    <a:p>
                      <a:pPr algn="ctr"/>
                      <a:r>
                        <a:rPr lang="en-US" altLang="zh-CN" sz="1600" b="1" dirty="0">
                          <a:solidFill>
                            <a:schemeClr val="bg1"/>
                          </a:solidFill>
                          <a:latin typeface="+mn-lt"/>
                        </a:rPr>
                        <a:t>Stipe elongation</a:t>
                      </a:r>
                      <a:endParaRPr lang="zh-CN" altLang="en-US" sz="1600" b="1" dirty="0">
                        <a:solidFill>
                          <a:schemeClr val="bg1"/>
                        </a:solidFill>
                        <a:latin typeface="+mn-lt"/>
                      </a:endParaRPr>
                    </a:p>
                  </a:txBody>
                  <a:tcPr anchor="ctr"/>
                </a:tc>
                <a:tc>
                  <a:txBody>
                    <a:bodyPr/>
                    <a:lstStyle/>
                    <a:p>
                      <a:pPr algn="ctr"/>
                      <a:r>
                        <a:rPr lang="de-DE" altLang="zh-CN" sz="1600" b="1" dirty="0">
                          <a:solidFill>
                            <a:schemeClr val="bg1"/>
                          </a:solidFill>
                          <a:latin typeface="+mn-lt"/>
                        </a:rPr>
                        <a:t>Carbon dioxide concentration</a:t>
                      </a:r>
                      <a:endParaRPr lang="zh-CN" altLang="en-US" sz="1600" b="1" dirty="0">
                        <a:solidFill>
                          <a:schemeClr val="bg1"/>
                        </a:solidFill>
                        <a:latin typeface="+mn-lt"/>
                      </a:endParaRPr>
                    </a:p>
                  </a:txBody>
                  <a:tcPr anchor="ctr"/>
                </a:tc>
                <a:extLst>
                  <a:ext uri="{0D108BD9-81ED-4DB2-BD59-A6C34878D82A}">
                    <a16:rowId xmlns:a16="http://schemas.microsoft.com/office/drawing/2014/main" val="1265705682"/>
                  </a:ext>
                </a:extLst>
              </a:tr>
              <a:tr h="651721">
                <a:tc>
                  <a:txBody>
                    <a:bodyPr/>
                    <a:lstStyle/>
                    <a:p>
                      <a:pPr algn="ctr"/>
                      <a:r>
                        <a:rPr lang="en-US" altLang="zh-CN" sz="1800" dirty="0">
                          <a:latin typeface="Times New Roman" panose="02020603050405020304" pitchFamily="18" charset="0"/>
                          <a:cs typeface="Times New Roman" panose="02020603050405020304" pitchFamily="18" charset="0"/>
                        </a:rPr>
                        <a:t>FfZFP01</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4</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623</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67.88783</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5.50</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fontAlgn="ctr"/>
                      <a:r>
                        <a:rPr lang="de-DE" sz="1800" b="0" u="none" strike="noStrike" dirty="0">
                          <a:solidFill>
                            <a:srgbClr val="000000"/>
                          </a:solidFill>
                          <a:effectLst/>
                          <a:latin typeface="Times New Roman" panose="02020603050405020304" pitchFamily="18" charset="0"/>
                          <a:cs typeface="Times New Roman" panose="02020603050405020304" pitchFamily="18" charset="0"/>
                        </a:rPr>
                        <a:t>Nucelar</a:t>
                      </a:r>
                      <a:endParaRPr lang="de-DE" sz="1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4763" marR="4763" marT="4763" marB="0" anchor="ctr"/>
                </a:tc>
                <a:tc>
                  <a:txBody>
                    <a:bodyPr/>
                    <a:lstStyle/>
                    <a:p>
                      <a:pPr algn="ctr" fontAlgn="ctr"/>
                      <a:r>
                        <a:rPr lang="de-DE" sz="1800" b="0" u="none" strike="noStrike" dirty="0">
                          <a:solidFill>
                            <a:srgbClr val="000000"/>
                          </a:solidFill>
                          <a:effectLst/>
                          <a:latin typeface="Times New Roman" panose="02020603050405020304" pitchFamily="18" charset="0"/>
                          <a:cs typeface="Times New Roman" panose="02020603050405020304" pitchFamily="18" charset="0"/>
                        </a:rPr>
                        <a:t>Primordium</a:t>
                      </a:r>
                      <a:endParaRPr lang="de-DE" sz="1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4763" marR="4763" marT="4763" marB="0" anchor="ctr"/>
                </a:tc>
                <a:tc>
                  <a:txBody>
                    <a:bodyPr/>
                    <a:lstStyle/>
                    <a:p>
                      <a:pPr algn="ctr"/>
                      <a:r>
                        <a:rPr lang="de-DE" altLang="zh-CN" sz="1800" dirty="0">
                          <a:latin typeface="Times New Roman" panose="02020603050405020304" pitchFamily="18" charset="0"/>
                          <a:cs typeface="Times New Roman" panose="02020603050405020304" pitchFamily="18" charset="0"/>
                        </a:rPr>
                        <a:t>Positive</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sz="1800" dirty="0">
                          <a:latin typeface="Times New Roman" panose="02020603050405020304" pitchFamily="18" charset="0"/>
                          <a:cs typeface="Times New Roman" panose="02020603050405020304" pitchFamily="18" charset="0"/>
                        </a:rPr>
                        <a:t>Positive</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88395368"/>
                  </a:ext>
                </a:extLst>
              </a:tr>
              <a:tr h="651721">
                <a:tc>
                  <a:txBody>
                    <a:bodyPr/>
                    <a:lstStyle/>
                    <a:p>
                      <a:pPr algn="ctr"/>
                      <a:r>
                        <a:rPr lang="en-US" altLang="zh-CN" sz="1800" dirty="0">
                          <a:latin typeface="Times New Roman" panose="02020603050405020304" pitchFamily="18" charset="0"/>
                          <a:cs typeface="Times New Roman" panose="02020603050405020304" pitchFamily="18" charset="0"/>
                        </a:rPr>
                        <a:t>FfZFP05</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2</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362</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40.55033</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6.30</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fontAlgn="ctr"/>
                      <a:r>
                        <a:rPr lang="de-DE" sz="1800" b="0" u="none" strike="noStrike" dirty="0">
                          <a:solidFill>
                            <a:srgbClr val="000000"/>
                          </a:solidFill>
                          <a:effectLst/>
                          <a:latin typeface="Times New Roman" panose="02020603050405020304" pitchFamily="18" charset="0"/>
                          <a:cs typeface="Times New Roman" panose="02020603050405020304" pitchFamily="18" charset="0"/>
                        </a:rPr>
                        <a:t>Nucelar</a:t>
                      </a:r>
                      <a:endParaRPr lang="de-DE" sz="1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4763" marR="4763" marT="4763" marB="0" anchor="ctr"/>
                </a:tc>
                <a:tc>
                  <a:txBody>
                    <a:bodyPr/>
                    <a:lstStyle/>
                    <a:p>
                      <a:pPr algn="ctr" fontAlgn="ctr"/>
                      <a:r>
                        <a:rPr lang="de-DE" altLang="zh-CN" sz="1800" b="0" kern="1200" dirty="0">
                          <a:solidFill>
                            <a:schemeClr val="dk1"/>
                          </a:solidFill>
                          <a:effectLst/>
                          <a:latin typeface="Times New Roman" panose="02020603050405020304" pitchFamily="18" charset="0"/>
                          <a:cs typeface="Times New Roman" panose="02020603050405020304" pitchFamily="18" charset="0"/>
                        </a:rPr>
                        <a:t>Mycelia</a:t>
                      </a:r>
                      <a:endParaRPr lang="de-DE" sz="1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4763" marR="4763" marT="4763" marB="0" anchor="ctr"/>
                </a:tc>
                <a:tc>
                  <a:txBody>
                    <a:bodyPr/>
                    <a:lstStyle/>
                    <a:p>
                      <a:pPr algn="ctr"/>
                      <a:r>
                        <a:rPr lang="de-DE" altLang="zh-CN" sz="1800" dirty="0">
                          <a:latin typeface="Times New Roman" panose="02020603050405020304" pitchFamily="18" charset="0"/>
                          <a:cs typeface="Times New Roman" panose="02020603050405020304" pitchFamily="18" charset="0"/>
                        </a:rPr>
                        <a:t>Negative</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sz="1800" dirty="0">
                          <a:latin typeface="Times New Roman" panose="02020603050405020304" pitchFamily="18" charset="0"/>
                          <a:cs typeface="Times New Roman" panose="02020603050405020304" pitchFamily="18" charset="0"/>
                        </a:rPr>
                        <a:t>Positive</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426202338"/>
                  </a:ext>
                </a:extLst>
              </a:tr>
              <a:tr h="651721">
                <a:tc>
                  <a:txBody>
                    <a:bodyPr/>
                    <a:lstStyle/>
                    <a:p>
                      <a:pPr algn="ctr"/>
                      <a:r>
                        <a:rPr lang="en-US" altLang="zh-CN" sz="1800" dirty="0">
                          <a:latin typeface="Times New Roman" panose="02020603050405020304" pitchFamily="18" charset="0"/>
                          <a:cs typeface="Times New Roman" panose="02020603050405020304" pitchFamily="18" charset="0"/>
                        </a:rPr>
                        <a:t>FfZFP22</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2</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299</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32.81509</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9.49</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fontAlgn="ctr"/>
                      <a:r>
                        <a:rPr lang="de-DE" sz="1800" b="0" u="none" strike="noStrike">
                          <a:solidFill>
                            <a:srgbClr val="000000"/>
                          </a:solidFill>
                          <a:effectLst/>
                          <a:latin typeface="Times New Roman" panose="02020603050405020304" pitchFamily="18" charset="0"/>
                          <a:cs typeface="Times New Roman" panose="02020603050405020304" pitchFamily="18" charset="0"/>
                        </a:rPr>
                        <a:t>Nucelar</a:t>
                      </a:r>
                      <a:endParaRPr lang="de-DE" sz="18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4763" marR="4763" marT="4763" marB="0" anchor="ctr"/>
                </a:tc>
                <a:tc>
                  <a:txBody>
                    <a:bodyPr/>
                    <a:lstStyle/>
                    <a:p>
                      <a:pPr algn="ctr" fontAlgn="ctr"/>
                      <a:r>
                        <a:rPr lang="de-DE" sz="1800" b="0" u="none" strike="noStrike" dirty="0">
                          <a:solidFill>
                            <a:srgbClr val="000000"/>
                          </a:solidFill>
                          <a:effectLst/>
                          <a:latin typeface="Times New Roman" panose="02020603050405020304" pitchFamily="18" charset="0"/>
                          <a:cs typeface="Times New Roman" panose="02020603050405020304" pitchFamily="18" charset="0"/>
                        </a:rPr>
                        <a:t>Mature stipe</a:t>
                      </a:r>
                      <a:endParaRPr lang="de-DE" sz="1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4763" marR="4763" marT="4763" marB="0" anchor="ctr"/>
                </a:tc>
                <a:tc>
                  <a:txBody>
                    <a:bodyPr/>
                    <a:lstStyle/>
                    <a:p>
                      <a:pPr algn="ctr"/>
                      <a:r>
                        <a:rPr lang="de-DE" altLang="zh-CN" sz="1800" dirty="0">
                          <a:latin typeface="Times New Roman" panose="02020603050405020304" pitchFamily="18" charset="0"/>
                          <a:cs typeface="Times New Roman" panose="02020603050405020304" pitchFamily="18" charset="0"/>
                        </a:rPr>
                        <a:t>Negative</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sz="1800" dirty="0">
                          <a:latin typeface="Times New Roman" panose="02020603050405020304" pitchFamily="18" charset="0"/>
                          <a:cs typeface="Times New Roman" panose="02020603050405020304" pitchFamily="18" charset="0"/>
                        </a:rPr>
                        <a:t>Positive</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51855277"/>
                  </a:ext>
                </a:extLst>
              </a:tr>
              <a:tr h="651721">
                <a:tc>
                  <a:txBody>
                    <a:bodyPr/>
                    <a:lstStyle/>
                    <a:p>
                      <a:pPr algn="ctr"/>
                      <a:r>
                        <a:rPr lang="en-US" altLang="zh-CN" sz="1800" dirty="0">
                          <a:latin typeface="Times New Roman" panose="02020603050405020304" pitchFamily="18" charset="0"/>
                          <a:cs typeface="Times New Roman" panose="02020603050405020304" pitchFamily="18" charset="0"/>
                        </a:rPr>
                        <a:t>FfZFP42</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2</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442</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49.31302</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6.72</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fontAlgn="ctr"/>
                      <a:r>
                        <a:rPr lang="de-DE" sz="1800" b="0" u="none" strike="noStrike" dirty="0">
                          <a:solidFill>
                            <a:srgbClr val="000000"/>
                          </a:solidFill>
                          <a:effectLst/>
                          <a:latin typeface="Times New Roman" panose="02020603050405020304" pitchFamily="18" charset="0"/>
                          <a:cs typeface="Times New Roman" panose="02020603050405020304" pitchFamily="18" charset="0"/>
                        </a:rPr>
                        <a:t>Nucelar</a:t>
                      </a:r>
                      <a:endParaRPr lang="de-DE" sz="1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4763" marR="4763" marT="4763" marB="0" anchor="ctr"/>
                </a:tc>
                <a:tc>
                  <a:txBody>
                    <a:bodyPr/>
                    <a:lstStyle/>
                    <a:p>
                      <a:pPr algn="ctr" fontAlgn="ctr"/>
                      <a:r>
                        <a:rPr lang="de-DE" sz="1800" b="0" u="none" strike="noStrike" dirty="0">
                          <a:solidFill>
                            <a:srgbClr val="000000"/>
                          </a:solidFill>
                          <a:effectLst/>
                          <a:latin typeface="Times New Roman" panose="02020603050405020304" pitchFamily="18" charset="0"/>
                          <a:cs typeface="Times New Roman" panose="02020603050405020304" pitchFamily="18" charset="0"/>
                        </a:rPr>
                        <a:t>Mature stipe</a:t>
                      </a:r>
                      <a:endParaRPr lang="de-DE" sz="18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4763" marR="4763" marT="4763" marB="0" anchor="ctr"/>
                </a:tc>
                <a:tc>
                  <a:txBody>
                    <a:bodyPr/>
                    <a:lstStyle/>
                    <a:p>
                      <a:pPr algn="ctr"/>
                      <a:r>
                        <a:rPr lang="de-DE" altLang="zh-CN" sz="1800" dirty="0">
                          <a:latin typeface="Times New Roman" panose="02020603050405020304" pitchFamily="18" charset="0"/>
                          <a:cs typeface="Times New Roman" panose="02020603050405020304" pitchFamily="18" charset="0"/>
                        </a:rPr>
                        <a:t>Positive</a:t>
                      </a:r>
                      <a:endParaRPr lang="zh-CN"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de-DE" altLang="zh-CN" sz="1800" dirty="0">
                          <a:latin typeface="Times New Roman" panose="02020603050405020304" pitchFamily="18" charset="0"/>
                          <a:cs typeface="Times New Roman" panose="02020603050405020304" pitchFamily="18" charset="0"/>
                        </a:rPr>
                        <a:t>Negative</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265212111"/>
                  </a:ext>
                </a:extLst>
              </a:tr>
            </a:tbl>
          </a:graphicData>
        </a:graphic>
      </p:graphicFrame>
    </p:spTree>
    <p:extLst>
      <p:ext uri="{BB962C8B-B14F-4D97-AF65-F5344CB8AC3E}">
        <p14:creationId xmlns:p14="http://schemas.microsoft.com/office/powerpoint/2010/main" val="385438043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4773882" cy="523220"/>
            <a:chOff x="174623" y="245532"/>
            <a:chExt cx="4773882"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4148893"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预计进行转化的基因</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 name="图片 1">
            <a:extLst>
              <a:ext uri="{FF2B5EF4-FFF2-40B4-BE49-F238E27FC236}">
                <a16:creationId xmlns:a16="http://schemas.microsoft.com/office/drawing/2014/main" id="{8103E437-ACAB-57AE-A8E3-8B541ECA7938}"/>
              </a:ext>
            </a:extLst>
          </p:cNvPr>
          <p:cNvPicPr>
            <a:picLocks noChangeAspect="1"/>
          </p:cNvPicPr>
          <p:nvPr/>
        </p:nvPicPr>
        <p:blipFill>
          <a:blip r:embed="rId3"/>
          <a:stretch>
            <a:fillRect/>
          </a:stretch>
        </p:blipFill>
        <p:spPr>
          <a:xfrm>
            <a:off x="570947" y="1540369"/>
            <a:ext cx="5274310" cy="1455420"/>
          </a:xfrm>
          <a:prstGeom prst="rect">
            <a:avLst/>
          </a:prstGeom>
        </p:spPr>
      </p:pic>
      <p:pic>
        <p:nvPicPr>
          <p:cNvPr id="3" name="图片 2">
            <a:extLst>
              <a:ext uri="{FF2B5EF4-FFF2-40B4-BE49-F238E27FC236}">
                <a16:creationId xmlns:a16="http://schemas.microsoft.com/office/drawing/2014/main" id="{F9C23662-2BA0-CD8E-3E11-05E852C6C586}"/>
              </a:ext>
            </a:extLst>
          </p:cNvPr>
          <p:cNvPicPr>
            <a:picLocks noChangeAspect="1"/>
          </p:cNvPicPr>
          <p:nvPr/>
        </p:nvPicPr>
        <p:blipFill>
          <a:blip r:embed="rId4"/>
          <a:stretch>
            <a:fillRect/>
          </a:stretch>
        </p:blipFill>
        <p:spPr>
          <a:xfrm>
            <a:off x="6047544" y="1780412"/>
            <a:ext cx="5824077" cy="1115592"/>
          </a:xfrm>
          <a:prstGeom prst="rect">
            <a:avLst/>
          </a:prstGeom>
        </p:spPr>
      </p:pic>
      <p:pic>
        <p:nvPicPr>
          <p:cNvPr id="10" name="图片 9">
            <a:extLst>
              <a:ext uri="{FF2B5EF4-FFF2-40B4-BE49-F238E27FC236}">
                <a16:creationId xmlns:a16="http://schemas.microsoft.com/office/drawing/2014/main" id="{58F3B3A4-D61B-14ED-7977-97E4703DAEA8}"/>
              </a:ext>
            </a:extLst>
          </p:cNvPr>
          <p:cNvPicPr>
            <a:picLocks noChangeAspect="1"/>
          </p:cNvPicPr>
          <p:nvPr/>
        </p:nvPicPr>
        <p:blipFill>
          <a:blip r:embed="rId5"/>
          <a:stretch>
            <a:fillRect/>
          </a:stretch>
        </p:blipFill>
        <p:spPr>
          <a:xfrm>
            <a:off x="6096000" y="3871473"/>
            <a:ext cx="5824077" cy="1358203"/>
          </a:xfrm>
          <a:prstGeom prst="rect">
            <a:avLst/>
          </a:prstGeom>
        </p:spPr>
      </p:pic>
      <p:sp>
        <p:nvSpPr>
          <p:cNvPr id="12" name="文本框 11">
            <a:extLst>
              <a:ext uri="{FF2B5EF4-FFF2-40B4-BE49-F238E27FC236}">
                <a16:creationId xmlns:a16="http://schemas.microsoft.com/office/drawing/2014/main" id="{BA3E917A-5CF5-7243-4F9E-019BA133BC97}"/>
              </a:ext>
            </a:extLst>
          </p:cNvPr>
          <p:cNvSpPr txBox="1"/>
          <p:nvPr/>
        </p:nvSpPr>
        <p:spPr>
          <a:xfrm>
            <a:off x="2679196" y="3193820"/>
            <a:ext cx="1839075" cy="369332"/>
          </a:xfrm>
          <a:prstGeom prst="rect">
            <a:avLst/>
          </a:prstGeom>
          <a:noFill/>
        </p:spPr>
        <p:txBody>
          <a:bodyPr wrap="square" rtlCol="0">
            <a:spAutoFit/>
          </a:bodyPr>
          <a:lstStyle/>
          <a:p>
            <a:r>
              <a:rPr lang="en-US" altLang="zh-CN" dirty="0">
                <a:latin typeface="+mj-lt"/>
                <a:cs typeface="Times New Roman" panose="02020603050405020304" pitchFamily="18" charset="0"/>
              </a:rPr>
              <a:t>FfZFP01</a:t>
            </a:r>
            <a:endParaRPr lang="zh-CN" altLang="en-US" dirty="0">
              <a:latin typeface="+mj-lt"/>
              <a:cs typeface="Times New Roman" panose="02020603050405020304" pitchFamily="18" charset="0"/>
            </a:endParaRPr>
          </a:p>
        </p:txBody>
      </p:sp>
      <p:sp>
        <p:nvSpPr>
          <p:cNvPr id="13" name="文本框 12">
            <a:extLst>
              <a:ext uri="{FF2B5EF4-FFF2-40B4-BE49-F238E27FC236}">
                <a16:creationId xmlns:a16="http://schemas.microsoft.com/office/drawing/2014/main" id="{7C8836A1-E518-67DF-44B1-A10A52082234}"/>
              </a:ext>
            </a:extLst>
          </p:cNvPr>
          <p:cNvSpPr txBox="1"/>
          <p:nvPr/>
        </p:nvSpPr>
        <p:spPr>
          <a:xfrm>
            <a:off x="8504581" y="5690063"/>
            <a:ext cx="1839075" cy="369332"/>
          </a:xfrm>
          <a:prstGeom prst="rect">
            <a:avLst/>
          </a:prstGeom>
          <a:noFill/>
        </p:spPr>
        <p:txBody>
          <a:bodyPr wrap="square" rtlCol="0">
            <a:spAutoFit/>
          </a:bodyPr>
          <a:lstStyle/>
          <a:p>
            <a:r>
              <a:rPr lang="en-US" altLang="zh-CN" dirty="0">
                <a:latin typeface="+mj-lt"/>
                <a:cs typeface="Times New Roman" panose="02020603050405020304" pitchFamily="18" charset="0"/>
              </a:rPr>
              <a:t>FfZFP42</a:t>
            </a:r>
            <a:endParaRPr lang="zh-CN" altLang="en-US" dirty="0">
              <a:latin typeface="+mj-lt"/>
              <a:cs typeface="Times New Roman" panose="02020603050405020304" pitchFamily="18" charset="0"/>
            </a:endParaRPr>
          </a:p>
        </p:txBody>
      </p:sp>
      <p:sp>
        <p:nvSpPr>
          <p:cNvPr id="14" name="文本框 13">
            <a:extLst>
              <a:ext uri="{FF2B5EF4-FFF2-40B4-BE49-F238E27FC236}">
                <a16:creationId xmlns:a16="http://schemas.microsoft.com/office/drawing/2014/main" id="{1731A0CF-8633-C50A-1D58-7286C6807BA9}"/>
              </a:ext>
            </a:extLst>
          </p:cNvPr>
          <p:cNvSpPr txBox="1"/>
          <p:nvPr/>
        </p:nvSpPr>
        <p:spPr>
          <a:xfrm>
            <a:off x="2667210" y="5797869"/>
            <a:ext cx="1839075" cy="369332"/>
          </a:xfrm>
          <a:prstGeom prst="rect">
            <a:avLst/>
          </a:prstGeom>
          <a:noFill/>
        </p:spPr>
        <p:txBody>
          <a:bodyPr wrap="square" rtlCol="0">
            <a:spAutoFit/>
          </a:bodyPr>
          <a:lstStyle/>
          <a:p>
            <a:r>
              <a:rPr lang="en-US" altLang="zh-CN" dirty="0">
                <a:latin typeface="+mj-lt"/>
                <a:cs typeface="Times New Roman" panose="02020603050405020304" pitchFamily="18" charset="0"/>
              </a:rPr>
              <a:t>FfZFP22</a:t>
            </a:r>
            <a:endParaRPr lang="zh-CN" altLang="en-US" dirty="0">
              <a:latin typeface="+mj-lt"/>
              <a:cs typeface="Times New Roman" panose="02020603050405020304" pitchFamily="18" charset="0"/>
            </a:endParaRPr>
          </a:p>
        </p:txBody>
      </p:sp>
      <p:sp>
        <p:nvSpPr>
          <p:cNvPr id="15" name="文本框 14">
            <a:extLst>
              <a:ext uri="{FF2B5EF4-FFF2-40B4-BE49-F238E27FC236}">
                <a16:creationId xmlns:a16="http://schemas.microsoft.com/office/drawing/2014/main" id="{DCAF9BC6-CC1F-57ED-291B-C98332FB948E}"/>
              </a:ext>
            </a:extLst>
          </p:cNvPr>
          <p:cNvSpPr txBox="1"/>
          <p:nvPr/>
        </p:nvSpPr>
        <p:spPr>
          <a:xfrm>
            <a:off x="8504582" y="3193820"/>
            <a:ext cx="1839075" cy="369332"/>
          </a:xfrm>
          <a:prstGeom prst="rect">
            <a:avLst/>
          </a:prstGeom>
          <a:noFill/>
        </p:spPr>
        <p:txBody>
          <a:bodyPr wrap="square" rtlCol="0">
            <a:spAutoFit/>
          </a:bodyPr>
          <a:lstStyle/>
          <a:p>
            <a:r>
              <a:rPr lang="en-US" altLang="zh-CN">
                <a:latin typeface="+mj-lt"/>
                <a:cs typeface="Times New Roman" panose="02020603050405020304" pitchFamily="18" charset="0"/>
              </a:rPr>
              <a:t>FfZFP05</a:t>
            </a:r>
            <a:endParaRPr lang="zh-CN" altLang="en-US" dirty="0">
              <a:latin typeface="+mj-lt"/>
              <a:cs typeface="Times New Roman" panose="02020603050405020304" pitchFamily="18" charset="0"/>
            </a:endParaRPr>
          </a:p>
        </p:txBody>
      </p:sp>
      <p:pic>
        <p:nvPicPr>
          <p:cNvPr id="11" name="图片 10">
            <a:extLst>
              <a:ext uri="{FF2B5EF4-FFF2-40B4-BE49-F238E27FC236}">
                <a16:creationId xmlns:a16="http://schemas.microsoft.com/office/drawing/2014/main" id="{4E4B66C4-E033-EFF1-B722-0674A099DE3D}"/>
              </a:ext>
            </a:extLst>
          </p:cNvPr>
          <p:cNvPicPr>
            <a:picLocks noChangeAspect="1"/>
          </p:cNvPicPr>
          <p:nvPr/>
        </p:nvPicPr>
        <p:blipFill>
          <a:blip r:embed="rId6"/>
          <a:stretch>
            <a:fillRect/>
          </a:stretch>
        </p:blipFill>
        <p:spPr>
          <a:xfrm>
            <a:off x="510162" y="3873285"/>
            <a:ext cx="5274310" cy="1657350"/>
          </a:xfrm>
          <a:prstGeom prst="rect">
            <a:avLst/>
          </a:prstGeom>
        </p:spPr>
      </p:pic>
    </p:spTree>
    <p:extLst>
      <p:ext uri="{BB962C8B-B14F-4D97-AF65-F5344CB8AC3E}">
        <p14:creationId xmlns:p14="http://schemas.microsoft.com/office/powerpoint/2010/main" val="312480436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5435921" cy="523220"/>
            <a:chOff x="174623" y="245532"/>
            <a:chExt cx="5435921"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4810932"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预研究基因的时空表达差异</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图片 2">
            <a:extLst>
              <a:ext uri="{FF2B5EF4-FFF2-40B4-BE49-F238E27FC236}">
                <a16:creationId xmlns:a16="http://schemas.microsoft.com/office/drawing/2014/main" id="{A3931049-B8DB-A9F8-0D7D-1942E206D5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855" y="1604189"/>
            <a:ext cx="5142093" cy="2813697"/>
          </a:xfrm>
          <a:prstGeom prst="rect">
            <a:avLst/>
          </a:prstGeom>
        </p:spPr>
      </p:pic>
      <p:pic>
        <p:nvPicPr>
          <p:cNvPr id="10" name="图片 9">
            <a:extLst>
              <a:ext uri="{FF2B5EF4-FFF2-40B4-BE49-F238E27FC236}">
                <a16:creationId xmlns:a16="http://schemas.microsoft.com/office/drawing/2014/main" id="{1E786688-DA41-4BBA-E67A-10C96DD4AC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96" y="1604190"/>
            <a:ext cx="5168374" cy="2813698"/>
          </a:xfrm>
          <a:prstGeom prst="rect">
            <a:avLst/>
          </a:prstGeom>
        </p:spPr>
      </p:pic>
      <p:sp>
        <p:nvSpPr>
          <p:cNvPr id="9" name="文本框 8">
            <a:extLst>
              <a:ext uri="{FF2B5EF4-FFF2-40B4-BE49-F238E27FC236}">
                <a16:creationId xmlns:a16="http://schemas.microsoft.com/office/drawing/2014/main" id="{4471087E-145E-F36D-06F9-8AE453547F06}"/>
              </a:ext>
            </a:extLst>
          </p:cNvPr>
          <p:cNvSpPr txBox="1"/>
          <p:nvPr/>
        </p:nvSpPr>
        <p:spPr>
          <a:xfrm>
            <a:off x="2049695" y="4546315"/>
            <a:ext cx="2578813" cy="369332"/>
          </a:xfrm>
          <a:prstGeom prst="rect">
            <a:avLst/>
          </a:prstGeom>
          <a:noFill/>
        </p:spPr>
        <p:txBody>
          <a:bodyPr wrap="square" rtlCol="0">
            <a:spAutoFit/>
          </a:bodyPr>
          <a:lstStyle/>
          <a:p>
            <a:r>
              <a:rPr lang="zh-CN" altLang="en-US" dirty="0"/>
              <a:t>子实体不同发育阶段</a:t>
            </a:r>
          </a:p>
        </p:txBody>
      </p:sp>
      <p:sp>
        <p:nvSpPr>
          <p:cNvPr id="11" name="文本框 10">
            <a:extLst>
              <a:ext uri="{FF2B5EF4-FFF2-40B4-BE49-F238E27FC236}">
                <a16:creationId xmlns:a16="http://schemas.microsoft.com/office/drawing/2014/main" id="{B93722F0-ED52-166D-B6E1-EDC4F7FF1252}"/>
              </a:ext>
            </a:extLst>
          </p:cNvPr>
          <p:cNvSpPr txBox="1"/>
          <p:nvPr/>
        </p:nvSpPr>
        <p:spPr>
          <a:xfrm>
            <a:off x="7510409" y="4546315"/>
            <a:ext cx="2578813" cy="369332"/>
          </a:xfrm>
          <a:prstGeom prst="rect">
            <a:avLst/>
          </a:prstGeom>
          <a:noFill/>
        </p:spPr>
        <p:txBody>
          <a:bodyPr wrap="square" rtlCol="0">
            <a:spAutoFit/>
          </a:bodyPr>
          <a:lstStyle/>
          <a:p>
            <a:r>
              <a:rPr lang="zh-CN" altLang="en-US" dirty="0"/>
              <a:t>菌柄不同区段</a:t>
            </a:r>
          </a:p>
        </p:txBody>
      </p:sp>
    </p:spTree>
    <p:extLst>
      <p:ext uri="{BB962C8B-B14F-4D97-AF65-F5344CB8AC3E}">
        <p14:creationId xmlns:p14="http://schemas.microsoft.com/office/powerpoint/2010/main" val="281726907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5435921" cy="523220"/>
            <a:chOff x="174623" y="245532"/>
            <a:chExt cx="5435921"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4810932" cy="523220"/>
            </a:xfrm>
            <a:prstGeom prst="rect">
              <a:avLst/>
            </a:prstGeom>
          </p:spPr>
          <p:txBody>
            <a:bodyPr wrap="none">
              <a:spAutoFit/>
            </a:bodyPr>
            <a:lstStyle/>
            <a:p>
              <a:r>
                <a:rPr lang="zh-CN" altLang="en-US" sz="2800" b="1" dirty="0">
                  <a:ln w="0">
                    <a:noFill/>
                  </a:ln>
                  <a:solidFill>
                    <a:schemeClr val="tx1">
                      <a:lumMod val="65000"/>
                      <a:lumOff val="35000"/>
                    </a:schemeClr>
                  </a:solidFill>
                  <a:cs typeface="+mn-ea"/>
                  <a:sym typeface="+mn-lt"/>
                </a:rPr>
                <a:t>实验结果</a:t>
              </a:r>
              <a:r>
                <a:rPr lang="en-US" altLang="zh-CN" sz="2000" b="1" dirty="0">
                  <a:ln w="0">
                    <a:noFill/>
                  </a:ln>
                  <a:solidFill>
                    <a:schemeClr val="tx1">
                      <a:lumMod val="65000"/>
                      <a:lumOff val="35000"/>
                    </a:schemeClr>
                  </a:solidFill>
                  <a:cs typeface="+mn-ea"/>
                  <a:sym typeface="+mn-lt"/>
                </a:rPr>
                <a:t>-</a:t>
              </a:r>
              <a:r>
                <a:rPr lang="zh-CN" altLang="en-US" sz="2000" b="1" dirty="0">
                  <a:ln w="0">
                    <a:noFill/>
                  </a:ln>
                  <a:solidFill>
                    <a:schemeClr val="tx1">
                      <a:lumMod val="65000"/>
                      <a:lumOff val="35000"/>
                    </a:schemeClr>
                  </a:solidFill>
                  <a:cs typeface="+mn-ea"/>
                  <a:sym typeface="+mn-lt"/>
                </a:rPr>
                <a:t>预研究基因转化的载体构建</a:t>
              </a:r>
              <a:endParaRPr lang="zh-CN" altLang="en-US" sz="1600" dirty="0">
                <a:solidFill>
                  <a:schemeClr val="tx1">
                    <a:lumMod val="65000"/>
                    <a:lumOff val="35000"/>
                  </a:schemeClr>
                </a:solidFill>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9" name="图片 8">
            <a:extLst>
              <a:ext uri="{FF2B5EF4-FFF2-40B4-BE49-F238E27FC236}">
                <a16:creationId xmlns:a16="http://schemas.microsoft.com/office/drawing/2014/main" id="{C4F60E9D-0543-7976-A6AF-ABC8C079B2A6}"/>
              </a:ext>
            </a:extLst>
          </p:cNvPr>
          <p:cNvPicPr>
            <a:picLocks noChangeAspect="1"/>
          </p:cNvPicPr>
          <p:nvPr/>
        </p:nvPicPr>
        <p:blipFill>
          <a:blip r:embed="rId3"/>
          <a:stretch>
            <a:fillRect/>
          </a:stretch>
        </p:blipFill>
        <p:spPr>
          <a:xfrm>
            <a:off x="4158753" y="1346933"/>
            <a:ext cx="3916942" cy="3390472"/>
          </a:xfrm>
          <a:prstGeom prst="rect">
            <a:avLst/>
          </a:prstGeom>
        </p:spPr>
      </p:pic>
      <p:pic>
        <p:nvPicPr>
          <p:cNvPr id="12" name="图片 11">
            <a:extLst>
              <a:ext uri="{FF2B5EF4-FFF2-40B4-BE49-F238E27FC236}">
                <a16:creationId xmlns:a16="http://schemas.microsoft.com/office/drawing/2014/main" id="{6021A40D-239F-88BD-26A1-C3BA46204129}"/>
              </a:ext>
            </a:extLst>
          </p:cNvPr>
          <p:cNvPicPr>
            <a:picLocks noChangeAspect="1"/>
          </p:cNvPicPr>
          <p:nvPr/>
        </p:nvPicPr>
        <p:blipFill>
          <a:blip r:embed="rId4"/>
          <a:stretch>
            <a:fillRect/>
          </a:stretch>
        </p:blipFill>
        <p:spPr>
          <a:xfrm>
            <a:off x="135361" y="1346935"/>
            <a:ext cx="4023392" cy="3390472"/>
          </a:xfrm>
          <a:prstGeom prst="rect">
            <a:avLst/>
          </a:prstGeom>
        </p:spPr>
      </p:pic>
      <p:pic>
        <p:nvPicPr>
          <p:cNvPr id="14" name="图片 13">
            <a:extLst>
              <a:ext uri="{FF2B5EF4-FFF2-40B4-BE49-F238E27FC236}">
                <a16:creationId xmlns:a16="http://schemas.microsoft.com/office/drawing/2014/main" id="{0CB8214B-3377-4A2F-C9B4-B1271DFB22A0}"/>
              </a:ext>
            </a:extLst>
          </p:cNvPr>
          <p:cNvPicPr>
            <a:picLocks noChangeAspect="1"/>
          </p:cNvPicPr>
          <p:nvPr/>
        </p:nvPicPr>
        <p:blipFill>
          <a:blip r:embed="rId5"/>
          <a:stretch>
            <a:fillRect/>
          </a:stretch>
        </p:blipFill>
        <p:spPr>
          <a:xfrm>
            <a:off x="8075695" y="1346933"/>
            <a:ext cx="3910562" cy="3398548"/>
          </a:xfrm>
          <a:prstGeom prst="rect">
            <a:avLst/>
          </a:prstGeom>
        </p:spPr>
      </p:pic>
      <p:sp>
        <p:nvSpPr>
          <p:cNvPr id="15" name="文本框 14">
            <a:extLst>
              <a:ext uri="{FF2B5EF4-FFF2-40B4-BE49-F238E27FC236}">
                <a16:creationId xmlns:a16="http://schemas.microsoft.com/office/drawing/2014/main" id="{0FAE7451-E520-9075-7400-1BEAF6D87B0D}"/>
              </a:ext>
            </a:extLst>
          </p:cNvPr>
          <p:cNvSpPr txBox="1"/>
          <p:nvPr/>
        </p:nvSpPr>
        <p:spPr>
          <a:xfrm>
            <a:off x="1643624" y="4910219"/>
            <a:ext cx="1510542" cy="369332"/>
          </a:xfrm>
          <a:prstGeom prst="rect">
            <a:avLst/>
          </a:prstGeom>
          <a:noFill/>
        </p:spPr>
        <p:txBody>
          <a:bodyPr wrap="square" rtlCol="0">
            <a:spAutoFit/>
          </a:bodyPr>
          <a:lstStyle/>
          <a:p>
            <a:r>
              <a:rPr lang="zh-CN" altLang="en-US" dirty="0"/>
              <a:t>过表达载体</a:t>
            </a:r>
          </a:p>
        </p:txBody>
      </p:sp>
      <p:sp>
        <p:nvSpPr>
          <p:cNvPr id="16" name="文本框 15">
            <a:extLst>
              <a:ext uri="{FF2B5EF4-FFF2-40B4-BE49-F238E27FC236}">
                <a16:creationId xmlns:a16="http://schemas.microsoft.com/office/drawing/2014/main" id="{F6F83FA6-D5CE-94F4-37A7-246FC45E6B25}"/>
              </a:ext>
            </a:extLst>
          </p:cNvPr>
          <p:cNvSpPr txBox="1"/>
          <p:nvPr/>
        </p:nvSpPr>
        <p:spPr>
          <a:xfrm>
            <a:off x="5794383" y="4910219"/>
            <a:ext cx="1510542" cy="369332"/>
          </a:xfrm>
          <a:prstGeom prst="rect">
            <a:avLst/>
          </a:prstGeom>
          <a:noFill/>
        </p:spPr>
        <p:txBody>
          <a:bodyPr wrap="square" rtlCol="0">
            <a:spAutoFit/>
          </a:bodyPr>
          <a:lstStyle/>
          <a:p>
            <a:r>
              <a:rPr lang="zh-CN" altLang="en-US" dirty="0"/>
              <a:t>干扰载体</a:t>
            </a:r>
          </a:p>
        </p:txBody>
      </p:sp>
      <p:sp>
        <p:nvSpPr>
          <p:cNvPr id="17" name="文本框 16">
            <a:extLst>
              <a:ext uri="{FF2B5EF4-FFF2-40B4-BE49-F238E27FC236}">
                <a16:creationId xmlns:a16="http://schemas.microsoft.com/office/drawing/2014/main" id="{17F79978-C161-5D4C-819A-0B45CEBF79A5}"/>
              </a:ext>
            </a:extLst>
          </p:cNvPr>
          <p:cNvSpPr txBox="1"/>
          <p:nvPr/>
        </p:nvSpPr>
        <p:spPr>
          <a:xfrm>
            <a:off x="9793104" y="4910219"/>
            <a:ext cx="1837241" cy="923330"/>
          </a:xfrm>
          <a:prstGeom prst="rect">
            <a:avLst/>
          </a:prstGeom>
          <a:noFill/>
        </p:spPr>
        <p:txBody>
          <a:bodyPr wrap="square" rtlCol="0">
            <a:spAutoFit/>
          </a:bodyPr>
          <a:lstStyle/>
          <a:p>
            <a:r>
              <a:rPr lang="en-US" altLang="zh-CN" dirty="0"/>
              <a:t>EGFP</a:t>
            </a:r>
            <a:r>
              <a:rPr lang="zh-CN" altLang="en-US" dirty="0"/>
              <a:t>融合载体</a:t>
            </a:r>
            <a:endParaRPr lang="en-US" altLang="zh-CN" dirty="0"/>
          </a:p>
          <a:p>
            <a:r>
              <a:rPr lang="zh-CN" altLang="en-US" dirty="0"/>
              <a:t>亚细胞定位</a:t>
            </a:r>
            <a:endParaRPr lang="en-US" altLang="zh-CN" dirty="0"/>
          </a:p>
          <a:p>
            <a:r>
              <a:rPr lang="en-US" altLang="zh-CN" dirty="0" err="1"/>
              <a:t>CHIPseq</a:t>
            </a:r>
            <a:endParaRPr lang="zh-CN" altLang="en-US" dirty="0"/>
          </a:p>
        </p:txBody>
      </p:sp>
      <p:sp>
        <p:nvSpPr>
          <p:cNvPr id="18" name="矩形 17">
            <a:extLst>
              <a:ext uri="{FF2B5EF4-FFF2-40B4-BE49-F238E27FC236}">
                <a16:creationId xmlns:a16="http://schemas.microsoft.com/office/drawing/2014/main" id="{44675818-EE3B-FADB-A9F0-959AEA0D767A}"/>
              </a:ext>
            </a:extLst>
          </p:cNvPr>
          <p:cNvSpPr/>
          <p:nvPr/>
        </p:nvSpPr>
        <p:spPr>
          <a:xfrm>
            <a:off x="534256" y="1643864"/>
            <a:ext cx="1279133" cy="1695237"/>
          </a:xfrm>
          <a:prstGeom prst="rect">
            <a:avLst/>
          </a:prstGeom>
          <a:noFill/>
          <a:ln w="38100">
            <a:solidFill>
              <a:srgbClr val="FB4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EC766BD6-AB65-B1A4-FE71-413A1A81EECF}"/>
              </a:ext>
            </a:extLst>
          </p:cNvPr>
          <p:cNvSpPr/>
          <p:nvPr/>
        </p:nvSpPr>
        <p:spPr>
          <a:xfrm>
            <a:off x="8342616" y="1598650"/>
            <a:ext cx="1279133" cy="2082067"/>
          </a:xfrm>
          <a:prstGeom prst="rect">
            <a:avLst/>
          </a:prstGeom>
          <a:noFill/>
          <a:ln w="38100">
            <a:solidFill>
              <a:srgbClr val="FB4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558EF0F0-456E-DA74-A0A6-A5DB4A096728}"/>
              </a:ext>
            </a:extLst>
          </p:cNvPr>
          <p:cNvSpPr/>
          <p:nvPr/>
        </p:nvSpPr>
        <p:spPr>
          <a:xfrm>
            <a:off x="4623522" y="1598650"/>
            <a:ext cx="1087665" cy="1111159"/>
          </a:xfrm>
          <a:prstGeom prst="rect">
            <a:avLst/>
          </a:prstGeom>
          <a:noFill/>
          <a:ln w="38100">
            <a:solidFill>
              <a:srgbClr val="FB4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5447395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等腰三角形 19"/>
          <p:cNvSpPr/>
          <p:nvPr/>
        </p:nvSpPr>
        <p:spPr>
          <a:xfrm>
            <a:off x="-133351" y="5606507"/>
            <a:ext cx="2466975" cy="1251493"/>
          </a:xfrm>
          <a:prstGeom prst="triangle">
            <a:avLst/>
          </a:prstGeom>
          <a:solidFill>
            <a:srgbClr val="E6705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0"/>
          <p:cNvSpPr/>
          <p:nvPr/>
        </p:nvSpPr>
        <p:spPr>
          <a:xfrm rot="16200000">
            <a:off x="9651205" y="140059"/>
            <a:ext cx="3395233" cy="1686358"/>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等腰三角形 21"/>
          <p:cNvSpPr/>
          <p:nvPr/>
        </p:nvSpPr>
        <p:spPr>
          <a:xfrm rot="16200000">
            <a:off x="10320669" y="1443232"/>
            <a:ext cx="2466975" cy="1251493"/>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p:cNvGrpSpPr/>
          <p:nvPr/>
        </p:nvGrpSpPr>
        <p:grpSpPr>
          <a:xfrm>
            <a:off x="2013399" y="2412031"/>
            <a:ext cx="2127545" cy="1780869"/>
            <a:chOff x="1072586" y="730321"/>
            <a:chExt cx="5273250" cy="4571656"/>
          </a:xfrm>
        </p:grpSpPr>
        <p:sp>
          <p:nvSpPr>
            <p:cNvPr id="24" name="矩形 23"/>
            <p:cNvSpPr/>
            <p:nvPr/>
          </p:nvSpPr>
          <p:spPr>
            <a:xfrm rot="2648372">
              <a:off x="1072586" y="730321"/>
              <a:ext cx="4474028" cy="4474028"/>
            </a:xfrm>
            <a:prstGeom prst="rect">
              <a:avLst/>
            </a:prstGeom>
            <a:noFill/>
            <a:ln w="38100">
              <a:solidFill>
                <a:srgbClr val="003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p:cNvSpPr/>
            <p:nvPr/>
          </p:nvSpPr>
          <p:spPr>
            <a:xfrm rot="2648372">
              <a:off x="1846331" y="756879"/>
              <a:ext cx="4499505" cy="4545098"/>
            </a:xfrm>
            <a:prstGeom prst="rect">
              <a:avLst/>
            </a:prstGeom>
            <a:solidFill>
              <a:srgbClr val="FAFA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文本框 25"/>
          <p:cNvSpPr txBox="1"/>
          <p:nvPr/>
        </p:nvSpPr>
        <p:spPr>
          <a:xfrm>
            <a:off x="2508307" y="2702301"/>
            <a:ext cx="1449904" cy="1200329"/>
          </a:xfrm>
          <a:prstGeom prst="rect">
            <a:avLst/>
          </a:prstGeom>
          <a:noFill/>
        </p:spPr>
        <p:txBody>
          <a:bodyPr wrap="square" rtlCol="0">
            <a:spAutoFit/>
          </a:bodyPr>
          <a:lstStyle/>
          <a:p>
            <a:pPr>
              <a:defRPr/>
            </a:pPr>
            <a:r>
              <a:rPr lang="en-US" altLang="zh-CN" sz="7200" dirty="0">
                <a:solidFill>
                  <a:srgbClr val="E67054"/>
                </a:solidFill>
                <a:latin typeface="Arial" panose="020B0604020202020204" pitchFamily="34" charset="0"/>
                <a:ea typeface="微软雅黑" panose="020B0503020204020204" pitchFamily="34" charset="-122"/>
                <a:cs typeface="+mn-ea"/>
                <a:sym typeface="+mn-lt"/>
              </a:rPr>
              <a:t>06</a:t>
            </a:r>
            <a:endParaRPr lang="zh-CN" altLang="en-US" sz="7200" dirty="0">
              <a:solidFill>
                <a:srgbClr val="E67054"/>
              </a:solidFill>
              <a:latin typeface="Arial" panose="020B0604020202020204" pitchFamily="34" charset="0"/>
              <a:ea typeface="微软雅黑" panose="020B0503020204020204" pitchFamily="34" charset="-122"/>
              <a:cs typeface="+mn-ea"/>
              <a:sym typeface="+mn-lt"/>
            </a:endParaRPr>
          </a:p>
        </p:txBody>
      </p:sp>
      <p:sp>
        <p:nvSpPr>
          <p:cNvPr id="11" name="文本框 10"/>
          <p:cNvSpPr txBox="1"/>
          <p:nvPr/>
        </p:nvSpPr>
        <p:spPr>
          <a:xfrm>
            <a:off x="4760649" y="2598003"/>
            <a:ext cx="3986463" cy="830997"/>
          </a:xfrm>
          <a:prstGeom prst="rect">
            <a:avLst/>
          </a:prstGeom>
          <a:noFill/>
        </p:spPr>
        <p:txBody>
          <a:bodyPr wrap="square" rtlCol="0">
            <a:spAutoFit/>
          </a:bodyPr>
          <a:lstStyle/>
          <a:p>
            <a:r>
              <a:rPr lang="zh-CN" altLang="en-US" sz="4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总结与讨论</a:t>
            </a:r>
          </a:p>
        </p:txBody>
      </p:sp>
      <p:sp>
        <p:nvSpPr>
          <p:cNvPr id="12" name="矩形 11"/>
          <p:cNvSpPr/>
          <p:nvPr/>
        </p:nvSpPr>
        <p:spPr>
          <a:xfrm>
            <a:off x="4760649" y="3385291"/>
            <a:ext cx="5908270" cy="377411"/>
          </a:xfrm>
          <a:prstGeom prst="rect">
            <a:avLst/>
          </a:prstGeom>
        </p:spPr>
        <p:txBody>
          <a:bodyPr wrap="square">
            <a:spAutoFit/>
          </a:bodyPr>
          <a:lstStyle/>
          <a:p>
            <a:pPr marL="0" marR="0" lvl="0" indent="0" algn="l" defTabSz="914400" rtl="0" eaLnBrk="0" fontAlgn="auto" latinLnBrk="0" hangingPunct="0">
              <a:lnSpc>
                <a:spcPct val="15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ea"/>
                <a:sym typeface="+mn-lt"/>
              </a:rPr>
              <a:t>Opportunities are always reserved for those who are prepared.</a:t>
            </a:r>
          </a:p>
        </p:txBody>
      </p:sp>
    </p:spTree>
    <p:extLst>
      <p:ext uri="{BB962C8B-B14F-4D97-AF65-F5344CB8AC3E}">
        <p14:creationId xmlns:p14="http://schemas.microsoft.com/office/powerpoint/2010/main" val="159547645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2605018" cy="523220"/>
            <a:chOff x="174623" y="245532"/>
            <a:chExt cx="2605018"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1980029"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总结与讨论</a:t>
              </a: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文本框 1"/>
          <p:cNvSpPr txBox="1"/>
          <p:nvPr/>
        </p:nvSpPr>
        <p:spPr>
          <a:xfrm>
            <a:off x="891732" y="1580328"/>
            <a:ext cx="4842094" cy="1688860"/>
          </a:xfrm>
          <a:prstGeom prst="rect">
            <a:avLst/>
          </a:prstGeom>
          <a:noFill/>
        </p:spPr>
        <p:txBody>
          <a:bodyPr wrap="square">
            <a:spAutoFit/>
          </a:bodyPr>
          <a:lstStyle/>
          <a:p>
            <a:pPr>
              <a:lnSpc>
                <a:spcPct val="150000"/>
              </a:lnSpc>
            </a:pPr>
            <a:r>
              <a:rPr lang="en-US" altLang="zh-CN" sz="2400" dirty="0">
                <a:effectLst/>
                <a:latin typeface="Arial" panose="020B0604020202020204" pitchFamily="34" charset="0"/>
                <a:ea typeface="微软雅黑" panose="020B0503020204020204" pitchFamily="34" charset="-122"/>
                <a:cs typeface="Times New Roman" panose="02020603050405020304" charset="0"/>
              </a:rPr>
              <a:t>1</a:t>
            </a:r>
            <a:r>
              <a:rPr lang="zh-CN" altLang="en-US" sz="2400" dirty="0">
                <a:effectLst/>
                <a:latin typeface="Arial" panose="020B0604020202020204" pitchFamily="34" charset="0"/>
                <a:ea typeface="微软雅黑" panose="020B0503020204020204" pitchFamily="34" charset="-122"/>
                <a:cs typeface="Times New Roman" panose="02020603050405020304" charset="0"/>
              </a:rPr>
              <a:t>、</a:t>
            </a:r>
            <a:r>
              <a:rPr lang="zh-CN" altLang="en-US" sz="2400" dirty="0">
                <a:latin typeface="Arial" panose="020B0604020202020204" pitchFamily="34" charset="0"/>
                <a:ea typeface="微软雅黑" panose="020B0503020204020204" pitchFamily="34" charset="-122"/>
                <a:cs typeface="Times New Roman" panose="02020603050405020304" charset="0"/>
              </a:rPr>
              <a:t>明确目的</a:t>
            </a:r>
            <a:endParaRPr lang="en-US" altLang="zh-CN" sz="2400" dirty="0">
              <a:effectLst/>
              <a:latin typeface="Arial" panose="020B0604020202020204" pitchFamily="34" charset="0"/>
              <a:ea typeface="微软雅黑" panose="020B0503020204020204" pitchFamily="34" charset="-122"/>
              <a:cs typeface="Times New Roman" panose="02020603050405020304" charset="0"/>
            </a:endParaRPr>
          </a:p>
          <a:p>
            <a:pPr>
              <a:lnSpc>
                <a:spcPct val="150000"/>
              </a:lnSpc>
            </a:pPr>
            <a:r>
              <a:rPr lang="en-US" altLang="zh-CN" sz="2400" dirty="0">
                <a:latin typeface="Arial" panose="020B0604020202020204" pitchFamily="34" charset="0"/>
                <a:ea typeface="微软雅黑" panose="020B0503020204020204" pitchFamily="34" charset="-122"/>
                <a:cs typeface="Times New Roman" panose="02020603050405020304" charset="0"/>
              </a:rPr>
              <a:t>2</a:t>
            </a:r>
            <a:r>
              <a:rPr lang="zh-CN" altLang="en-US" sz="2400" dirty="0">
                <a:latin typeface="Arial" panose="020B0604020202020204" pitchFamily="34" charset="0"/>
                <a:ea typeface="微软雅黑" panose="020B0503020204020204" pitchFamily="34" charset="-122"/>
                <a:cs typeface="Times New Roman" panose="02020603050405020304" charset="0"/>
              </a:rPr>
              <a:t>、软件只是工具</a:t>
            </a:r>
            <a:endParaRPr lang="en-US" altLang="zh-CN" sz="2400" dirty="0">
              <a:latin typeface="Arial" panose="020B0604020202020204" pitchFamily="34" charset="0"/>
              <a:ea typeface="微软雅黑" panose="020B0503020204020204" pitchFamily="34" charset="-122"/>
              <a:cs typeface="Times New Roman" panose="02020603050405020304" charset="0"/>
            </a:endParaRPr>
          </a:p>
          <a:p>
            <a:pPr>
              <a:lnSpc>
                <a:spcPct val="150000"/>
              </a:lnSpc>
            </a:pPr>
            <a:r>
              <a:rPr lang="en-US" altLang="zh-CN" sz="2400" dirty="0">
                <a:latin typeface="Arial" panose="020B0604020202020204" pitchFamily="34" charset="0"/>
                <a:ea typeface="微软雅黑" panose="020B0503020204020204" pitchFamily="34" charset="-122"/>
                <a:cs typeface="Times New Roman" panose="02020603050405020304" charset="0"/>
              </a:rPr>
              <a:t>3</a:t>
            </a:r>
            <a:r>
              <a:rPr lang="zh-CN" altLang="en-US" sz="2400" dirty="0">
                <a:latin typeface="Arial" panose="020B0604020202020204" pitchFamily="34" charset="0"/>
                <a:ea typeface="微软雅黑" panose="020B0503020204020204" pitchFamily="34" charset="-122"/>
                <a:cs typeface="Times New Roman" panose="02020603050405020304" charset="0"/>
              </a:rPr>
              <a:t>、软件的运行逻辑</a:t>
            </a:r>
            <a:endParaRPr lang="en-US" altLang="zh-CN" sz="2400" dirty="0">
              <a:latin typeface="Arial" panose="020B0604020202020204" pitchFamily="34" charset="0"/>
              <a:ea typeface="微软雅黑" panose="020B0503020204020204" pitchFamily="34" charset="-122"/>
              <a:cs typeface="Times New Roman" panose="02020603050405020304" charset="0"/>
            </a:endParaRPr>
          </a:p>
        </p:txBody>
      </p:sp>
    </p:spTree>
    <p:extLst>
      <p:ext uri="{BB962C8B-B14F-4D97-AF65-F5344CB8AC3E}">
        <p14:creationId xmlns:p14="http://schemas.microsoft.com/office/powerpoint/2010/main" val="19371475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4597372" y="2778263"/>
            <a:ext cx="5025343" cy="830997"/>
          </a:xfrm>
          <a:prstGeom prst="rect">
            <a:avLst/>
          </a:prstGeom>
          <a:noFill/>
        </p:spPr>
        <p:txBody>
          <a:bodyPr wrap="square" rtlCol="0">
            <a:spAutoFit/>
          </a:bodyPr>
          <a:lstStyle/>
          <a:p>
            <a:r>
              <a:rPr lang="en-US" altLang="zh-CN" sz="4800" b="1" dirty="0" err="1">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TBtools</a:t>
            </a:r>
            <a:r>
              <a:rPr lang="zh-CN" altLang="en-US" sz="4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能干什么</a:t>
            </a:r>
          </a:p>
        </p:txBody>
      </p:sp>
      <p:sp>
        <p:nvSpPr>
          <p:cNvPr id="18" name="矩形 17"/>
          <p:cNvSpPr/>
          <p:nvPr/>
        </p:nvSpPr>
        <p:spPr>
          <a:xfrm>
            <a:off x="4597372" y="3565551"/>
            <a:ext cx="5908270" cy="377411"/>
          </a:xfrm>
          <a:prstGeom prst="rect">
            <a:avLst/>
          </a:prstGeom>
        </p:spPr>
        <p:txBody>
          <a:bodyPr wrap="square">
            <a:spAutoFit/>
          </a:bodyPr>
          <a:lstStyle/>
          <a:p>
            <a:pPr eaLnBrk="0" hangingPunct="0">
              <a:lnSpc>
                <a:spcPct val="150000"/>
              </a:lnSpc>
            </a:pPr>
            <a:r>
              <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Opportunities are always reserved for those who are prepared.</a:t>
            </a:r>
          </a:p>
        </p:txBody>
      </p:sp>
      <p:sp>
        <p:nvSpPr>
          <p:cNvPr id="20" name="等腰三角形 19"/>
          <p:cNvSpPr/>
          <p:nvPr/>
        </p:nvSpPr>
        <p:spPr>
          <a:xfrm>
            <a:off x="-133351" y="5606507"/>
            <a:ext cx="2466975" cy="1251493"/>
          </a:xfrm>
          <a:prstGeom prst="triangle">
            <a:avLst/>
          </a:prstGeom>
          <a:solidFill>
            <a:srgbClr val="E6705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0"/>
          <p:cNvSpPr/>
          <p:nvPr/>
        </p:nvSpPr>
        <p:spPr>
          <a:xfrm rot="16200000">
            <a:off x="9651205" y="140059"/>
            <a:ext cx="3395233" cy="1686358"/>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等腰三角形 21"/>
          <p:cNvSpPr/>
          <p:nvPr/>
        </p:nvSpPr>
        <p:spPr>
          <a:xfrm rot="16200000">
            <a:off x="10320669" y="1443232"/>
            <a:ext cx="2466975" cy="1251493"/>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p:cNvGrpSpPr/>
          <p:nvPr/>
        </p:nvGrpSpPr>
        <p:grpSpPr>
          <a:xfrm>
            <a:off x="2013399" y="2412031"/>
            <a:ext cx="2127545" cy="1780869"/>
            <a:chOff x="1072586" y="730321"/>
            <a:chExt cx="5273250" cy="4571656"/>
          </a:xfrm>
        </p:grpSpPr>
        <p:sp>
          <p:nvSpPr>
            <p:cNvPr id="24" name="矩形 23"/>
            <p:cNvSpPr/>
            <p:nvPr/>
          </p:nvSpPr>
          <p:spPr>
            <a:xfrm rot="2648372">
              <a:off x="1072586" y="730321"/>
              <a:ext cx="4474028" cy="4474028"/>
            </a:xfrm>
            <a:prstGeom prst="rect">
              <a:avLst/>
            </a:prstGeom>
            <a:noFill/>
            <a:ln w="38100">
              <a:solidFill>
                <a:srgbClr val="003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p:cNvSpPr/>
            <p:nvPr/>
          </p:nvSpPr>
          <p:spPr>
            <a:xfrm rot="2648372">
              <a:off x="1846331" y="756879"/>
              <a:ext cx="4499505" cy="4545098"/>
            </a:xfrm>
            <a:prstGeom prst="rect">
              <a:avLst/>
            </a:prstGeom>
            <a:solidFill>
              <a:srgbClr val="FAFA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文本框 25"/>
          <p:cNvSpPr txBox="1"/>
          <p:nvPr/>
        </p:nvSpPr>
        <p:spPr>
          <a:xfrm>
            <a:off x="2508307" y="2702301"/>
            <a:ext cx="1449904" cy="1200329"/>
          </a:xfrm>
          <a:prstGeom prst="rect">
            <a:avLst/>
          </a:prstGeom>
          <a:noFill/>
        </p:spPr>
        <p:txBody>
          <a:bodyPr wrap="square" rtlCol="0">
            <a:spAutoFit/>
          </a:bodyPr>
          <a:lstStyle/>
          <a:p>
            <a:pPr>
              <a:defRPr/>
            </a:pPr>
            <a:r>
              <a:rPr lang="en-US" altLang="zh-CN" sz="7200" dirty="0">
                <a:solidFill>
                  <a:srgbClr val="E67054"/>
                </a:solidFill>
                <a:latin typeface="Arial" panose="020B0604020202020204" pitchFamily="34" charset="0"/>
                <a:ea typeface="微软雅黑" panose="020B0503020204020204" pitchFamily="34" charset="-122"/>
                <a:cs typeface="+mn-ea"/>
                <a:sym typeface="+mn-lt"/>
              </a:rPr>
              <a:t>02</a:t>
            </a:r>
            <a:endParaRPr lang="zh-CN" altLang="en-US" sz="7200" dirty="0">
              <a:solidFill>
                <a:srgbClr val="E67054"/>
              </a:solidFill>
              <a:latin typeface="Arial" panose="020B0604020202020204" pitchFamily="34" charset="0"/>
              <a:ea typeface="微软雅黑" panose="020B0503020204020204" pitchFamily="34" charset="-122"/>
              <a:cs typeface="+mn-ea"/>
              <a:sym typeface="+mn-lt"/>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92676" y="1265496"/>
            <a:ext cx="35856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E67054"/>
                </a:solidFill>
                <a:latin typeface="Arial" panose="020B0604020202020204" pitchFamily="34" charset="0"/>
                <a:ea typeface="微软雅黑" panose="020B0503020204020204" pitchFamily="34" charset="-122"/>
                <a:cs typeface="+mn-ea"/>
                <a:sym typeface="+mn-lt"/>
              </a:rPr>
              <a:t>THANKS</a:t>
            </a:r>
            <a:endParaRPr kumimoji="0" lang="zh-CN" altLang="en-US" sz="2400" b="0" i="0" u="none" strike="noStrike" kern="1200" cap="none" spc="0" normalizeH="0" baseline="0" noProof="0" dirty="0">
              <a:ln>
                <a:noFill/>
              </a:ln>
              <a:solidFill>
                <a:srgbClr val="E67054"/>
              </a:solidFill>
              <a:effectLst/>
              <a:uLnTx/>
              <a:uFillTx/>
              <a:latin typeface="Arial" panose="020B0604020202020204" pitchFamily="34" charset="0"/>
              <a:ea typeface="微软雅黑" panose="020B0503020204020204" pitchFamily="34" charset="-122"/>
              <a:cs typeface="+mn-ea"/>
              <a:sym typeface="+mn-lt"/>
            </a:endParaRPr>
          </a:p>
        </p:txBody>
      </p:sp>
      <p:sp>
        <p:nvSpPr>
          <p:cNvPr id="3" name="文本框 2"/>
          <p:cNvSpPr txBox="1"/>
          <p:nvPr/>
        </p:nvSpPr>
        <p:spPr>
          <a:xfrm>
            <a:off x="2558499" y="1991008"/>
            <a:ext cx="6854018" cy="769441"/>
          </a:xfrm>
          <a:prstGeom prst="rect">
            <a:avLst/>
          </a:prstGeom>
          <a:noFill/>
        </p:spPr>
        <p:txBody>
          <a:bodyPr wrap="square" rtlCol="0">
            <a:spAutoFit/>
          </a:bodyPr>
          <a:lstStyle/>
          <a:p>
            <a:pPr algn="ctr"/>
            <a:r>
              <a:rPr lang="zh-CN" altLang="en-US" sz="4400" dirty="0">
                <a:solidFill>
                  <a:srgbClr val="2A3C4D"/>
                </a:solidFill>
                <a:latin typeface="Arial" panose="020B0604020202020204" pitchFamily="34" charset="0"/>
                <a:ea typeface="微软雅黑" panose="020B0503020204020204" pitchFamily="34" charset="-122"/>
                <a:cs typeface="+mn-ea"/>
                <a:sym typeface="+mn-lt"/>
              </a:rPr>
              <a:t>请大家批评指正</a:t>
            </a:r>
          </a:p>
        </p:txBody>
      </p:sp>
      <p:pic>
        <p:nvPicPr>
          <p:cNvPr id="4" name="414ee62b16ac73f4e07d28470c832c65_raw">
            <a:hlinkClick r:id="" action="ppaction://media"/>
            <a:extLst>
              <a:ext uri="{FF2B5EF4-FFF2-40B4-BE49-F238E27FC236}">
                <a16:creationId xmlns:a16="http://schemas.microsoft.com/office/drawing/2014/main" id="{43D98FF0-910C-8B39-D51F-B3D7B40205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3996072" y="1440884"/>
            <a:ext cx="3857625" cy="6858000"/>
          </a:xfrm>
          <a:prstGeom prst="rect">
            <a:avLst/>
          </a:prstGeom>
        </p:spPr>
      </p:pic>
      <p:sp>
        <p:nvSpPr>
          <p:cNvPr id="5" name="文本框 4">
            <a:extLst>
              <a:ext uri="{FF2B5EF4-FFF2-40B4-BE49-F238E27FC236}">
                <a16:creationId xmlns:a16="http://schemas.microsoft.com/office/drawing/2014/main" id="{283EACDE-6992-C105-A07F-1B8B077B183C}"/>
              </a:ext>
            </a:extLst>
          </p:cNvPr>
          <p:cNvSpPr txBox="1"/>
          <p:nvPr/>
        </p:nvSpPr>
        <p:spPr>
          <a:xfrm>
            <a:off x="1721224" y="710005"/>
            <a:ext cx="1769632" cy="369332"/>
          </a:xfrm>
          <a:prstGeom prst="rect">
            <a:avLst/>
          </a:prstGeom>
          <a:noFill/>
        </p:spPr>
        <p:txBody>
          <a:bodyPr wrap="square" rtlCol="0">
            <a:spAutoFit/>
          </a:bodyPr>
          <a:lstStyle/>
          <a:p>
            <a:r>
              <a:rPr lang="zh-CN" altLang="en-US" dirty="0"/>
              <a:t>竹荪</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611704" cy="523220"/>
            <a:chOff x="174623" y="245532"/>
            <a:chExt cx="3611704"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986715" cy="523220"/>
            </a:xfrm>
            <a:prstGeom prst="rect">
              <a:avLst/>
            </a:prstGeom>
          </p:spPr>
          <p:txBody>
            <a:bodyPr wrap="none">
              <a:spAutoFit/>
            </a:bodyPr>
            <a:lstStyle/>
            <a:p>
              <a:r>
                <a:rPr lang="en-US" altLang="zh-CN" sz="2800" b="1" dirty="0" err="1">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TBtools</a:t>
              </a:r>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能干什么</a:t>
              </a: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7" name="文本框 26">
            <a:extLst>
              <a:ext uri="{FF2B5EF4-FFF2-40B4-BE49-F238E27FC236}">
                <a16:creationId xmlns:a16="http://schemas.microsoft.com/office/drawing/2014/main" id="{470E0EA6-92F7-29BC-CF32-F5B13AA04212}"/>
              </a:ext>
            </a:extLst>
          </p:cNvPr>
          <p:cNvSpPr txBox="1"/>
          <p:nvPr/>
        </p:nvSpPr>
        <p:spPr>
          <a:xfrm>
            <a:off x="6474870" y="1554091"/>
            <a:ext cx="4842175" cy="3782702"/>
          </a:xfrm>
          <a:prstGeom prst="rect">
            <a:avLst/>
          </a:prstGeom>
          <a:noFill/>
        </p:spPr>
        <p:txBody>
          <a:bodyPr wrap="square">
            <a:spAutoFit/>
          </a:bodyPr>
          <a:lstStyle/>
          <a:p>
            <a:pPr marL="0" marR="0">
              <a:lnSpc>
                <a:spcPct val="150000"/>
              </a:lnSpc>
              <a:spcBef>
                <a:spcPts val="0"/>
              </a:spcBef>
              <a:spcAft>
                <a:spcPts val="0"/>
              </a:spcAft>
            </a:pPr>
            <a:r>
              <a:rPr lang="zh-CN" altLang="en-US" dirty="0">
                <a:effectLst/>
                <a:latin typeface="Arial" panose="020B0604020202020204" pitchFamily="34" charset="0"/>
                <a:ea typeface="微软雅黑" panose="020B0503020204020204" pitchFamily="34" charset="-122"/>
                <a:cs typeface="Times New Roman" panose="02020603050405020304" charset="0"/>
              </a:rPr>
              <a:t>目前，</a:t>
            </a:r>
            <a:r>
              <a:rPr lang="en-US" altLang="zh-CN" dirty="0" err="1">
                <a:effectLst/>
                <a:latin typeface="Arial" panose="020B0604020202020204" pitchFamily="34" charset="0"/>
                <a:ea typeface="微软雅黑" panose="020B0503020204020204" pitchFamily="34" charset="-122"/>
                <a:cs typeface="Times New Roman" panose="02020603050405020304" charset="0"/>
              </a:rPr>
              <a:t>TBtools</a:t>
            </a:r>
            <a:r>
              <a:rPr lang="en-US" altLang="zh-CN" dirty="0">
                <a:effectLst/>
                <a:latin typeface="Arial" panose="020B0604020202020204" pitchFamily="34" charset="0"/>
                <a:ea typeface="微软雅黑" panose="020B0503020204020204" pitchFamily="34" charset="-122"/>
                <a:cs typeface="Times New Roman" panose="02020603050405020304" charset="0"/>
              </a:rPr>
              <a:t> </a:t>
            </a:r>
            <a:r>
              <a:rPr lang="zh-CN" altLang="en-US" dirty="0">
                <a:effectLst/>
                <a:latin typeface="Arial" panose="020B0604020202020204" pitchFamily="34" charset="0"/>
                <a:ea typeface="微软雅黑" panose="020B0503020204020204" pitchFamily="34" charset="-122"/>
                <a:cs typeface="Times New Roman" panose="02020603050405020304" charset="0"/>
              </a:rPr>
              <a:t>具有超过</a:t>
            </a:r>
            <a:r>
              <a:rPr lang="en-US" altLang="zh-CN" b="1" dirty="0">
                <a:effectLst/>
                <a:latin typeface="Arial" panose="020B0604020202020204" pitchFamily="34" charset="0"/>
                <a:ea typeface="微软雅黑" panose="020B0503020204020204" pitchFamily="34" charset="-122"/>
                <a:cs typeface="Times New Roman" panose="02020603050405020304" charset="0"/>
              </a:rPr>
              <a:t>500</a:t>
            </a:r>
            <a:r>
              <a:rPr lang="zh-CN" altLang="en-US" dirty="0">
                <a:effectLst/>
                <a:latin typeface="Arial" panose="020B0604020202020204" pitchFamily="34" charset="0"/>
                <a:ea typeface="微软雅黑" panose="020B0503020204020204" pitchFamily="34" charset="-122"/>
                <a:cs typeface="Times New Roman" panose="02020603050405020304" charset="0"/>
              </a:rPr>
              <a:t>个功能，其中界面化功能</a:t>
            </a:r>
            <a:r>
              <a:rPr lang="en-US" altLang="zh-CN" dirty="0">
                <a:effectLst/>
                <a:latin typeface="Arial" panose="020B0604020202020204" pitchFamily="34" charset="0"/>
                <a:ea typeface="微软雅黑" panose="020B0503020204020204" pitchFamily="34" charset="-122"/>
                <a:cs typeface="Times New Roman" panose="02020603050405020304" charset="0"/>
              </a:rPr>
              <a:t>300</a:t>
            </a:r>
            <a:r>
              <a:rPr lang="zh-CN" altLang="en-US" dirty="0">
                <a:effectLst/>
                <a:latin typeface="Arial" panose="020B0604020202020204" pitchFamily="34" charset="0"/>
                <a:ea typeface="微软雅黑" panose="020B0503020204020204" pitchFamily="34" charset="-122"/>
                <a:cs typeface="Times New Roman" panose="02020603050405020304" charset="0"/>
              </a:rPr>
              <a:t>余个。可以简单将功能划分如下：</a:t>
            </a:r>
          </a:p>
          <a:p>
            <a:pPr marL="0" marR="0">
              <a:lnSpc>
                <a:spcPct val="150000"/>
              </a:lnSpc>
              <a:spcBef>
                <a:spcPts val="0"/>
              </a:spcBef>
              <a:spcAft>
                <a:spcPts val="0"/>
              </a:spcAft>
              <a:buFont typeface="+mj-lt"/>
              <a:buAutoNum type="arabicPeriod"/>
            </a:pPr>
            <a:r>
              <a:rPr lang="en-US" altLang="zh-CN" dirty="0">
                <a:effectLst/>
                <a:latin typeface="Arial" panose="020B0604020202020204" pitchFamily="34" charset="0"/>
                <a:ea typeface="微软雅黑" panose="020B0503020204020204" pitchFamily="34" charset="-122"/>
                <a:cs typeface="Times New Roman" panose="02020603050405020304" charset="0"/>
              </a:rPr>
              <a:t>Sequence Toolkits</a:t>
            </a:r>
            <a:r>
              <a:rPr lang="zh-CN" altLang="en-US" dirty="0">
                <a:effectLst/>
                <a:latin typeface="Arial" panose="020B0604020202020204" pitchFamily="34" charset="0"/>
                <a:ea typeface="微软雅黑" panose="020B0503020204020204" pitchFamily="34" charset="-122"/>
                <a:cs typeface="Times New Roman" panose="02020603050405020304" charset="0"/>
              </a:rPr>
              <a:t>，序列处理与操作</a:t>
            </a:r>
          </a:p>
          <a:p>
            <a:pPr marL="0" marR="0">
              <a:lnSpc>
                <a:spcPct val="150000"/>
              </a:lnSpc>
              <a:spcBef>
                <a:spcPts val="0"/>
              </a:spcBef>
              <a:spcAft>
                <a:spcPts val="0"/>
              </a:spcAft>
              <a:buFont typeface="+mj-lt"/>
              <a:buAutoNum type="arabicPeriod"/>
            </a:pPr>
            <a:r>
              <a:rPr lang="en-US" altLang="zh-CN" dirty="0">
                <a:effectLst/>
                <a:latin typeface="Arial" panose="020B0604020202020204" pitchFamily="34" charset="0"/>
                <a:ea typeface="微软雅黑" panose="020B0503020204020204" pitchFamily="34" charset="-122"/>
                <a:cs typeface="Times New Roman" panose="02020603050405020304" charset="0"/>
              </a:rPr>
              <a:t>BLAST</a:t>
            </a:r>
            <a:r>
              <a:rPr lang="zh-CN" altLang="en-US" dirty="0">
                <a:effectLst/>
                <a:latin typeface="Arial" panose="020B0604020202020204" pitchFamily="34" charset="0"/>
                <a:ea typeface="微软雅黑" panose="020B0503020204020204" pitchFamily="34" charset="-122"/>
                <a:cs typeface="Times New Roman" panose="02020603050405020304" charset="0"/>
              </a:rPr>
              <a:t>，序列比对与可视化</a:t>
            </a:r>
          </a:p>
          <a:p>
            <a:pPr marL="0" marR="0">
              <a:lnSpc>
                <a:spcPct val="150000"/>
              </a:lnSpc>
              <a:spcBef>
                <a:spcPts val="0"/>
              </a:spcBef>
              <a:spcAft>
                <a:spcPts val="0"/>
              </a:spcAft>
              <a:buFont typeface="+mj-lt"/>
              <a:buAutoNum type="arabicPeriod"/>
            </a:pPr>
            <a:r>
              <a:rPr lang="en-US" altLang="zh-CN" dirty="0">
                <a:effectLst/>
                <a:latin typeface="Arial" panose="020B0604020202020204" pitchFamily="34" charset="0"/>
                <a:ea typeface="微软雅黑" panose="020B0503020204020204" pitchFamily="34" charset="-122"/>
                <a:cs typeface="Times New Roman" panose="02020603050405020304" charset="0"/>
              </a:rPr>
              <a:t>GO &amp; KEGG</a:t>
            </a:r>
            <a:r>
              <a:rPr lang="zh-CN" altLang="en-US" dirty="0">
                <a:effectLst/>
                <a:latin typeface="Arial" panose="020B0604020202020204" pitchFamily="34" charset="0"/>
                <a:ea typeface="微软雅黑" panose="020B0503020204020204" pitchFamily="34" charset="-122"/>
                <a:cs typeface="Times New Roman" panose="02020603050405020304" charset="0"/>
              </a:rPr>
              <a:t>，基因集合功能分析</a:t>
            </a:r>
          </a:p>
          <a:p>
            <a:pPr marL="0" marR="0">
              <a:lnSpc>
                <a:spcPct val="150000"/>
              </a:lnSpc>
              <a:spcBef>
                <a:spcPts val="0"/>
              </a:spcBef>
              <a:spcAft>
                <a:spcPts val="0"/>
              </a:spcAft>
              <a:buFont typeface="+mj-lt"/>
              <a:buAutoNum type="arabicPeriod"/>
            </a:pPr>
            <a:r>
              <a:rPr lang="en-US" altLang="zh-CN" dirty="0">
                <a:effectLst/>
                <a:latin typeface="Arial" panose="020B0604020202020204" pitchFamily="34" charset="0"/>
                <a:ea typeface="微软雅黑" panose="020B0503020204020204" pitchFamily="34" charset="-122"/>
                <a:cs typeface="Times New Roman" panose="02020603050405020304" charset="0"/>
              </a:rPr>
              <a:t>Graphics</a:t>
            </a:r>
            <a:r>
              <a:rPr lang="zh-CN" altLang="en-US" dirty="0">
                <a:effectLst/>
                <a:latin typeface="Arial" panose="020B0604020202020204" pitchFamily="34" charset="0"/>
                <a:ea typeface="微软雅黑" panose="020B0503020204020204" pitchFamily="34" charset="-122"/>
                <a:cs typeface="Times New Roman" panose="02020603050405020304" charset="0"/>
              </a:rPr>
              <a:t>，生物信息学数据可视化</a:t>
            </a:r>
          </a:p>
          <a:p>
            <a:pPr marL="0" marR="0">
              <a:lnSpc>
                <a:spcPct val="150000"/>
              </a:lnSpc>
              <a:spcBef>
                <a:spcPts val="0"/>
              </a:spcBef>
              <a:spcAft>
                <a:spcPts val="0"/>
              </a:spcAft>
              <a:buFont typeface="+mj-lt"/>
              <a:buAutoNum type="arabicPeriod"/>
            </a:pPr>
            <a:r>
              <a:rPr lang="en-US" altLang="zh-CN" dirty="0">
                <a:effectLst/>
                <a:latin typeface="Arial" panose="020B0604020202020204" pitchFamily="34" charset="0"/>
                <a:ea typeface="微软雅黑" panose="020B0503020204020204" pitchFamily="34" charset="-122"/>
                <a:cs typeface="Times New Roman" panose="02020603050405020304" charset="0"/>
              </a:rPr>
              <a:t>Others</a:t>
            </a:r>
            <a:r>
              <a:rPr lang="zh-CN" altLang="en-US" dirty="0">
                <a:effectLst/>
                <a:latin typeface="Arial" panose="020B0604020202020204" pitchFamily="34" charset="0"/>
                <a:ea typeface="微软雅黑" panose="020B0503020204020204" pitchFamily="34" charset="-122"/>
                <a:cs typeface="Times New Roman" panose="02020603050405020304" charset="0"/>
              </a:rPr>
              <a:t>，暂未划分功能</a:t>
            </a:r>
          </a:p>
          <a:p>
            <a:pPr marL="0" marR="0">
              <a:lnSpc>
                <a:spcPct val="150000"/>
              </a:lnSpc>
              <a:spcBef>
                <a:spcPts val="0"/>
              </a:spcBef>
              <a:spcAft>
                <a:spcPts val="0"/>
              </a:spcAft>
              <a:buFont typeface="+mj-lt"/>
              <a:buAutoNum type="arabicPeriod" startAt="6"/>
            </a:pPr>
            <a:r>
              <a:rPr lang="en-US" altLang="zh-CN" dirty="0" err="1">
                <a:effectLst/>
                <a:latin typeface="Arial" panose="020B0604020202020204" pitchFamily="34" charset="0"/>
                <a:ea typeface="微软雅黑" panose="020B0503020204020204" pitchFamily="34" charset="-122"/>
                <a:cs typeface="Times New Roman" panose="02020603050405020304" charset="0"/>
              </a:rPr>
              <a:t>Gamas</a:t>
            </a:r>
            <a:r>
              <a:rPr lang="zh-CN" altLang="en-US" dirty="0">
                <a:effectLst/>
                <a:latin typeface="Arial" panose="020B0604020202020204" pitchFamily="34" charset="0"/>
                <a:ea typeface="微软雅黑" panose="020B0503020204020204" pitchFamily="34" charset="-122"/>
                <a:cs typeface="Times New Roman" panose="02020603050405020304" charset="0"/>
              </a:rPr>
              <a:t>，游戏</a:t>
            </a:r>
          </a:p>
          <a:p>
            <a:pPr marL="0" marR="0">
              <a:lnSpc>
                <a:spcPct val="150000"/>
              </a:lnSpc>
              <a:spcBef>
                <a:spcPts val="0"/>
              </a:spcBef>
              <a:spcAft>
                <a:spcPts val="0"/>
              </a:spcAft>
              <a:buFont typeface="+mj-lt"/>
              <a:buAutoNum type="arabicPeriod" startAt="6"/>
            </a:pPr>
            <a:r>
              <a:rPr lang="en-US" altLang="zh-CN" dirty="0">
                <a:effectLst/>
                <a:latin typeface="Arial" panose="020B0604020202020204" pitchFamily="34" charset="0"/>
                <a:ea typeface="微软雅黑" panose="020B0503020204020204" pitchFamily="34" charset="-122"/>
                <a:cs typeface="Times New Roman" panose="02020603050405020304" charset="0"/>
              </a:rPr>
              <a:t>About</a:t>
            </a:r>
            <a:r>
              <a:rPr lang="zh-CN" altLang="en-US" dirty="0">
                <a:effectLst/>
                <a:latin typeface="Arial" panose="020B0604020202020204" pitchFamily="34" charset="0"/>
                <a:ea typeface="微软雅黑" panose="020B0503020204020204" pitchFamily="34" charset="-122"/>
                <a:cs typeface="Times New Roman" panose="02020603050405020304" charset="0"/>
              </a:rPr>
              <a:t>，</a:t>
            </a:r>
            <a:r>
              <a:rPr lang="en-US" altLang="zh-CN" dirty="0" err="1">
                <a:effectLst/>
                <a:latin typeface="Arial" panose="020B0604020202020204" pitchFamily="34" charset="0"/>
                <a:ea typeface="微软雅黑" panose="020B0503020204020204" pitchFamily="34" charset="-122"/>
                <a:cs typeface="Times New Roman" panose="02020603050405020304" charset="0"/>
              </a:rPr>
              <a:t>TBtools</a:t>
            </a:r>
            <a:r>
              <a:rPr lang="zh-CN" altLang="en-US" dirty="0">
                <a:effectLst/>
                <a:latin typeface="Arial" panose="020B0604020202020204" pitchFamily="34" charset="0"/>
                <a:ea typeface="微软雅黑" panose="020B0503020204020204" pitchFamily="34" charset="-122"/>
                <a:cs typeface="Times New Roman" panose="02020603050405020304" charset="0"/>
              </a:rPr>
              <a:t>相关信息与运行设置</a:t>
            </a:r>
          </a:p>
        </p:txBody>
      </p:sp>
      <p:pic>
        <p:nvPicPr>
          <p:cNvPr id="3" name="图片 2">
            <a:extLst>
              <a:ext uri="{FF2B5EF4-FFF2-40B4-BE49-F238E27FC236}">
                <a16:creationId xmlns:a16="http://schemas.microsoft.com/office/drawing/2014/main" id="{D96A23D2-BA49-542D-F3A6-CEDB0FF3FDB5}"/>
              </a:ext>
            </a:extLst>
          </p:cNvPr>
          <p:cNvPicPr>
            <a:picLocks noChangeAspect="1"/>
          </p:cNvPicPr>
          <p:nvPr/>
        </p:nvPicPr>
        <p:blipFill>
          <a:blip r:embed="rId3"/>
          <a:stretch>
            <a:fillRect/>
          </a:stretch>
        </p:blipFill>
        <p:spPr>
          <a:xfrm>
            <a:off x="311552" y="1360842"/>
            <a:ext cx="5828568" cy="4478512"/>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3611704" cy="523220"/>
            <a:chOff x="174623" y="245532"/>
            <a:chExt cx="3611704"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2986715" cy="523220"/>
            </a:xfrm>
            <a:prstGeom prst="rect">
              <a:avLst/>
            </a:prstGeom>
          </p:spPr>
          <p:txBody>
            <a:bodyPr wrap="none">
              <a:spAutoFit/>
            </a:bodyPr>
            <a:lstStyle/>
            <a:p>
              <a:r>
                <a:rPr lang="en-US" altLang="zh-CN" sz="2800" b="1" dirty="0" err="1">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TBtools</a:t>
              </a:r>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能干什么</a:t>
              </a: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 name="Picture 2">
            <a:extLst>
              <a:ext uri="{FF2B5EF4-FFF2-40B4-BE49-F238E27FC236}">
                <a16:creationId xmlns:a16="http://schemas.microsoft.com/office/drawing/2014/main" id="{F1DFB8C6-4A31-41FF-6D39-DE3468C76A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0274" y="1102657"/>
            <a:ext cx="5860223" cy="5000394"/>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AF21A595-2CB3-BA5D-4C5D-BC4840997C73}"/>
              </a:ext>
            </a:extLst>
          </p:cNvPr>
          <p:cNvSpPr txBox="1"/>
          <p:nvPr/>
        </p:nvSpPr>
        <p:spPr>
          <a:xfrm>
            <a:off x="841183" y="1921397"/>
            <a:ext cx="2222687"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CN" dirty="0">
                <a:latin typeface="Arial" panose="020B0604020202020204" pitchFamily="34" charset="0"/>
                <a:ea typeface="微软雅黑" panose="020B0503020204020204" pitchFamily="34" charset="-122"/>
              </a:rPr>
              <a:t>Sequence Toolkits</a:t>
            </a:r>
          </a:p>
          <a:p>
            <a:r>
              <a:rPr lang="zh-CN" altLang="en-US" dirty="0">
                <a:latin typeface="Arial" panose="020B0604020202020204" pitchFamily="34" charset="0"/>
                <a:ea typeface="微软雅黑" panose="020B0503020204020204" pitchFamily="34" charset="-122"/>
              </a:rPr>
              <a:t>序列操作</a:t>
            </a:r>
          </a:p>
        </p:txBody>
      </p:sp>
      <p:sp>
        <p:nvSpPr>
          <p:cNvPr id="11" name="文本框 10">
            <a:extLst>
              <a:ext uri="{FF2B5EF4-FFF2-40B4-BE49-F238E27FC236}">
                <a16:creationId xmlns:a16="http://schemas.microsoft.com/office/drawing/2014/main" id="{5A617E96-BCAF-02CE-C194-79CD8BF1DDC3}"/>
              </a:ext>
            </a:extLst>
          </p:cNvPr>
          <p:cNvSpPr txBox="1"/>
          <p:nvPr/>
        </p:nvSpPr>
        <p:spPr>
          <a:xfrm>
            <a:off x="8940497" y="4569520"/>
            <a:ext cx="2128765"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CN" dirty="0">
                <a:latin typeface="Arial" panose="020B0604020202020204" pitchFamily="34" charset="0"/>
                <a:ea typeface="微软雅黑" panose="020B0503020204020204" pitchFamily="34" charset="-122"/>
              </a:rPr>
              <a:t>GO &amp; KEGG</a:t>
            </a:r>
          </a:p>
          <a:p>
            <a:r>
              <a:rPr lang="zh-CN" altLang="en-US" dirty="0">
                <a:latin typeface="Arial" panose="020B0604020202020204" pitchFamily="34" charset="0"/>
                <a:ea typeface="微软雅黑" panose="020B0503020204020204" pitchFamily="34" charset="-122"/>
              </a:rPr>
              <a:t>基因集合功能分析</a:t>
            </a:r>
          </a:p>
        </p:txBody>
      </p:sp>
      <p:sp>
        <p:nvSpPr>
          <p:cNvPr id="12" name="文本框 11">
            <a:extLst>
              <a:ext uri="{FF2B5EF4-FFF2-40B4-BE49-F238E27FC236}">
                <a16:creationId xmlns:a16="http://schemas.microsoft.com/office/drawing/2014/main" id="{12258F95-A369-8CF5-C552-C6E3AF2D2225}"/>
              </a:ext>
            </a:extLst>
          </p:cNvPr>
          <p:cNvSpPr txBox="1"/>
          <p:nvPr/>
        </p:nvSpPr>
        <p:spPr>
          <a:xfrm>
            <a:off x="8956901" y="1846821"/>
            <a:ext cx="1288666"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CN" dirty="0">
                <a:latin typeface="Arial" panose="020B0604020202020204" pitchFamily="34" charset="0"/>
                <a:ea typeface="微软雅黑" panose="020B0503020204020204" pitchFamily="34" charset="-122"/>
              </a:rPr>
              <a:t>Graphics</a:t>
            </a:r>
          </a:p>
          <a:p>
            <a:r>
              <a:rPr lang="zh-CN" altLang="en-US" dirty="0">
                <a:latin typeface="Arial" panose="020B0604020202020204" pitchFamily="34" charset="0"/>
                <a:ea typeface="微软雅黑" panose="020B0503020204020204" pitchFamily="34" charset="-122"/>
              </a:rPr>
              <a:t>可视化</a:t>
            </a:r>
          </a:p>
        </p:txBody>
      </p:sp>
      <p:sp>
        <p:nvSpPr>
          <p:cNvPr id="15" name="文本框 14">
            <a:extLst>
              <a:ext uri="{FF2B5EF4-FFF2-40B4-BE49-F238E27FC236}">
                <a16:creationId xmlns:a16="http://schemas.microsoft.com/office/drawing/2014/main" id="{4B8E0F52-38E9-30FC-B558-769B2D2BEF0D}"/>
              </a:ext>
            </a:extLst>
          </p:cNvPr>
          <p:cNvSpPr txBox="1"/>
          <p:nvPr/>
        </p:nvSpPr>
        <p:spPr>
          <a:xfrm>
            <a:off x="2124635" y="4366706"/>
            <a:ext cx="95563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CN" dirty="0">
                <a:latin typeface="Arial" panose="020B0604020202020204" pitchFamily="34" charset="0"/>
                <a:ea typeface="微软雅黑" panose="020B0503020204020204" pitchFamily="34" charset="-122"/>
              </a:rPr>
              <a:t>Others</a:t>
            </a:r>
          </a:p>
          <a:p>
            <a:r>
              <a:rPr lang="zh-CN" altLang="en-US" dirty="0">
                <a:latin typeface="Arial" panose="020B0604020202020204" pitchFamily="34" charset="0"/>
                <a:ea typeface="微软雅黑" panose="020B0503020204020204" pitchFamily="34" charset="-122"/>
              </a:rPr>
              <a:t>其他</a:t>
            </a:r>
          </a:p>
        </p:txBody>
      </p:sp>
      <p:sp>
        <p:nvSpPr>
          <p:cNvPr id="25" name="文本框 24">
            <a:extLst>
              <a:ext uri="{FF2B5EF4-FFF2-40B4-BE49-F238E27FC236}">
                <a16:creationId xmlns:a16="http://schemas.microsoft.com/office/drawing/2014/main" id="{5F901D48-D210-B86E-C2FD-9F51176236F5}"/>
              </a:ext>
            </a:extLst>
          </p:cNvPr>
          <p:cNvSpPr txBox="1"/>
          <p:nvPr/>
        </p:nvSpPr>
        <p:spPr>
          <a:xfrm>
            <a:off x="8940497" y="5377435"/>
            <a:ext cx="1564345"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CN" dirty="0">
                <a:latin typeface="Arial" panose="020B0604020202020204" pitchFamily="34" charset="0"/>
                <a:ea typeface="微软雅黑" panose="020B0503020204020204" pitchFamily="34" charset="-122"/>
              </a:rPr>
              <a:t>BLAST</a:t>
            </a:r>
          </a:p>
          <a:p>
            <a:r>
              <a:rPr lang="zh-CN" altLang="en-US" dirty="0">
                <a:latin typeface="Arial" panose="020B0604020202020204" pitchFamily="34" charset="0"/>
                <a:ea typeface="微软雅黑" panose="020B0503020204020204" pitchFamily="34" charset="-122"/>
              </a:rPr>
              <a:t>序列比对分析</a:t>
            </a:r>
          </a:p>
        </p:txBody>
      </p:sp>
    </p:spTree>
    <p:extLst>
      <p:ext uri="{BB962C8B-B14F-4D97-AF65-F5344CB8AC3E}">
        <p14:creationId xmlns:p14="http://schemas.microsoft.com/office/powerpoint/2010/main" val="396652319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4597372" y="2778263"/>
            <a:ext cx="3986463" cy="830997"/>
          </a:xfrm>
          <a:prstGeom prst="rect">
            <a:avLst/>
          </a:prstGeom>
          <a:noFill/>
        </p:spPr>
        <p:txBody>
          <a:bodyPr wrap="square" rtlCol="0">
            <a:spAutoFit/>
          </a:bodyPr>
          <a:lstStyle/>
          <a:p>
            <a:r>
              <a:rPr lang="zh-CN" altLang="en-US" sz="4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用法简介</a:t>
            </a:r>
            <a:endParaRPr lang="zh-CN" altLang="en-US" sz="32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18" name="矩形 17"/>
          <p:cNvSpPr/>
          <p:nvPr/>
        </p:nvSpPr>
        <p:spPr>
          <a:xfrm>
            <a:off x="4597372" y="3565551"/>
            <a:ext cx="5908270" cy="377411"/>
          </a:xfrm>
          <a:prstGeom prst="rect">
            <a:avLst/>
          </a:prstGeom>
        </p:spPr>
        <p:txBody>
          <a:bodyPr wrap="square">
            <a:spAutoFit/>
          </a:bodyPr>
          <a:lstStyle/>
          <a:p>
            <a:pPr eaLnBrk="0" hangingPunct="0">
              <a:lnSpc>
                <a:spcPct val="150000"/>
              </a:lnSpc>
            </a:pPr>
            <a:r>
              <a:rPr lang="en-US" altLang="zh-CN"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Opportunities are always reserved for those who are prepared.</a:t>
            </a:r>
          </a:p>
        </p:txBody>
      </p:sp>
      <p:sp>
        <p:nvSpPr>
          <p:cNvPr id="20" name="等腰三角形 19"/>
          <p:cNvSpPr/>
          <p:nvPr/>
        </p:nvSpPr>
        <p:spPr>
          <a:xfrm>
            <a:off x="-133351" y="5606507"/>
            <a:ext cx="2466975" cy="1251493"/>
          </a:xfrm>
          <a:prstGeom prst="triangle">
            <a:avLst/>
          </a:prstGeom>
          <a:solidFill>
            <a:srgbClr val="E6705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0"/>
          <p:cNvSpPr/>
          <p:nvPr/>
        </p:nvSpPr>
        <p:spPr>
          <a:xfrm rot="16200000">
            <a:off x="9651205" y="140059"/>
            <a:ext cx="3395233" cy="1686358"/>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等腰三角形 21"/>
          <p:cNvSpPr/>
          <p:nvPr/>
        </p:nvSpPr>
        <p:spPr>
          <a:xfrm rot="16200000">
            <a:off x="10320669" y="1443232"/>
            <a:ext cx="2466975" cy="1251493"/>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p:cNvGrpSpPr/>
          <p:nvPr/>
        </p:nvGrpSpPr>
        <p:grpSpPr>
          <a:xfrm>
            <a:off x="2013399" y="2412031"/>
            <a:ext cx="2127545" cy="1780869"/>
            <a:chOff x="1072586" y="730321"/>
            <a:chExt cx="5273250" cy="4571656"/>
          </a:xfrm>
        </p:grpSpPr>
        <p:sp>
          <p:nvSpPr>
            <p:cNvPr id="24" name="矩形 23"/>
            <p:cNvSpPr/>
            <p:nvPr/>
          </p:nvSpPr>
          <p:spPr>
            <a:xfrm rot="2648372">
              <a:off x="1072586" y="730321"/>
              <a:ext cx="4474028" cy="4474028"/>
            </a:xfrm>
            <a:prstGeom prst="rect">
              <a:avLst/>
            </a:prstGeom>
            <a:noFill/>
            <a:ln w="38100">
              <a:solidFill>
                <a:srgbClr val="003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p:cNvSpPr/>
            <p:nvPr/>
          </p:nvSpPr>
          <p:spPr>
            <a:xfrm rot="2648372">
              <a:off x="1846331" y="756879"/>
              <a:ext cx="4499505" cy="4545098"/>
            </a:xfrm>
            <a:prstGeom prst="rect">
              <a:avLst/>
            </a:prstGeom>
            <a:solidFill>
              <a:srgbClr val="FAFA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文本框 25"/>
          <p:cNvSpPr txBox="1"/>
          <p:nvPr/>
        </p:nvSpPr>
        <p:spPr>
          <a:xfrm>
            <a:off x="2508307" y="2702301"/>
            <a:ext cx="1449904" cy="1200329"/>
          </a:xfrm>
          <a:prstGeom prst="rect">
            <a:avLst/>
          </a:prstGeom>
          <a:noFill/>
        </p:spPr>
        <p:txBody>
          <a:bodyPr wrap="square" rtlCol="0">
            <a:spAutoFit/>
          </a:bodyPr>
          <a:lstStyle/>
          <a:p>
            <a:pPr>
              <a:defRPr/>
            </a:pPr>
            <a:r>
              <a:rPr lang="en-US" altLang="zh-CN" sz="7200" dirty="0">
                <a:solidFill>
                  <a:srgbClr val="E67054"/>
                </a:solidFill>
                <a:latin typeface="Arial" panose="020B0604020202020204" pitchFamily="34" charset="0"/>
                <a:ea typeface="微软雅黑" panose="020B0503020204020204" pitchFamily="34" charset="-122"/>
                <a:cs typeface="+mn-ea"/>
                <a:sym typeface="+mn-lt"/>
              </a:rPr>
              <a:t>03</a:t>
            </a:r>
            <a:endParaRPr lang="zh-CN" altLang="en-US" sz="7200" dirty="0">
              <a:solidFill>
                <a:srgbClr val="E67054"/>
              </a:solidFill>
              <a:latin typeface="Arial" panose="020B0604020202020204" pitchFamily="34" charset="0"/>
              <a:ea typeface="微软雅黑" panose="020B0503020204020204" pitchFamily="34" charset="-122"/>
              <a:cs typeface="+mn-ea"/>
              <a:sym typeface="+mn-lt"/>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2749" y="245532"/>
            <a:ext cx="2245946" cy="523220"/>
            <a:chOff x="174623" y="245532"/>
            <a:chExt cx="2245946" cy="523220"/>
          </a:xfrm>
        </p:grpSpPr>
        <p:grpSp>
          <p:nvGrpSpPr>
            <p:cNvPr id="7" name="组合 6"/>
            <p:cNvGrpSpPr/>
            <p:nvPr/>
          </p:nvGrpSpPr>
          <p:grpSpPr>
            <a:xfrm>
              <a:off x="174623" y="296357"/>
              <a:ext cx="581749" cy="421571"/>
              <a:chOff x="174623" y="276805"/>
              <a:chExt cx="581749" cy="421571"/>
            </a:xfrm>
          </p:grpSpPr>
          <p:sp>
            <p:nvSpPr>
              <p:cNvPr id="5" name="矩形: 圆角 4"/>
              <p:cNvSpPr/>
              <p:nvPr/>
            </p:nvSpPr>
            <p:spPr>
              <a:xfrm rot="2700000">
                <a:off x="174098" y="277701"/>
                <a:ext cx="421200" cy="420150"/>
              </a:xfrm>
              <a:prstGeom prst="roundRect">
                <a:avLst/>
              </a:prstGeom>
              <a:noFill/>
              <a:ln>
                <a:solidFill>
                  <a:srgbClr val="E6705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rot="2700000">
                <a:off x="335172" y="276805"/>
                <a:ext cx="421200" cy="421200"/>
              </a:xfrm>
              <a:prstGeom prst="roundRect">
                <a:avLst/>
              </a:prstGeom>
              <a:solidFill>
                <a:srgbClr val="597C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4" name="矩形 3"/>
            <p:cNvSpPr/>
            <p:nvPr/>
          </p:nvSpPr>
          <p:spPr>
            <a:xfrm>
              <a:off x="799612" y="245532"/>
              <a:ext cx="1620957" cy="523220"/>
            </a:xfrm>
            <a:prstGeom prst="rect">
              <a:avLst/>
            </a:prstGeom>
          </p:spPr>
          <p:txBody>
            <a:bodyPr wrap="none">
              <a:spAutoFit/>
            </a:bodyPr>
            <a:lstStyle/>
            <a:p>
              <a:r>
                <a:rPr lang="zh-CN" altLang="en-US" sz="2800" b="1" dirty="0">
                  <a:ln w="0">
                    <a:noFill/>
                  </a:ln>
                  <a:solidFill>
                    <a:schemeClr val="tx1">
                      <a:lumMod val="65000"/>
                      <a:lumOff val="35000"/>
                    </a:schemeClr>
                  </a:solidFill>
                  <a:latin typeface="Arial" panose="020B0604020202020204" pitchFamily="34" charset="0"/>
                  <a:ea typeface="微软雅黑" panose="020B0503020204020204" pitchFamily="34" charset="-122"/>
                  <a:cs typeface="+mn-ea"/>
                  <a:sym typeface="+mn-lt"/>
                </a:rPr>
                <a:t>用法简介</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41" name="组合 40"/>
          <p:cNvGrpSpPr/>
          <p:nvPr/>
        </p:nvGrpSpPr>
        <p:grpSpPr>
          <a:xfrm>
            <a:off x="9839943" y="5982535"/>
            <a:ext cx="2266333" cy="875465"/>
            <a:chOff x="9839943" y="5982535"/>
            <a:chExt cx="2266333" cy="875465"/>
          </a:xfrm>
        </p:grpSpPr>
        <p:sp>
          <p:nvSpPr>
            <p:cNvPr id="42" name="等腰三角形 41"/>
            <p:cNvSpPr/>
            <p:nvPr/>
          </p:nvSpPr>
          <p:spPr>
            <a:xfrm>
              <a:off x="10343658" y="5982535"/>
              <a:ext cx="1762618" cy="875465"/>
            </a:xfrm>
            <a:prstGeom prst="triangle">
              <a:avLst/>
            </a:prstGeom>
            <a:solidFill>
              <a:srgbClr val="597C8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42"/>
            <p:cNvSpPr/>
            <p:nvPr/>
          </p:nvSpPr>
          <p:spPr>
            <a:xfrm>
              <a:off x="9839943" y="6346933"/>
              <a:ext cx="1007429" cy="511067"/>
            </a:xfrm>
            <a:prstGeom prst="triangle">
              <a:avLst/>
            </a:prstGeom>
            <a:noFill/>
            <a:ln w="38100">
              <a:solidFill>
                <a:srgbClr val="E67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9">
            <a:extLst>
              <a:ext uri="{FF2B5EF4-FFF2-40B4-BE49-F238E27FC236}">
                <a16:creationId xmlns:a16="http://schemas.microsoft.com/office/drawing/2014/main" id="{96BADD36-DF18-E4A7-17DC-22C09F64C10B}"/>
              </a:ext>
            </a:extLst>
          </p:cNvPr>
          <p:cNvPicPr>
            <a:picLocks noChangeAspect="1"/>
          </p:cNvPicPr>
          <p:nvPr/>
        </p:nvPicPr>
        <p:blipFill>
          <a:blip r:embed="rId3"/>
          <a:stretch>
            <a:fillRect/>
          </a:stretch>
        </p:blipFill>
        <p:spPr>
          <a:xfrm>
            <a:off x="1035050" y="1146766"/>
            <a:ext cx="6956454" cy="4930997"/>
          </a:xfrm>
          <a:prstGeom prst="rect">
            <a:avLst/>
          </a:prstGeom>
        </p:spPr>
      </p:pic>
      <p:sp>
        <p:nvSpPr>
          <p:cNvPr id="11" name="文本框 10">
            <a:extLst>
              <a:ext uri="{FF2B5EF4-FFF2-40B4-BE49-F238E27FC236}">
                <a16:creationId xmlns:a16="http://schemas.microsoft.com/office/drawing/2014/main" id="{284CA405-DA0B-A463-F12C-FFD842814302}"/>
              </a:ext>
            </a:extLst>
          </p:cNvPr>
          <p:cNvSpPr txBox="1"/>
          <p:nvPr/>
        </p:nvSpPr>
        <p:spPr>
          <a:xfrm>
            <a:off x="7991504" y="2462771"/>
            <a:ext cx="145094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CN" sz="2400" dirty="0">
                <a:latin typeface="Arial" panose="020B0604020202020204" pitchFamily="34" charset="0"/>
                <a:ea typeface="微软雅黑" panose="020B0503020204020204" pitchFamily="34" charset="-122"/>
              </a:rPr>
              <a:t>Input</a:t>
            </a:r>
            <a:endParaRPr lang="zh-CN" altLang="en-US" sz="2400" dirty="0">
              <a:latin typeface="Arial" panose="020B0604020202020204" pitchFamily="34" charset="0"/>
              <a:ea typeface="微软雅黑" panose="020B0503020204020204" pitchFamily="34" charset="-122"/>
            </a:endParaRPr>
          </a:p>
        </p:txBody>
      </p:sp>
      <p:sp>
        <p:nvSpPr>
          <p:cNvPr id="12" name="文本框 11">
            <a:extLst>
              <a:ext uri="{FF2B5EF4-FFF2-40B4-BE49-F238E27FC236}">
                <a16:creationId xmlns:a16="http://schemas.microsoft.com/office/drawing/2014/main" id="{7D83466D-8AC3-80B9-B474-4836A6FED3A9}"/>
              </a:ext>
            </a:extLst>
          </p:cNvPr>
          <p:cNvSpPr txBox="1"/>
          <p:nvPr/>
        </p:nvSpPr>
        <p:spPr>
          <a:xfrm>
            <a:off x="7991504" y="3059668"/>
            <a:ext cx="145094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CN" sz="2400" dirty="0">
                <a:latin typeface="Arial" panose="020B0604020202020204" pitchFamily="34" charset="0"/>
                <a:ea typeface="微软雅黑" panose="020B0503020204020204" pitchFamily="34" charset="-122"/>
              </a:rPr>
              <a:t>Output</a:t>
            </a:r>
            <a:endParaRPr lang="zh-CN" altLang="en-US" sz="2400" dirty="0">
              <a:latin typeface="Arial" panose="020B0604020202020204" pitchFamily="34" charset="0"/>
              <a:ea typeface="微软雅黑" panose="020B0503020204020204" pitchFamily="34" charset="-122"/>
            </a:endParaRPr>
          </a:p>
        </p:txBody>
      </p:sp>
      <p:sp>
        <p:nvSpPr>
          <p:cNvPr id="13" name="文本框 12">
            <a:extLst>
              <a:ext uri="{FF2B5EF4-FFF2-40B4-BE49-F238E27FC236}">
                <a16:creationId xmlns:a16="http://schemas.microsoft.com/office/drawing/2014/main" id="{DB496FA1-EC38-BE39-9266-28B8DDCF9237}"/>
              </a:ext>
            </a:extLst>
          </p:cNvPr>
          <p:cNvSpPr txBox="1"/>
          <p:nvPr/>
        </p:nvSpPr>
        <p:spPr>
          <a:xfrm>
            <a:off x="7991504" y="5548871"/>
            <a:ext cx="145094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CN" sz="2400" dirty="0">
                <a:latin typeface="Arial" panose="020B0604020202020204" pitchFamily="34" charset="0"/>
                <a:ea typeface="微软雅黑" panose="020B0503020204020204" pitchFamily="34" charset="-122"/>
              </a:rPr>
              <a:t>Start</a:t>
            </a:r>
            <a:endParaRPr lang="zh-CN" altLang="en-US" sz="2400" dirty="0">
              <a:latin typeface="Arial" panose="020B0604020202020204" pitchFamily="34" charset="0"/>
              <a:ea typeface="微软雅黑" panose="020B0503020204020204" pitchFamily="34" charset="-122"/>
            </a:endParaRPr>
          </a:p>
        </p:txBody>
      </p:sp>
      <p:sp>
        <p:nvSpPr>
          <p:cNvPr id="14" name="矩形 13">
            <a:extLst>
              <a:ext uri="{FF2B5EF4-FFF2-40B4-BE49-F238E27FC236}">
                <a16:creationId xmlns:a16="http://schemas.microsoft.com/office/drawing/2014/main" id="{67BC35AB-0604-3909-9CAA-626ABF2242E1}"/>
              </a:ext>
            </a:extLst>
          </p:cNvPr>
          <p:cNvSpPr/>
          <p:nvPr/>
        </p:nvSpPr>
        <p:spPr>
          <a:xfrm>
            <a:off x="1143000" y="2336800"/>
            <a:ext cx="1873250" cy="469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E783BD02-0A2D-E1D1-F98A-0A6D24FCA752}"/>
              </a:ext>
            </a:extLst>
          </p:cNvPr>
          <p:cNvSpPr/>
          <p:nvPr/>
        </p:nvSpPr>
        <p:spPr>
          <a:xfrm>
            <a:off x="1143000" y="2918086"/>
            <a:ext cx="1873250" cy="469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B434C5D-B4BC-952F-0FE2-6B6F78DFB36A}"/>
              </a:ext>
            </a:extLst>
          </p:cNvPr>
          <p:cNvSpPr/>
          <p:nvPr/>
        </p:nvSpPr>
        <p:spPr>
          <a:xfrm>
            <a:off x="3576652" y="5527084"/>
            <a:ext cx="1873250" cy="469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橙蓝色简约商务述职报告PPT模板"/>
  <p:tag name="KSO_WPP_MARK_KEY" val="ada4d311-d2e6-4898-86e7-0c84fd07e02d"/>
  <p:tag name="COMMONDATA" val="eyJoZGlkIjoiNzIxMmY2NmE3ZTk4MzFlNzVmMDc4MTFhOGQ0NzVmNzU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E6E8536-E467-4924-B25C-69E30FFBE556}">
  <we:reference id="wa104380121" version="2.0.0.0" store="zh-CN"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1821</TotalTime>
  <Words>1836</Words>
  <Application>Microsoft Office PowerPoint</Application>
  <PresentationFormat>宽屏</PresentationFormat>
  <Paragraphs>309</Paragraphs>
  <Slides>50</Slides>
  <Notes>50</Notes>
  <HiddenSlides>0</HiddenSlides>
  <MMClips>1</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50</vt:i4>
      </vt:variant>
    </vt:vector>
  </HeadingPairs>
  <TitlesOfParts>
    <vt:vector size="64" baseType="lpstr">
      <vt:lpstr>-apple-system</vt:lpstr>
      <vt:lpstr>BlinkMacSystemFont</vt:lpstr>
      <vt:lpstr>MuseoSans</vt:lpstr>
      <vt:lpstr>等线</vt:lpstr>
      <vt:lpstr>思源宋体 CN</vt:lpstr>
      <vt:lpstr>微软雅黑</vt:lpstr>
      <vt:lpstr>字魂105号-简雅黑</vt:lpstr>
      <vt:lpstr>Arial</vt:lpstr>
      <vt:lpstr>Arial Black</vt:lpstr>
      <vt:lpstr>Calibri</vt:lpstr>
      <vt:lpstr>Palatino Linotype</vt:lpstr>
      <vt:lpstr>Times New Roman</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年终总结</dc:title>
  <dc:creator>slyzt</dc:creator>
  <cp:lastModifiedBy>luo hong</cp:lastModifiedBy>
  <cp:revision>300</cp:revision>
  <dcterms:created xsi:type="dcterms:W3CDTF">2020-12-25T06:20:00Z</dcterms:created>
  <dcterms:modified xsi:type="dcterms:W3CDTF">2023-05-07T13:33:31Z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69F626FE47CA4673A3FDD40A9FC88B23</vt:lpwstr>
  </property>
</Properties>
</file>