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4.jpg" ContentType="image/jpeg"/>
  <Override PartName="/ppt/media/image35.jpg" ContentType="image/jpeg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429" r:id="rId3"/>
    <p:sldId id="433" r:id="rId4"/>
    <p:sldId id="434" r:id="rId5"/>
    <p:sldId id="435" r:id="rId6"/>
    <p:sldId id="439" r:id="rId7"/>
    <p:sldId id="442" r:id="rId8"/>
    <p:sldId id="407" r:id="rId9"/>
    <p:sldId id="315" r:id="rId10"/>
    <p:sldId id="314" r:id="rId11"/>
    <p:sldId id="947" r:id="rId12"/>
    <p:sldId id="952" r:id="rId13"/>
    <p:sldId id="395" r:id="rId14"/>
    <p:sldId id="953" r:id="rId15"/>
    <p:sldId id="303" r:id="rId16"/>
    <p:sldId id="304" r:id="rId17"/>
    <p:sldId id="333" r:id="rId18"/>
    <p:sldId id="444" r:id="rId19"/>
    <p:sldId id="45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5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1922973913975E-2"/>
          <c:y val="4.7488584474885846E-2"/>
          <c:w val="0.90618372703412076"/>
          <c:h val="0.756554416999244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Sheet4!$B$1:$B$100</c:f>
              <c:numCache>
                <c:formatCode>m/d/yyyy</c:formatCode>
                <c:ptCount val="100"/>
                <c:pt idx="0">
                  <c:v>44411</c:v>
                </c:pt>
                <c:pt idx="1">
                  <c:v>44412</c:v>
                </c:pt>
                <c:pt idx="2">
                  <c:v>44413</c:v>
                </c:pt>
                <c:pt idx="3">
                  <c:v>44414</c:v>
                </c:pt>
                <c:pt idx="4">
                  <c:v>44415</c:v>
                </c:pt>
                <c:pt idx="5">
                  <c:v>44416</c:v>
                </c:pt>
                <c:pt idx="6">
                  <c:v>44417</c:v>
                </c:pt>
                <c:pt idx="7">
                  <c:v>44418</c:v>
                </c:pt>
                <c:pt idx="8">
                  <c:v>44419</c:v>
                </c:pt>
                <c:pt idx="9">
                  <c:v>44420</c:v>
                </c:pt>
                <c:pt idx="10">
                  <c:v>44421</c:v>
                </c:pt>
                <c:pt idx="11">
                  <c:v>44422</c:v>
                </c:pt>
                <c:pt idx="12">
                  <c:v>44423</c:v>
                </c:pt>
                <c:pt idx="13">
                  <c:v>44424</c:v>
                </c:pt>
                <c:pt idx="14">
                  <c:v>44425</c:v>
                </c:pt>
                <c:pt idx="15">
                  <c:v>44426</c:v>
                </c:pt>
                <c:pt idx="16">
                  <c:v>44427</c:v>
                </c:pt>
                <c:pt idx="17">
                  <c:v>44428</c:v>
                </c:pt>
                <c:pt idx="18">
                  <c:v>44429</c:v>
                </c:pt>
                <c:pt idx="19">
                  <c:v>44430</c:v>
                </c:pt>
                <c:pt idx="20">
                  <c:v>44431</c:v>
                </c:pt>
                <c:pt idx="21">
                  <c:v>44432</c:v>
                </c:pt>
                <c:pt idx="22">
                  <c:v>44433</c:v>
                </c:pt>
                <c:pt idx="23">
                  <c:v>44434</c:v>
                </c:pt>
                <c:pt idx="24">
                  <c:v>44435</c:v>
                </c:pt>
                <c:pt idx="25">
                  <c:v>44436</c:v>
                </c:pt>
                <c:pt idx="26">
                  <c:v>44437</c:v>
                </c:pt>
                <c:pt idx="27">
                  <c:v>44438</c:v>
                </c:pt>
                <c:pt idx="28">
                  <c:v>44439</c:v>
                </c:pt>
                <c:pt idx="29">
                  <c:v>44440</c:v>
                </c:pt>
                <c:pt idx="30">
                  <c:v>44441</c:v>
                </c:pt>
                <c:pt idx="31">
                  <c:v>44442</c:v>
                </c:pt>
                <c:pt idx="32">
                  <c:v>44443</c:v>
                </c:pt>
                <c:pt idx="33">
                  <c:v>44444</c:v>
                </c:pt>
                <c:pt idx="34">
                  <c:v>44445</c:v>
                </c:pt>
                <c:pt idx="35">
                  <c:v>44446</c:v>
                </c:pt>
                <c:pt idx="36">
                  <c:v>44447</c:v>
                </c:pt>
                <c:pt idx="37">
                  <c:v>44448</c:v>
                </c:pt>
                <c:pt idx="38">
                  <c:v>44449</c:v>
                </c:pt>
                <c:pt idx="39">
                  <c:v>44450</c:v>
                </c:pt>
                <c:pt idx="40">
                  <c:v>44451</c:v>
                </c:pt>
                <c:pt idx="41">
                  <c:v>44452</c:v>
                </c:pt>
                <c:pt idx="42">
                  <c:v>44453</c:v>
                </c:pt>
                <c:pt idx="43">
                  <c:v>44454</c:v>
                </c:pt>
                <c:pt idx="44">
                  <c:v>44455</c:v>
                </c:pt>
                <c:pt idx="45">
                  <c:v>44456</c:v>
                </c:pt>
                <c:pt idx="46">
                  <c:v>44457</c:v>
                </c:pt>
                <c:pt idx="47">
                  <c:v>44458</c:v>
                </c:pt>
                <c:pt idx="48">
                  <c:v>44459</c:v>
                </c:pt>
                <c:pt idx="49">
                  <c:v>44460</c:v>
                </c:pt>
                <c:pt idx="50">
                  <c:v>44461</c:v>
                </c:pt>
                <c:pt idx="51">
                  <c:v>44462</c:v>
                </c:pt>
                <c:pt idx="52">
                  <c:v>44463</c:v>
                </c:pt>
                <c:pt idx="53">
                  <c:v>44464</c:v>
                </c:pt>
                <c:pt idx="54">
                  <c:v>44465</c:v>
                </c:pt>
                <c:pt idx="55">
                  <c:v>44466</c:v>
                </c:pt>
                <c:pt idx="56">
                  <c:v>44467</c:v>
                </c:pt>
                <c:pt idx="57">
                  <c:v>44468</c:v>
                </c:pt>
                <c:pt idx="58">
                  <c:v>44469</c:v>
                </c:pt>
                <c:pt idx="59">
                  <c:v>44470</c:v>
                </c:pt>
                <c:pt idx="60">
                  <c:v>44471</c:v>
                </c:pt>
                <c:pt idx="61">
                  <c:v>44472</c:v>
                </c:pt>
                <c:pt idx="62">
                  <c:v>44473</c:v>
                </c:pt>
                <c:pt idx="63">
                  <c:v>44474</c:v>
                </c:pt>
                <c:pt idx="64">
                  <c:v>44475</c:v>
                </c:pt>
                <c:pt idx="65">
                  <c:v>44476</c:v>
                </c:pt>
                <c:pt idx="66">
                  <c:v>44477</c:v>
                </c:pt>
                <c:pt idx="67">
                  <c:v>44478</c:v>
                </c:pt>
                <c:pt idx="68">
                  <c:v>44479</c:v>
                </c:pt>
                <c:pt idx="69">
                  <c:v>44480</c:v>
                </c:pt>
                <c:pt idx="70">
                  <c:v>44481</c:v>
                </c:pt>
                <c:pt idx="71">
                  <c:v>44482</c:v>
                </c:pt>
                <c:pt idx="72">
                  <c:v>44483</c:v>
                </c:pt>
                <c:pt idx="73">
                  <c:v>44484</c:v>
                </c:pt>
                <c:pt idx="74">
                  <c:v>44485</c:v>
                </c:pt>
                <c:pt idx="75">
                  <c:v>44486</c:v>
                </c:pt>
                <c:pt idx="76">
                  <c:v>44487</c:v>
                </c:pt>
                <c:pt idx="77">
                  <c:v>44488</c:v>
                </c:pt>
                <c:pt idx="78">
                  <c:v>44489</c:v>
                </c:pt>
                <c:pt idx="79">
                  <c:v>44490</c:v>
                </c:pt>
                <c:pt idx="80">
                  <c:v>44491</c:v>
                </c:pt>
                <c:pt idx="81">
                  <c:v>44492</c:v>
                </c:pt>
                <c:pt idx="82">
                  <c:v>44493</c:v>
                </c:pt>
                <c:pt idx="83">
                  <c:v>44494</c:v>
                </c:pt>
                <c:pt idx="84">
                  <c:v>44495</c:v>
                </c:pt>
                <c:pt idx="85">
                  <c:v>44496</c:v>
                </c:pt>
                <c:pt idx="86">
                  <c:v>44497</c:v>
                </c:pt>
                <c:pt idx="87">
                  <c:v>44498</c:v>
                </c:pt>
                <c:pt idx="88">
                  <c:v>44499</c:v>
                </c:pt>
                <c:pt idx="89">
                  <c:v>44500</c:v>
                </c:pt>
                <c:pt idx="90">
                  <c:v>44501</c:v>
                </c:pt>
                <c:pt idx="91">
                  <c:v>44502</c:v>
                </c:pt>
                <c:pt idx="92">
                  <c:v>44503</c:v>
                </c:pt>
                <c:pt idx="93">
                  <c:v>44504</c:v>
                </c:pt>
                <c:pt idx="94">
                  <c:v>44505</c:v>
                </c:pt>
                <c:pt idx="95">
                  <c:v>44506</c:v>
                </c:pt>
                <c:pt idx="96">
                  <c:v>44507</c:v>
                </c:pt>
                <c:pt idx="97">
                  <c:v>44508</c:v>
                </c:pt>
                <c:pt idx="98">
                  <c:v>44509</c:v>
                </c:pt>
                <c:pt idx="99">
                  <c:v>44510</c:v>
                </c:pt>
              </c:numCache>
            </c:numRef>
          </c:cat>
          <c:val>
            <c:numRef>
              <c:f>Sheet4!$A$1:$A$104</c:f>
              <c:numCache>
                <c:formatCode>General</c:formatCode>
                <c:ptCount val="104"/>
                <c:pt idx="0">
                  <c:v>1465</c:v>
                </c:pt>
                <c:pt idx="1">
                  <c:v>1428</c:v>
                </c:pt>
                <c:pt idx="2">
                  <c:v>1422</c:v>
                </c:pt>
                <c:pt idx="3">
                  <c:v>1395</c:v>
                </c:pt>
                <c:pt idx="4">
                  <c:v>1059</c:v>
                </c:pt>
                <c:pt idx="5">
                  <c:v>960</c:v>
                </c:pt>
                <c:pt idx="6">
                  <c:v>1619</c:v>
                </c:pt>
                <c:pt idx="7">
                  <c:v>1566</c:v>
                </c:pt>
                <c:pt idx="8">
                  <c:v>1538</c:v>
                </c:pt>
                <c:pt idx="9">
                  <c:v>1577</c:v>
                </c:pt>
                <c:pt idx="10">
                  <c:v>1435</c:v>
                </c:pt>
                <c:pt idx="11">
                  <c:v>905</c:v>
                </c:pt>
                <c:pt idx="12">
                  <c:v>963</c:v>
                </c:pt>
                <c:pt idx="13">
                  <c:v>1477</c:v>
                </c:pt>
                <c:pt idx="14">
                  <c:v>1543</c:v>
                </c:pt>
                <c:pt idx="15">
                  <c:v>1497</c:v>
                </c:pt>
                <c:pt idx="16">
                  <c:v>1513</c:v>
                </c:pt>
                <c:pt idx="17">
                  <c:v>1425</c:v>
                </c:pt>
                <c:pt idx="18">
                  <c:v>1177</c:v>
                </c:pt>
                <c:pt idx="19">
                  <c:v>1041</c:v>
                </c:pt>
                <c:pt idx="20">
                  <c:v>1683</c:v>
                </c:pt>
                <c:pt idx="21">
                  <c:v>1661</c:v>
                </c:pt>
                <c:pt idx="22">
                  <c:v>1657</c:v>
                </c:pt>
                <c:pt idx="23">
                  <c:v>1580</c:v>
                </c:pt>
                <c:pt idx="24">
                  <c:v>1525</c:v>
                </c:pt>
                <c:pt idx="25">
                  <c:v>1074</c:v>
                </c:pt>
                <c:pt idx="26">
                  <c:v>1031</c:v>
                </c:pt>
                <c:pt idx="27">
                  <c:v>1824</c:v>
                </c:pt>
                <c:pt idx="28">
                  <c:v>1892</c:v>
                </c:pt>
                <c:pt idx="29">
                  <c:v>1740</c:v>
                </c:pt>
                <c:pt idx="30">
                  <c:v>1705</c:v>
                </c:pt>
                <c:pt idx="31">
                  <c:v>1583</c:v>
                </c:pt>
                <c:pt idx="32">
                  <c:v>1098</c:v>
                </c:pt>
                <c:pt idx="33">
                  <c:v>1145</c:v>
                </c:pt>
                <c:pt idx="34">
                  <c:v>1744</c:v>
                </c:pt>
                <c:pt idx="35">
                  <c:v>1750</c:v>
                </c:pt>
                <c:pt idx="36">
                  <c:v>1716</c:v>
                </c:pt>
                <c:pt idx="37">
                  <c:v>1606</c:v>
                </c:pt>
                <c:pt idx="38">
                  <c:v>1363</c:v>
                </c:pt>
                <c:pt idx="39">
                  <c:v>1099</c:v>
                </c:pt>
                <c:pt idx="40">
                  <c:v>1083</c:v>
                </c:pt>
                <c:pt idx="41">
                  <c:v>1756</c:v>
                </c:pt>
                <c:pt idx="42">
                  <c:v>1814</c:v>
                </c:pt>
                <c:pt idx="43">
                  <c:v>1744</c:v>
                </c:pt>
                <c:pt idx="44">
                  <c:v>1826</c:v>
                </c:pt>
                <c:pt idx="45">
                  <c:v>1767</c:v>
                </c:pt>
                <c:pt idx="46">
                  <c:v>1424</c:v>
                </c:pt>
                <c:pt idx="47">
                  <c:v>846</c:v>
                </c:pt>
                <c:pt idx="48">
                  <c:v>852</c:v>
                </c:pt>
                <c:pt idx="49">
                  <c:v>754</c:v>
                </c:pt>
                <c:pt idx="50">
                  <c:v>1741</c:v>
                </c:pt>
                <c:pt idx="51">
                  <c:v>1738</c:v>
                </c:pt>
                <c:pt idx="52">
                  <c:v>1617</c:v>
                </c:pt>
                <c:pt idx="53">
                  <c:v>1160</c:v>
                </c:pt>
                <c:pt idx="54">
                  <c:v>1632</c:v>
                </c:pt>
                <c:pt idx="55">
                  <c:v>1691</c:v>
                </c:pt>
                <c:pt idx="56">
                  <c:v>1656</c:v>
                </c:pt>
                <c:pt idx="57">
                  <c:v>1636</c:v>
                </c:pt>
                <c:pt idx="58">
                  <c:v>1188</c:v>
                </c:pt>
                <c:pt idx="59">
                  <c:v>650</c:v>
                </c:pt>
                <c:pt idx="60">
                  <c:v>682</c:v>
                </c:pt>
                <c:pt idx="61">
                  <c:v>806</c:v>
                </c:pt>
                <c:pt idx="62">
                  <c:v>971</c:v>
                </c:pt>
                <c:pt idx="63">
                  <c:v>1044</c:v>
                </c:pt>
                <c:pt idx="64">
                  <c:v>1174</c:v>
                </c:pt>
                <c:pt idx="65">
                  <c:v>1285</c:v>
                </c:pt>
                <c:pt idx="66">
                  <c:v>1714</c:v>
                </c:pt>
                <c:pt idx="67">
                  <c:v>1537</c:v>
                </c:pt>
                <c:pt idx="68">
                  <c:v>1173</c:v>
                </c:pt>
                <c:pt idx="69">
                  <c:v>1715</c:v>
                </c:pt>
                <c:pt idx="70">
                  <c:v>1741</c:v>
                </c:pt>
                <c:pt idx="71">
                  <c:v>1702</c:v>
                </c:pt>
                <c:pt idx="72">
                  <c:v>1717</c:v>
                </c:pt>
                <c:pt idx="73">
                  <c:v>1660</c:v>
                </c:pt>
                <c:pt idx="74">
                  <c:v>1073</c:v>
                </c:pt>
                <c:pt idx="75">
                  <c:v>993</c:v>
                </c:pt>
                <c:pt idx="76">
                  <c:v>1661</c:v>
                </c:pt>
                <c:pt idx="77">
                  <c:v>1724</c:v>
                </c:pt>
                <c:pt idx="78">
                  <c:v>1859</c:v>
                </c:pt>
                <c:pt idx="79">
                  <c:v>1857</c:v>
                </c:pt>
                <c:pt idx="80">
                  <c:v>1612</c:v>
                </c:pt>
                <c:pt idx="81">
                  <c:v>1088</c:v>
                </c:pt>
                <c:pt idx="82">
                  <c:v>1033</c:v>
                </c:pt>
                <c:pt idx="83">
                  <c:v>1798</c:v>
                </c:pt>
                <c:pt idx="84">
                  <c:v>1854</c:v>
                </c:pt>
                <c:pt idx="85">
                  <c:v>1797</c:v>
                </c:pt>
                <c:pt idx="86">
                  <c:v>1770</c:v>
                </c:pt>
                <c:pt idx="87">
                  <c:v>1668</c:v>
                </c:pt>
                <c:pt idx="88">
                  <c:v>1101</c:v>
                </c:pt>
                <c:pt idx="89">
                  <c:v>1131</c:v>
                </c:pt>
                <c:pt idx="90">
                  <c:v>1712</c:v>
                </c:pt>
                <c:pt idx="91">
                  <c:v>1860</c:v>
                </c:pt>
                <c:pt idx="92">
                  <c:v>1818</c:v>
                </c:pt>
                <c:pt idx="93">
                  <c:v>2226</c:v>
                </c:pt>
                <c:pt idx="94">
                  <c:v>1891</c:v>
                </c:pt>
                <c:pt idx="95">
                  <c:v>1272</c:v>
                </c:pt>
                <c:pt idx="96">
                  <c:v>1202</c:v>
                </c:pt>
                <c:pt idx="97">
                  <c:v>2101</c:v>
                </c:pt>
                <c:pt idx="98">
                  <c:v>1941</c:v>
                </c:pt>
                <c:pt idx="99">
                  <c:v>1924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3-41DC-BA68-D18DCF483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76010472"/>
        <c:axId val="1076011128"/>
      </c:barChart>
      <c:dateAx>
        <c:axId val="10760104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76011128"/>
        <c:crosses val="autoZero"/>
        <c:auto val="1"/>
        <c:lblOffset val="100"/>
        <c:baseTimeUnit val="days"/>
      </c:dateAx>
      <c:valAx>
        <c:axId val="1076011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76010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72F0F-4CC2-47AE-B36F-6EFE65416A8F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06435-14C8-49A4-BD0D-8452A8CB07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31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0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境遇决定人的发展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8FB67-9279-496E-9DAA-937B8B9483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3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18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转折：而这个过程中，已有一些不少有趣的故事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59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8FB67-9279-496E-9DAA-937B8B9483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59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E742C-9325-4AB8-AF2A-3EEF5C90173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5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F5EF27-0D42-0DFB-90EC-CF2F42B16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9A94B13-3151-E9F2-3142-C1383CE0D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80851-8A0B-65A2-39ED-21C65CD0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2672F0-4CB3-C6DF-08C3-ED1158BE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C731A6-7FFA-2D04-0C42-2DCAF1C7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24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E27DA-3C08-1D37-3E74-FBA6D657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639852-F890-BC7A-9787-6D7C806AA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9FA64-DE64-F3A3-1B1B-2A2141ED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C8640-7B35-3ECA-7AE3-36C7E0D1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6A9DC6-7896-CA9C-B5AA-500515AA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20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4E21E6-37E9-DE02-887B-C2165B821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647C47-1178-6E01-0EFE-BB5D98110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E867C7-9D03-8D89-549A-80454B10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6C909D-2ABB-2982-46D4-0B877F7A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52817-D094-40A6-96B7-909F1C3F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5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9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A0F8E1-CD45-F2DB-F742-28F399E1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3D12A3-1BDB-FF9B-E8D4-1B804BDC6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B6509-8DF5-C09E-126A-A808569E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6341DC-201C-C3F9-C76D-B357D8A0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5DD2DF-667B-7E8E-4D2E-5817BF90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53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CD0CFF-9776-4CAE-E0E0-D2A8ADE0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879F0A-814D-BCFE-74BB-E6A6D2219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BDA2FA-EF72-6F11-DD65-03703BE4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FDEB8-B6BA-D62F-EDF1-08276328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9FE09F-85A2-74E1-C308-75A42F03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5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102C00-041A-F3A8-217A-CFD0563B7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573F46-BCC2-28FB-6EFE-B663B6E79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FE1AD7-160A-FD96-434B-A171F2154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F4A1BF-CD6C-D2D9-960D-A17E68FE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ED2D5C-8F88-D4C2-F538-76174B17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630F56-86EA-E56B-70E1-D3A1E3F2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53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D8197A-2E65-50BE-AA44-3CC30AABF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602537-617B-A0A5-31B3-CB850A71C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2C7755-C375-436A-8C70-DF505349C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1443C5-8539-2A9B-18E2-AC353F6A2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AE7859-5C74-7A46-3495-E9982E511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996636E-D725-3447-3F35-0BEE41095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A626E0A-790A-D7A6-B35B-3337F3F2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1572DC-3C18-AA86-3F70-9EEB8D62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17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3D60C-C88D-9227-ACF7-A24C4793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71FBFF0-07C8-4EFC-37C0-D6C26F47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83FD5E-01EF-7BDC-471A-046040C4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8559F16-6ECF-84DC-C3C4-87D89309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0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9050CA-358A-0F81-81D1-931883F3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8B5D73B-F34F-503B-2476-966AEDFC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AEB853-9CF0-CAF5-0CC9-7891D7D4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07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9AA0B-98A7-0471-18AF-B862684D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4996BE-EFCC-0B1F-3BF3-59368501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96B59-A063-AEF1-C8B1-6B368FC79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39E1CB-4870-BBEB-A312-31468EA0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66149D-B50C-988C-A87E-70DED8F6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F1670F-3E4D-6378-B8BF-38E20476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27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DA0A3F-A182-86D5-19AC-5145D31B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6D6848C-63EE-8D3C-0CD5-28FBDBC2D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06F3AC-1215-BEFB-8C88-6A793AC65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9D709E-E846-74A4-3B44-7ED188BC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F46B90-E0E3-0B88-AF38-FD6F93FC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F0BAAB-FCDF-DFA6-AAA4-FB11DBAA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1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6BEEE49-5C68-6472-C493-07618D0E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7E469-805D-40BF-3B1E-2F2A2786D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F74FE6-6637-70BA-8921-83818BCE1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5B6CB-E207-4864-8F0A-C8DE64F86856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9E4E8D-284D-9A9A-D089-AE6C16367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21B69-A9D7-6440-BDEA-EBAD0FD93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2F26-BFA2-4E1C-AC0A-8173B4E58C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7951"/>
            <a:ext cx="12192000" cy="68580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637612" y="1765684"/>
            <a:ext cx="7500731" cy="26746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生物软件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趣闻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00963" y="4903303"/>
            <a:ext cx="4046689" cy="437323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陈程杰（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ccj@catas.cn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82" y="4697111"/>
            <a:ext cx="828921" cy="8289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395603" y="5456957"/>
            <a:ext cx="3547968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中国热带农业科学院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热带作物品种资源研究所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78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yuque.com/api/filetransfer/images?url=https%3A%2F%2Fupload-images.jianshu.io%2Fupload_images%2F10518391-01d3e1555c1c123f.png%3FimageMogr2%2Fauto-orient%2Fstrip%257CimageView2%2F2%2Fw%2F1240&amp;sign=af94cd1b0099e8681c6513b2f310fb61ee512e2668e46d0ae7ed85d9073205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2" y="1021382"/>
            <a:ext cx="10572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周边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E9CDBA-A0B5-45BE-A6F5-140BEF792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" b="19663"/>
          <a:stretch/>
        </p:blipFill>
        <p:spPr>
          <a:xfrm>
            <a:off x="3367218" y="3602948"/>
            <a:ext cx="2172326" cy="29658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A3EAE37-A7E7-4C47-B3CF-C32075FA9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/>
          <a:stretch/>
        </p:blipFill>
        <p:spPr>
          <a:xfrm rot="5400000">
            <a:off x="304735" y="3830306"/>
            <a:ext cx="3086100" cy="263138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55E000D-76E6-E76E-1A25-4DA45DBBA5DD}"/>
              </a:ext>
            </a:extLst>
          </p:cNvPr>
          <p:cNvGrpSpPr/>
          <p:nvPr/>
        </p:nvGrpSpPr>
        <p:grpSpPr>
          <a:xfrm>
            <a:off x="5789190" y="3250232"/>
            <a:ext cx="2413891" cy="3358817"/>
            <a:chOff x="7791429" y="2555907"/>
            <a:chExt cx="2868320" cy="39911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5B06CE2-087C-151B-F5A6-A51E06CC1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7" t="18777" r="22319" b="13754"/>
            <a:stretch/>
          </p:blipFill>
          <p:spPr>
            <a:xfrm>
              <a:off x="7797545" y="2563738"/>
              <a:ext cx="1390539" cy="194330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961FDDF-F667-D934-7C6C-3B2FC221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7" t="20355" r="30079" b="26469"/>
            <a:stretch/>
          </p:blipFill>
          <p:spPr>
            <a:xfrm>
              <a:off x="9262018" y="2555907"/>
              <a:ext cx="1390539" cy="194330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BE3F9B-1DFC-0EF7-A9F5-0E1EC6D47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9" t="26778" r="29929" b="25532"/>
            <a:stretch/>
          </p:blipFill>
          <p:spPr>
            <a:xfrm>
              <a:off x="7791429" y="4603736"/>
              <a:ext cx="1396655" cy="19433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83C68-A5BF-BBCB-6EC9-2ABBBA7AE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15271" r="24302" b="36580"/>
            <a:stretch/>
          </p:blipFill>
          <p:spPr>
            <a:xfrm>
              <a:off x="9262018" y="4603735"/>
              <a:ext cx="1397731" cy="1943305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251610F4-9F03-ACE0-1B35-D8954A1A5D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33" y="4391585"/>
            <a:ext cx="1715137" cy="2282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65848-03FE-45B7-9498-A5A99DDE2F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9" b="17643"/>
          <a:stretch/>
        </p:blipFill>
        <p:spPr>
          <a:xfrm>
            <a:off x="4007443" y="5278483"/>
            <a:ext cx="1400099" cy="12239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0F2EF85-433E-F922-9110-28A52A1412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78" y="2108879"/>
            <a:ext cx="2282706" cy="22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A892A01-ECCB-30C1-1B69-7CB60846AA25}"/>
              </a:ext>
            </a:extLst>
          </p:cNvPr>
          <p:cNvSpPr txBox="1"/>
          <p:nvPr/>
        </p:nvSpPr>
        <p:spPr>
          <a:xfrm>
            <a:off x="481013" y="201093"/>
            <a:ext cx="11710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0" i="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sz="44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传播计划，星星之火可以燎原</a:t>
            </a:r>
            <a:r>
              <a:rPr lang="en-US" altLang="zh-CN" sz="44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6DBB28B-8246-D2B4-C36E-DADB165B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593" y="1268557"/>
            <a:ext cx="3905682" cy="5210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29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519A19E-D6D9-52B7-F682-DD5082D7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6" y="105312"/>
            <a:ext cx="10066667" cy="5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779A474-D4FD-25B2-53D6-90A2E3E8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47" y="219761"/>
            <a:ext cx="10600000" cy="598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34E10D-E03D-F951-8960-D02529BF6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22" y="459154"/>
            <a:ext cx="10855225" cy="5828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9411FE-7617-F809-0EB4-ED9464D29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084" y="657287"/>
            <a:ext cx="10600000" cy="584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F1FADA4-E577-E513-C5FC-9DA71495D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538" y="830369"/>
            <a:ext cx="10214935" cy="592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4A65B34-C6E7-2B6D-9100-135C6977511D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63E1347-FD97-C9B2-D131-5EB160A625F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奖学金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（每年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&gt;3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人；每人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¥3000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A590D8-4198-E7C4-5C13-7D560F8F584D}"/>
              </a:ext>
            </a:extLst>
          </p:cNvPr>
          <p:cNvSpPr txBox="1"/>
          <p:nvPr/>
        </p:nvSpPr>
        <p:spPr>
          <a:xfrm>
            <a:off x="533038" y="133250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F7313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我心中一团火是不会熄灭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F155A8-91D4-7951-08B9-2EC47D841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6" y="2060965"/>
            <a:ext cx="3123550" cy="3853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1C55213-00EE-68BE-26AD-1D8D00269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593" y="1094979"/>
            <a:ext cx="6079715" cy="2241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1FE54F-11A0-5E68-DA52-9FCD32F2A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376" y="1822650"/>
            <a:ext cx="5693478" cy="2077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CCEF10C-F432-F607-5427-506AA3AD6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593" y="3987844"/>
            <a:ext cx="6333235" cy="2226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1A80B98-37E3-B857-9B2F-C3B3AF84A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049" y="4727749"/>
            <a:ext cx="6506712" cy="2043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56335902-B643-AA2F-D3DF-A7A98591C954}"/>
              </a:ext>
            </a:extLst>
          </p:cNvPr>
          <p:cNvSpPr/>
          <p:nvPr/>
        </p:nvSpPr>
        <p:spPr>
          <a:xfrm>
            <a:off x="3050966" y="3420633"/>
            <a:ext cx="758388" cy="58070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837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763465" y="1585446"/>
            <a:ext cx="3993435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大家都爱用：累计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10w+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人关注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不重女轻男：性别比例接近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: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覆盖年龄广：从十八岁到八十岁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0C72D9E-A2D5-68E9-9569-684B88A1936C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关联门户：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生信石头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en-US" altLang="zh-CN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BioAnno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69AE61B-BE11-F9F2-A5F9-BD1FFAF742A7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563A1FCE-4050-1B14-4EFE-E730895D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560" y="3275642"/>
            <a:ext cx="6648239" cy="32230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CDBA00-7D71-D178-36DA-25C7DDBDE9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6736" y="1097341"/>
            <a:ext cx="2901455" cy="27009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CED330-E07D-FCA9-B8A8-94F84EAE73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30" y="3468257"/>
            <a:ext cx="4575832" cy="35091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851A52-74F1-601B-0594-86C724F4D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44" y="1038856"/>
            <a:ext cx="2699192" cy="22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8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规律作息的用户（日活跃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DB085B53-C368-4E92-A502-901B3ECC667B}"/>
              </a:ext>
            </a:extLst>
          </p:cNvPr>
          <p:cNvGraphicFramePr>
            <a:graphicFrameLocks/>
          </p:cNvGraphicFramePr>
          <p:nvPr/>
        </p:nvGraphicFramePr>
        <p:xfrm>
          <a:off x="480043" y="1458911"/>
          <a:ext cx="11520398" cy="472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16978853-D155-4B56-AEC6-BFD2F898E4DB}"/>
              </a:ext>
            </a:extLst>
          </p:cNvPr>
          <p:cNvGrpSpPr/>
          <p:nvPr/>
        </p:nvGrpSpPr>
        <p:grpSpPr>
          <a:xfrm>
            <a:off x="989541" y="1692274"/>
            <a:ext cx="10458450" cy="3593622"/>
            <a:chOff x="828675" y="1514474"/>
            <a:chExt cx="10458450" cy="359362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8F3EED6-74EA-4CDB-B0BA-62FBD3C12132}"/>
                </a:ext>
              </a:extLst>
            </p:cNvPr>
            <p:cNvSpPr/>
            <p:nvPr/>
          </p:nvSpPr>
          <p:spPr>
            <a:xfrm>
              <a:off x="147919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83107D1-3C56-4F12-B88A-636C561169B8}"/>
                </a:ext>
              </a:extLst>
            </p:cNvPr>
            <p:cNvSpPr/>
            <p:nvPr/>
          </p:nvSpPr>
          <p:spPr>
            <a:xfrm>
              <a:off x="2206512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03122E7-F15D-4B52-8DA9-3FAEC6E7020F}"/>
                </a:ext>
              </a:extLst>
            </p:cNvPr>
            <p:cNvSpPr/>
            <p:nvPr/>
          </p:nvSpPr>
          <p:spPr>
            <a:xfrm>
              <a:off x="294068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FB37EE8-21A4-416A-B29B-536C47D3AA59}"/>
                </a:ext>
              </a:extLst>
            </p:cNvPr>
            <p:cNvSpPr/>
            <p:nvPr/>
          </p:nvSpPr>
          <p:spPr>
            <a:xfrm>
              <a:off x="3677527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DDE9F6F-2B4C-4023-9577-B6974E39DB34}"/>
                </a:ext>
              </a:extLst>
            </p:cNvPr>
            <p:cNvSpPr/>
            <p:nvPr/>
          </p:nvSpPr>
          <p:spPr>
            <a:xfrm>
              <a:off x="441436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713AD0F-8A4D-47F9-B6C0-3F639BB5D966}"/>
                </a:ext>
              </a:extLst>
            </p:cNvPr>
            <p:cNvSpPr/>
            <p:nvPr/>
          </p:nvSpPr>
          <p:spPr>
            <a:xfrm>
              <a:off x="5141682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E04D6EC-CF75-45AD-B906-5574A16A5514}"/>
                </a:ext>
              </a:extLst>
            </p:cNvPr>
            <p:cNvSpPr/>
            <p:nvPr/>
          </p:nvSpPr>
          <p:spPr>
            <a:xfrm>
              <a:off x="5875857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DF3FEB1-64E8-4750-ABE5-58AD3EC7D980}"/>
                </a:ext>
              </a:extLst>
            </p:cNvPr>
            <p:cNvSpPr/>
            <p:nvPr/>
          </p:nvSpPr>
          <p:spPr>
            <a:xfrm>
              <a:off x="6612697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A3C4F6-0D57-49E0-866C-AD3259A5BBD7}"/>
                </a:ext>
              </a:extLst>
            </p:cNvPr>
            <p:cNvSpPr/>
            <p:nvPr/>
          </p:nvSpPr>
          <p:spPr>
            <a:xfrm>
              <a:off x="7340012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D67335B-C581-41EE-92A7-656BF8A415CA}"/>
                </a:ext>
              </a:extLst>
            </p:cNvPr>
            <p:cNvSpPr/>
            <p:nvPr/>
          </p:nvSpPr>
          <p:spPr>
            <a:xfrm>
              <a:off x="8067327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80C604E-27CD-4A00-88C3-B1722F223FC0}"/>
                </a:ext>
              </a:extLst>
            </p:cNvPr>
            <p:cNvSpPr/>
            <p:nvPr/>
          </p:nvSpPr>
          <p:spPr>
            <a:xfrm>
              <a:off x="8801502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DFB2C5E-ABB0-4B59-8772-A909B31A3654}"/>
                </a:ext>
              </a:extLst>
            </p:cNvPr>
            <p:cNvSpPr/>
            <p:nvPr/>
          </p:nvSpPr>
          <p:spPr>
            <a:xfrm>
              <a:off x="9538342" y="1514475"/>
              <a:ext cx="705600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CC2FD9B-68D0-4085-89FD-B3E0D91CF5EF}"/>
                </a:ext>
              </a:extLst>
            </p:cNvPr>
            <p:cNvSpPr/>
            <p:nvPr/>
          </p:nvSpPr>
          <p:spPr>
            <a:xfrm>
              <a:off x="10262992" y="1514475"/>
              <a:ext cx="705600" cy="3593621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3F4B509-4FCB-4379-8C6A-7208ED7911EA}"/>
                </a:ext>
              </a:extLst>
            </p:cNvPr>
            <p:cNvSpPr/>
            <p:nvPr/>
          </p:nvSpPr>
          <p:spPr>
            <a:xfrm>
              <a:off x="10990307" y="1514475"/>
              <a:ext cx="296818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9555A95-1BD4-485D-AD65-BF2AE6E7AF27}"/>
                </a:ext>
              </a:extLst>
            </p:cNvPr>
            <p:cNvSpPr/>
            <p:nvPr/>
          </p:nvSpPr>
          <p:spPr>
            <a:xfrm>
              <a:off x="828675" y="1514474"/>
              <a:ext cx="619282" cy="3593621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E8FED7AF-1245-422D-984C-6E11CEFF2DE3}"/>
              </a:ext>
            </a:extLst>
          </p:cNvPr>
          <p:cNvCxnSpPr>
            <a:stCxn id="30" idx="1"/>
          </p:cNvCxnSpPr>
          <p:nvPr/>
        </p:nvCxnSpPr>
        <p:spPr>
          <a:xfrm flipV="1">
            <a:off x="989541" y="2730500"/>
            <a:ext cx="10458450" cy="7585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436887E-B70A-F5BE-0514-935EAA239660}"/>
              </a:ext>
            </a:extLst>
          </p:cNvPr>
          <p:cNvSpPr txBox="1"/>
          <p:nvPr/>
        </p:nvSpPr>
        <p:spPr>
          <a:xfrm>
            <a:off x="10094420" y="59996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年数据</a:t>
            </a:r>
          </a:p>
        </p:txBody>
      </p:sp>
    </p:spTree>
    <p:extLst>
      <p:ext uri="{BB962C8B-B14F-4D97-AF65-F5344CB8AC3E}">
        <p14:creationId xmlns:p14="http://schemas.microsoft.com/office/powerpoint/2010/main" val="3716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认可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的用户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61BC335-0E81-4951-A588-A2AAADD702C9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3E95A2C-15EC-8E34-0A97-8546B883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038" y="1440613"/>
            <a:ext cx="11201924" cy="52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CD538C-9733-4EE4-DC5C-474F43799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1" y="858034"/>
            <a:ext cx="5991281" cy="2132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6F2E20-A030-0E4E-6F66-CEA5B69E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27" y="858036"/>
            <a:ext cx="5643168" cy="213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830377-C3DD-D0C1-64C4-3F3AC9EBA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68" b="33165"/>
          <a:stretch/>
        </p:blipFill>
        <p:spPr>
          <a:xfrm>
            <a:off x="44002" y="224744"/>
            <a:ext cx="1365266" cy="664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555294A-A59E-F47E-E91A-8A14C47C6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095" y="224744"/>
            <a:ext cx="1365266" cy="7361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E271F7-6319-D14F-7C5D-596404A36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2" y="3517751"/>
            <a:ext cx="2047471" cy="5658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9870626-B5FC-5C0A-AC85-384B18ECE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831" y="2963996"/>
            <a:ext cx="4004262" cy="383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B60283C-E05B-D8F1-9317-95D076794591}"/>
              </a:ext>
            </a:extLst>
          </p:cNvPr>
          <p:cNvSpPr/>
          <p:nvPr/>
        </p:nvSpPr>
        <p:spPr>
          <a:xfrm>
            <a:off x="9295676" y="2956070"/>
            <a:ext cx="1409417" cy="38333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D1E78C-FA36-EACE-4C64-098442561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21" y="4205372"/>
            <a:ext cx="6019048" cy="22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5918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8EE3254-FACA-F8E8-562D-4DC1B4422666}"/>
              </a:ext>
            </a:extLst>
          </p:cNvPr>
          <p:cNvGrpSpPr/>
          <p:nvPr/>
        </p:nvGrpSpPr>
        <p:grpSpPr>
          <a:xfrm>
            <a:off x="726218" y="1017967"/>
            <a:ext cx="6353759" cy="5687633"/>
            <a:chOff x="715586" y="866554"/>
            <a:chExt cx="6353759" cy="568763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6541AB1-541A-291E-0E52-71B084AF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502" b="47874"/>
            <a:stretch/>
          </p:blipFill>
          <p:spPr>
            <a:xfrm>
              <a:off x="715588" y="866554"/>
              <a:ext cx="6353757" cy="153108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959E0C8-5C62-C933-9410-9F4D7F872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854"/>
            <a:stretch/>
          </p:blipFill>
          <p:spPr>
            <a:xfrm>
              <a:off x="715587" y="2577410"/>
              <a:ext cx="6353757" cy="138853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3680FD0-00C6-9669-41E1-080EB9557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992"/>
            <a:stretch/>
          </p:blipFill>
          <p:spPr>
            <a:xfrm>
              <a:off x="715586" y="3965945"/>
              <a:ext cx="6353757" cy="2588242"/>
            </a:xfrm>
            <a:prstGeom prst="rect">
              <a:avLst/>
            </a:prstGeom>
          </p:spPr>
        </p:pic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D595E0EF-62A9-3AFE-3BEC-35BDF9828A3D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695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已发表的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相关资料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8160904-EB1E-D5E0-7829-A120324B8AAB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EE60B2E-8458-06C4-8ABA-EF1CE9569D8F}"/>
              </a:ext>
            </a:extLst>
          </p:cNvPr>
          <p:cNvSpPr txBox="1"/>
          <p:nvPr/>
        </p:nvSpPr>
        <p:spPr>
          <a:xfrm>
            <a:off x="7264332" y="1727791"/>
            <a:ext cx="3256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Molecular Plant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ACC128-202F-2C05-D35D-A371F2C4B8A4}"/>
              </a:ext>
            </a:extLst>
          </p:cNvPr>
          <p:cNvSpPr txBox="1"/>
          <p:nvPr/>
        </p:nvSpPr>
        <p:spPr>
          <a:xfrm>
            <a:off x="7264332" y="3075815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iMeta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F1644D-3600-8483-7B66-DAF138C15575}"/>
              </a:ext>
            </a:extLst>
          </p:cNvPr>
          <p:cNvSpPr txBox="1"/>
          <p:nvPr/>
        </p:nvSpPr>
        <p:spPr>
          <a:xfrm>
            <a:off x="7264332" y="4594499"/>
            <a:ext cx="5235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Integrative Bioinformatics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A58C24-FFFA-A15F-8D1C-2C8F309D8AA2}"/>
              </a:ext>
            </a:extLst>
          </p:cNvPr>
          <p:cNvSpPr txBox="1"/>
          <p:nvPr/>
        </p:nvSpPr>
        <p:spPr>
          <a:xfrm>
            <a:off x="7264332" y="582079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科学观察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47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EE4E310-718D-937C-747D-7D806B3D415F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E6B35BE-521A-CCCE-7BDF-E04FE707D6AB}"/>
              </a:ext>
            </a:extLst>
          </p:cNvPr>
          <p:cNvSpPr txBox="1"/>
          <p:nvPr/>
        </p:nvSpPr>
        <p:spPr>
          <a:xfrm>
            <a:off x="0" y="26675"/>
            <a:ext cx="12192000" cy="88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至于其他：如果旁门左道做到极致？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0410F9-F7D9-312A-5E2D-EAE0160875B6}"/>
              </a:ext>
            </a:extLst>
          </p:cNvPr>
          <p:cNvSpPr txBox="1"/>
          <p:nvPr/>
        </p:nvSpPr>
        <p:spPr>
          <a:xfrm>
            <a:off x="8377646" y="2158964"/>
            <a:ext cx="218566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EasyGUI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8613777-28A3-2A98-3083-CE4DDBC6D211}"/>
              </a:ext>
            </a:extLst>
          </p:cNvPr>
          <p:cNvSpPr txBox="1"/>
          <p:nvPr/>
        </p:nvSpPr>
        <p:spPr>
          <a:xfrm>
            <a:off x="161796" y="1859286"/>
            <a:ext cx="2548067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Fasta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Extract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D34899-D709-2DA1-A109-3228B348253E}"/>
              </a:ext>
            </a:extLst>
          </p:cNvPr>
          <p:cNvSpPr txBox="1"/>
          <p:nvPr/>
        </p:nvSpPr>
        <p:spPr>
          <a:xfrm>
            <a:off x="2350180" y="3105734"/>
            <a:ext cx="2395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BioCJava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81E9D8-F6A7-439A-3BD7-F1D94A163ABA}"/>
              </a:ext>
            </a:extLst>
          </p:cNvPr>
          <p:cNvSpPr txBox="1"/>
          <p:nvPr/>
        </p:nvSpPr>
        <p:spPr>
          <a:xfrm>
            <a:off x="228471" y="3659514"/>
            <a:ext cx="2395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Blast3go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9F87B-32B0-94EC-D892-10404747C611}"/>
              </a:ext>
            </a:extLst>
          </p:cNvPr>
          <p:cNvSpPr txBox="1"/>
          <p:nvPr/>
        </p:nvSpPr>
        <p:spPr>
          <a:xfrm>
            <a:off x="2623690" y="5734110"/>
            <a:ext cx="2395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EasyCodeML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6DA2B4-B177-9A73-2085-7FB61C270E06}"/>
              </a:ext>
            </a:extLst>
          </p:cNvPr>
          <p:cNvSpPr txBox="1"/>
          <p:nvPr/>
        </p:nvSpPr>
        <p:spPr>
          <a:xfrm>
            <a:off x="3040349" y="4361944"/>
            <a:ext cx="122085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JJplot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393F8A-AF68-1EFC-3B73-DC6B8ECFBE44}"/>
              </a:ext>
            </a:extLst>
          </p:cNvPr>
          <p:cNvSpPr txBox="1"/>
          <p:nvPr/>
        </p:nvSpPr>
        <p:spPr>
          <a:xfrm>
            <a:off x="4742047" y="4385473"/>
            <a:ext cx="188773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JJplot2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647A9B-47B7-379A-B06A-D641325A8077}"/>
              </a:ext>
            </a:extLst>
          </p:cNvPr>
          <p:cNvSpPr txBox="1"/>
          <p:nvPr/>
        </p:nvSpPr>
        <p:spPr>
          <a:xfrm>
            <a:off x="6738920" y="4157457"/>
            <a:ext cx="151530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JIGplot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49241CF1-F0A6-CB54-58C2-F0439F7162FF}"/>
              </a:ext>
            </a:extLst>
          </p:cNvPr>
          <p:cNvSpPr/>
          <p:nvPr/>
        </p:nvSpPr>
        <p:spPr>
          <a:xfrm rot="3995253">
            <a:off x="1888814" y="2633553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23260D64-46A2-17FE-F1E7-8ABE0A395E4A}"/>
              </a:ext>
            </a:extLst>
          </p:cNvPr>
          <p:cNvSpPr/>
          <p:nvPr/>
        </p:nvSpPr>
        <p:spPr>
          <a:xfrm rot="19746824">
            <a:off x="1845325" y="3761803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DBE5C9E9-63B2-DFED-16B4-80AF679BAA22}"/>
              </a:ext>
            </a:extLst>
          </p:cNvPr>
          <p:cNvSpPr/>
          <p:nvPr/>
        </p:nvSpPr>
        <p:spPr>
          <a:xfrm rot="16200000">
            <a:off x="3308516" y="5287168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B37BCAD4-37B8-F672-C42B-85F984E892C8}"/>
              </a:ext>
            </a:extLst>
          </p:cNvPr>
          <p:cNvSpPr/>
          <p:nvPr/>
        </p:nvSpPr>
        <p:spPr>
          <a:xfrm>
            <a:off x="4153405" y="4576665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3584CA7E-7FE8-2511-C55D-F47CA7674B61}"/>
              </a:ext>
            </a:extLst>
          </p:cNvPr>
          <p:cNvSpPr/>
          <p:nvPr/>
        </p:nvSpPr>
        <p:spPr>
          <a:xfrm>
            <a:off x="6234592" y="452625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7BF28939-9154-22CC-7740-F9931B74D5F6}"/>
              </a:ext>
            </a:extLst>
          </p:cNvPr>
          <p:cNvSpPr/>
          <p:nvPr/>
        </p:nvSpPr>
        <p:spPr>
          <a:xfrm rot="16200000">
            <a:off x="3301972" y="3914700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C0C10F49-0580-EE78-2303-E0A35BAAD5D3}"/>
              </a:ext>
            </a:extLst>
          </p:cNvPr>
          <p:cNvSpPr/>
          <p:nvPr/>
        </p:nvSpPr>
        <p:spPr>
          <a:xfrm>
            <a:off x="6291145" y="331031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57D838A-06C9-A945-0262-8A7020067F92}"/>
              </a:ext>
            </a:extLst>
          </p:cNvPr>
          <p:cNvSpPr txBox="1"/>
          <p:nvPr/>
        </p:nvSpPr>
        <p:spPr>
          <a:xfrm>
            <a:off x="4711857" y="3141647"/>
            <a:ext cx="154621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94CE8A16-2557-0746-846C-4472A40BD587}"/>
              </a:ext>
            </a:extLst>
          </p:cNvPr>
          <p:cNvSpPr/>
          <p:nvPr/>
        </p:nvSpPr>
        <p:spPr>
          <a:xfrm>
            <a:off x="4136367" y="331031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F114DB8E-ED54-A02E-5277-A092EE9B579B}"/>
              </a:ext>
            </a:extLst>
          </p:cNvPr>
          <p:cNvSpPr/>
          <p:nvPr/>
        </p:nvSpPr>
        <p:spPr>
          <a:xfrm rot="16200000">
            <a:off x="5086447" y="391577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0E303842-5511-282D-D153-0C4D810A6D63}"/>
              </a:ext>
            </a:extLst>
          </p:cNvPr>
          <p:cNvSpPr/>
          <p:nvPr/>
        </p:nvSpPr>
        <p:spPr>
          <a:xfrm rot="13651974">
            <a:off x="6206966" y="3973353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813C832-0708-D604-88DA-4CD92F792531}"/>
              </a:ext>
            </a:extLst>
          </p:cNvPr>
          <p:cNvSpPr txBox="1"/>
          <p:nvPr/>
        </p:nvSpPr>
        <p:spPr>
          <a:xfrm>
            <a:off x="6870518" y="3153526"/>
            <a:ext cx="1968682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-II</a:t>
            </a: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83786F6E-8E51-48B6-355E-4FBA74600228}"/>
              </a:ext>
            </a:extLst>
          </p:cNvPr>
          <p:cNvSpPr/>
          <p:nvPr/>
        </p:nvSpPr>
        <p:spPr>
          <a:xfrm rot="6792085">
            <a:off x="8437217" y="2830948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51C0E50-55E4-7764-EEF4-5434E201F312}"/>
              </a:ext>
            </a:extLst>
          </p:cNvPr>
          <p:cNvSpPr txBox="1"/>
          <p:nvPr/>
        </p:nvSpPr>
        <p:spPr>
          <a:xfrm>
            <a:off x="2720462" y="2126262"/>
            <a:ext cx="220697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sRNAminer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5A5D0E5E-E0B8-909A-9717-D8AEBEB38609}"/>
              </a:ext>
            </a:extLst>
          </p:cNvPr>
          <p:cNvSpPr/>
          <p:nvPr/>
        </p:nvSpPr>
        <p:spPr>
          <a:xfrm rot="13509137">
            <a:off x="4304442" y="2697172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43C7782-263A-D1DD-4B54-E4E8FD4B7D41}"/>
              </a:ext>
            </a:extLst>
          </p:cNvPr>
          <p:cNvSpPr txBox="1"/>
          <p:nvPr/>
        </p:nvSpPr>
        <p:spPr>
          <a:xfrm>
            <a:off x="4599717" y="1519194"/>
            <a:ext cx="299574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sRNAanno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213ECC5-5CA8-2328-E8E2-49661FCAF74A}"/>
              </a:ext>
            </a:extLst>
          </p:cNvPr>
          <p:cNvSpPr txBox="1"/>
          <p:nvPr/>
        </p:nvSpPr>
        <p:spPr>
          <a:xfrm>
            <a:off x="5806216" y="2123591"/>
            <a:ext cx="253167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sRNAbrowser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2AA1B950-58A8-E4F5-0476-97199CF05143}"/>
              </a:ext>
            </a:extLst>
          </p:cNvPr>
          <p:cNvSpPr/>
          <p:nvPr/>
        </p:nvSpPr>
        <p:spPr>
          <a:xfrm rot="2889961">
            <a:off x="8538327" y="3757781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42D2432-EAD9-7E10-52B9-BCC5024DB4A8}"/>
              </a:ext>
            </a:extLst>
          </p:cNvPr>
          <p:cNvSpPr txBox="1"/>
          <p:nvPr/>
        </p:nvSpPr>
        <p:spPr>
          <a:xfrm>
            <a:off x="9006789" y="4083871"/>
            <a:ext cx="875399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???</a:t>
            </a: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DA0C0CDD-E6A6-6541-3307-F79DF5D2E36D}"/>
              </a:ext>
            </a:extLst>
          </p:cNvPr>
          <p:cNvSpPr/>
          <p:nvPr/>
        </p:nvSpPr>
        <p:spPr>
          <a:xfrm rot="16200000">
            <a:off x="5105861" y="232798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B869188B-13CD-550B-90E1-EBB94F0233D3}"/>
              </a:ext>
            </a:extLst>
          </p:cNvPr>
          <p:cNvSpPr/>
          <p:nvPr/>
        </p:nvSpPr>
        <p:spPr>
          <a:xfrm rot="18717328">
            <a:off x="5781527" y="2734448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1D64C5E3-DD14-8E0E-5295-248642F67949}"/>
              </a:ext>
            </a:extLst>
          </p:cNvPr>
          <p:cNvSpPr/>
          <p:nvPr/>
        </p:nvSpPr>
        <p:spPr>
          <a:xfrm rot="18717328">
            <a:off x="6897564" y="172646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A26F01C-36DB-24A7-E5A9-5D7E4C72F1A7}"/>
              </a:ext>
            </a:extLst>
          </p:cNvPr>
          <p:cNvSpPr txBox="1"/>
          <p:nvPr/>
        </p:nvSpPr>
        <p:spPr>
          <a:xfrm>
            <a:off x="7405772" y="1236223"/>
            <a:ext cx="196868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IGV-sRNA</a:t>
            </a:r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0028702B-9C39-ACB8-249E-E62CD13C99E4}"/>
              </a:ext>
            </a:extLst>
          </p:cNvPr>
          <p:cNvSpPr/>
          <p:nvPr/>
        </p:nvSpPr>
        <p:spPr>
          <a:xfrm>
            <a:off x="9291638" y="1323646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2DD7253-E481-0470-948E-242152BACAA0}"/>
              </a:ext>
            </a:extLst>
          </p:cNvPr>
          <p:cNvSpPr txBox="1"/>
          <p:nvPr/>
        </p:nvSpPr>
        <p:spPr>
          <a:xfrm>
            <a:off x="9955086" y="1226794"/>
            <a:ext cx="196868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GSAme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C86FCFE2-F525-541A-8600-357D84F0D5B8}"/>
              </a:ext>
            </a:extLst>
          </p:cNvPr>
          <p:cNvSpPr/>
          <p:nvPr/>
        </p:nvSpPr>
        <p:spPr>
          <a:xfrm rot="5400000">
            <a:off x="10808683" y="1928234"/>
            <a:ext cx="590550" cy="4579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76CE55E-2880-289B-6156-FB8B771FF2C5}"/>
              </a:ext>
            </a:extLst>
          </p:cNvPr>
          <p:cNvSpPr txBox="1"/>
          <p:nvPr/>
        </p:nvSpPr>
        <p:spPr>
          <a:xfrm>
            <a:off x="10383711" y="2412462"/>
            <a:ext cx="196868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GSAman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67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F83B1D9-A7D6-829F-7B6A-2C57E0C2CB4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0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了解历史，理解现在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04D5DEC-DAFA-3AC4-8B72-767B2BEF4012}"/>
              </a:ext>
            </a:extLst>
          </p:cNvPr>
          <p:cNvCxnSpPr>
            <a:cxnSpLocks/>
          </p:cNvCxnSpPr>
          <p:nvPr/>
        </p:nvCxnSpPr>
        <p:spPr>
          <a:xfrm>
            <a:off x="0" y="1004063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DC59BCD3-1852-FB2D-E25E-1B3E993A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026" y="1135259"/>
            <a:ext cx="7353030" cy="55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4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0A8B5613-3F8E-4A51-AECB-93868E042DD5}"/>
              </a:ext>
            </a:extLst>
          </p:cNvPr>
          <p:cNvCxnSpPr>
            <a:cxnSpLocks/>
          </p:cNvCxnSpPr>
          <p:nvPr/>
        </p:nvCxnSpPr>
        <p:spPr>
          <a:xfrm>
            <a:off x="8268270" y="1274519"/>
            <a:ext cx="0" cy="5725711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E4CA4EB-CFFA-48D3-98C1-ED85A7E04EF8}"/>
              </a:ext>
            </a:extLst>
          </p:cNvPr>
          <p:cNvSpPr/>
          <p:nvPr/>
        </p:nvSpPr>
        <p:spPr>
          <a:xfrm>
            <a:off x="551621" y="1620077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测序数据污染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2520AD-145F-496B-B4EB-7E48BE459380}"/>
              </a:ext>
            </a:extLst>
          </p:cNvPr>
          <p:cNvSpPr/>
          <p:nvPr/>
        </p:nvSpPr>
        <p:spPr>
          <a:xfrm>
            <a:off x="551621" y="2946160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淘宝购置二手服务器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DBF5BB-272E-4C9E-8D56-59257A95AE76}"/>
              </a:ext>
            </a:extLst>
          </p:cNvPr>
          <p:cNvSpPr/>
          <p:nvPr/>
        </p:nvSpPr>
        <p:spPr>
          <a:xfrm>
            <a:off x="551621" y="4211743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 </a:t>
            </a:r>
            <a:r>
              <a:rPr lang="en-US" altLang="zh-CN" sz="2800" b="1" dirty="0"/>
              <a:t>Perl lang </a:t>
            </a:r>
            <a:endParaRPr lang="zh-CN" altLang="en-US" sz="28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22C1AD6-5201-48D6-A192-F31E2D43DB83}"/>
              </a:ext>
            </a:extLst>
          </p:cNvPr>
          <p:cNvSpPr/>
          <p:nvPr/>
        </p:nvSpPr>
        <p:spPr>
          <a:xfrm>
            <a:off x="551621" y="5524571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 </a:t>
            </a:r>
            <a:r>
              <a:rPr lang="en-US" altLang="zh-CN" sz="2800" b="1" dirty="0"/>
              <a:t>Linux</a:t>
            </a:r>
            <a:endParaRPr lang="zh-CN" altLang="en-US" sz="28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2992DFB-3508-431B-A5CA-E68D662FC744}"/>
              </a:ext>
            </a:extLst>
          </p:cNvPr>
          <p:cNvSpPr/>
          <p:nvPr/>
        </p:nvSpPr>
        <p:spPr>
          <a:xfrm>
            <a:off x="3411259" y="5524570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 </a:t>
            </a:r>
            <a:r>
              <a:rPr lang="en-US" altLang="zh-CN" sz="2800" b="1" dirty="0"/>
              <a:t>R </a:t>
            </a:r>
            <a:r>
              <a:rPr lang="zh-CN" altLang="en-US" sz="2800" b="1" dirty="0"/>
              <a:t>语言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C96930-02CC-435F-B26A-E0A17B997710}"/>
              </a:ext>
            </a:extLst>
          </p:cNvPr>
          <p:cNvSpPr/>
          <p:nvPr/>
        </p:nvSpPr>
        <p:spPr>
          <a:xfrm>
            <a:off x="3397525" y="4223554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/>
              <a:t>R2CUB</a:t>
            </a:r>
            <a:endParaRPr lang="zh-CN" altLang="en-US" sz="2800" b="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E3BE3DD-2CB8-4C2F-ACE9-880EB8DBE615}"/>
              </a:ext>
            </a:extLst>
          </p:cNvPr>
          <p:cNvSpPr/>
          <p:nvPr/>
        </p:nvSpPr>
        <p:spPr>
          <a:xfrm>
            <a:off x="3397525" y="2921091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Java or C++</a:t>
            </a:r>
            <a:endParaRPr lang="zh-CN" altLang="en-US" sz="28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AFB42E2-73A9-48BA-9C29-06E043440094}"/>
              </a:ext>
            </a:extLst>
          </p:cNvPr>
          <p:cNvSpPr/>
          <p:nvPr/>
        </p:nvSpPr>
        <p:spPr>
          <a:xfrm>
            <a:off x="3411259" y="1620075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学习</a:t>
            </a:r>
            <a:r>
              <a:rPr lang="en-US" altLang="zh-CN" sz="2800" b="1" dirty="0"/>
              <a:t> Java</a:t>
            </a:r>
            <a:endParaRPr lang="zh-CN" altLang="en-US" sz="28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AAF32B7-0525-4A66-A057-0797E751773C}"/>
              </a:ext>
            </a:extLst>
          </p:cNvPr>
          <p:cNvSpPr/>
          <p:nvPr/>
        </p:nvSpPr>
        <p:spPr>
          <a:xfrm>
            <a:off x="3418263" y="330492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 err="1"/>
              <a:t>EasyGUI</a:t>
            </a:r>
            <a:endParaRPr lang="zh-CN" altLang="en-US" sz="28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2A5A80E-4F7B-4509-8707-A1EEA50481FC}"/>
              </a:ext>
            </a:extLst>
          </p:cNvPr>
          <p:cNvSpPr/>
          <p:nvPr/>
        </p:nvSpPr>
        <p:spPr>
          <a:xfrm>
            <a:off x="6282528" y="337239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/>
              <a:t>blast3go</a:t>
            </a:r>
            <a:endParaRPr lang="zh-CN" altLang="en-US" sz="2800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4042022-ECE0-445E-8236-7041BC1130CD}"/>
              </a:ext>
            </a:extLst>
          </p:cNvPr>
          <p:cNvSpPr/>
          <p:nvPr/>
        </p:nvSpPr>
        <p:spPr>
          <a:xfrm>
            <a:off x="6282528" y="1602822"/>
            <a:ext cx="2464904" cy="8861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Bioinformatics*</a:t>
            </a:r>
            <a:r>
              <a:rPr lang="zh-CN" altLang="en-US" b="1" dirty="0"/>
              <a:t>中国</a:t>
            </a:r>
            <a:r>
              <a:rPr lang="zh-CN" altLang="en-US" sz="2400" b="1" dirty="0"/>
              <a:t> </a:t>
            </a:r>
            <a:r>
              <a:rPr lang="zh-CN" altLang="en-US" sz="2800" b="1" dirty="0"/>
              <a:t>社群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96F1EC2-0E9B-4A0B-8180-0C391394D192}"/>
              </a:ext>
            </a:extLst>
          </p:cNvPr>
          <p:cNvSpPr/>
          <p:nvPr/>
        </p:nvSpPr>
        <p:spPr>
          <a:xfrm>
            <a:off x="6282528" y="2915649"/>
            <a:ext cx="2464904" cy="88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开发 </a:t>
            </a:r>
            <a:r>
              <a:rPr lang="en-US" altLang="zh-CN" sz="2800" b="1" dirty="0" err="1"/>
              <a:t>TBtools</a:t>
            </a:r>
            <a:endParaRPr lang="zh-CN" altLang="en-US" sz="2800" b="1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65C1A8F-2919-47C0-B44A-05FD5B38DB90}"/>
              </a:ext>
            </a:extLst>
          </p:cNvPr>
          <p:cNvSpPr/>
          <p:nvPr/>
        </p:nvSpPr>
        <p:spPr>
          <a:xfrm>
            <a:off x="6279730" y="4268963"/>
            <a:ext cx="2464904" cy="88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了解图形语法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59F3CF6-A676-4B8A-BC43-144C8526361D}"/>
              </a:ext>
            </a:extLst>
          </p:cNvPr>
          <p:cNvSpPr/>
          <p:nvPr/>
        </p:nvSpPr>
        <p:spPr>
          <a:xfrm>
            <a:off x="6279730" y="5524570"/>
            <a:ext cx="2464904" cy="8861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JJplot-JJplot2 </a:t>
            </a:r>
            <a:r>
              <a:rPr lang="en-US" altLang="zh-CN" sz="2800" b="1" dirty="0" err="1"/>
              <a:t>JIGplot</a:t>
            </a:r>
            <a:endParaRPr lang="zh-CN" altLang="en-US" sz="2800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9C8CC3E-4BCA-48E9-B9B4-9515E850A57C}"/>
              </a:ext>
            </a:extLst>
          </p:cNvPr>
          <p:cNvSpPr/>
          <p:nvPr/>
        </p:nvSpPr>
        <p:spPr>
          <a:xfrm>
            <a:off x="9148201" y="5521497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预印本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7764B6C-A90E-47CD-AB87-36272F98038F}"/>
              </a:ext>
            </a:extLst>
          </p:cNvPr>
          <p:cNvSpPr/>
          <p:nvPr/>
        </p:nvSpPr>
        <p:spPr>
          <a:xfrm>
            <a:off x="9128171" y="2947760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更新预印本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C1EB22B-BABF-425A-AA98-9FEA740D657C}"/>
              </a:ext>
            </a:extLst>
          </p:cNvPr>
          <p:cNvSpPr txBox="1"/>
          <p:nvPr/>
        </p:nvSpPr>
        <p:spPr>
          <a:xfrm flipH="1">
            <a:off x="455836" y="1206692"/>
            <a:ext cx="21583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2014 – </a:t>
            </a:r>
            <a:r>
              <a:rPr lang="zh-CN" altLang="en-US" sz="2000" b="1" dirty="0"/>
              <a:t>研二</a:t>
            </a:r>
            <a:r>
              <a:rPr lang="en-US" altLang="zh-CN" sz="2000" b="1" dirty="0"/>
              <a:t> </a:t>
            </a:r>
            <a:endParaRPr lang="zh-CN" altLang="en-US" sz="2000" b="1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EF2E7E9-E73C-40A1-99F5-0D88D0389148}"/>
              </a:ext>
            </a:extLst>
          </p:cNvPr>
          <p:cNvSpPr txBox="1"/>
          <p:nvPr/>
        </p:nvSpPr>
        <p:spPr>
          <a:xfrm flipH="1">
            <a:off x="9573729" y="3486865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2020 – </a:t>
            </a:r>
            <a:r>
              <a:rPr lang="zh-CN" altLang="en-US" sz="2000" b="1" dirty="0">
                <a:solidFill>
                  <a:srgbClr val="FF0000"/>
                </a:solidFill>
              </a:rPr>
              <a:t>博四</a:t>
            </a:r>
          </a:p>
        </p:txBody>
      </p:sp>
      <p:sp>
        <p:nvSpPr>
          <p:cNvPr id="46" name="箭头: 下 45">
            <a:extLst>
              <a:ext uri="{FF2B5EF4-FFF2-40B4-BE49-F238E27FC236}">
                <a16:creationId xmlns:a16="http://schemas.microsoft.com/office/drawing/2014/main" id="{668617E6-4738-4747-8132-104440BD7661}"/>
              </a:ext>
            </a:extLst>
          </p:cNvPr>
          <p:cNvSpPr/>
          <p:nvPr/>
        </p:nvSpPr>
        <p:spPr>
          <a:xfrm>
            <a:off x="1504605" y="2580512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538FE6ED-B445-46B5-93D3-C5ADE131D58C}"/>
              </a:ext>
            </a:extLst>
          </p:cNvPr>
          <p:cNvSpPr/>
          <p:nvPr/>
        </p:nvSpPr>
        <p:spPr>
          <a:xfrm>
            <a:off x="1504605" y="3883440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CBF9909E-AED3-4A2B-811A-F607594CC880}"/>
              </a:ext>
            </a:extLst>
          </p:cNvPr>
          <p:cNvSpPr/>
          <p:nvPr/>
        </p:nvSpPr>
        <p:spPr>
          <a:xfrm>
            <a:off x="1504605" y="5172645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74AF9C4A-07A8-4697-BFF6-1AF40F9036DC}"/>
              </a:ext>
            </a:extLst>
          </p:cNvPr>
          <p:cNvGrpSpPr/>
          <p:nvPr/>
        </p:nvGrpSpPr>
        <p:grpSpPr>
          <a:xfrm rot="10800000">
            <a:off x="4412830" y="2583967"/>
            <a:ext cx="457200" cy="2855600"/>
            <a:chOff x="4385294" y="2474965"/>
            <a:chExt cx="457200" cy="2855600"/>
          </a:xfrm>
        </p:grpSpPr>
        <p:sp>
          <p:nvSpPr>
            <p:cNvPr id="52" name="箭头: 下 51">
              <a:extLst>
                <a:ext uri="{FF2B5EF4-FFF2-40B4-BE49-F238E27FC236}">
                  <a16:creationId xmlns:a16="http://schemas.microsoft.com/office/drawing/2014/main" id="{BEAE385B-A61E-4ECC-A8BF-71C8BAB7EFDA}"/>
                </a:ext>
              </a:extLst>
            </p:cNvPr>
            <p:cNvSpPr/>
            <p:nvPr/>
          </p:nvSpPr>
          <p:spPr>
            <a:xfrm>
              <a:off x="4385294" y="2474965"/>
              <a:ext cx="457200" cy="27719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箭头: 下 53">
              <a:extLst>
                <a:ext uri="{FF2B5EF4-FFF2-40B4-BE49-F238E27FC236}">
                  <a16:creationId xmlns:a16="http://schemas.microsoft.com/office/drawing/2014/main" id="{148575FB-E29F-4711-8805-8625A843268D}"/>
                </a:ext>
              </a:extLst>
            </p:cNvPr>
            <p:cNvSpPr/>
            <p:nvPr/>
          </p:nvSpPr>
          <p:spPr>
            <a:xfrm>
              <a:off x="4385294" y="3764170"/>
              <a:ext cx="457200" cy="27719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箭头: 下 55">
              <a:extLst>
                <a:ext uri="{FF2B5EF4-FFF2-40B4-BE49-F238E27FC236}">
                  <a16:creationId xmlns:a16="http://schemas.microsoft.com/office/drawing/2014/main" id="{6D755AA6-A69E-43B4-B3CC-82D2E90E0105}"/>
                </a:ext>
              </a:extLst>
            </p:cNvPr>
            <p:cNvSpPr/>
            <p:nvPr/>
          </p:nvSpPr>
          <p:spPr>
            <a:xfrm>
              <a:off x="4385294" y="5053375"/>
              <a:ext cx="457200" cy="277190"/>
            </a:xfrm>
            <a:prstGeom prst="downArrow">
              <a:avLst>
                <a:gd name="adj1" fmla="val 61111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0" name="箭头: 下 59">
            <a:extLst>
              <a:ext uri="{FF2B5EF4-FFF2-40B4-BE49-F238E27FC236}">
                <a16:creationId xmlns:a16="http://schemas.microsoft.com/office/drawing/2014/main" id="{A2501E02-E0B8-4EE0-A2D5-6112D4E36074}"/>
              </a:ext>
            </a:extLst>
          </p:cNvPr>
          <p:cNvSpPr/>
          <p:nvPr/>
        </p:nvSpPr>
        <p:spPr>
          <a:xfrm>
            <a:off x="7295146" y="1274519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箭头: 下 61">
            <a:extLst>
              <a:ext uri="{FF2B5EF4-FFF2-40B4-BE49-F238E27FC236}">
                <a16:creationId xmlns:a16="http://schemas.microsoft.com/office/drawing/2014/main" id="{B7CEED0A-3C1E-41D2-8A12-691C0003AF5A}"/>
              </a:ext>
            </a:extLst>
          </p:cNvPr>
          <p:cNvSpPr/>
          <p:nvPr/>
        </p:nvSpPr>
        <p:spPr>
          <a:xfrm>
            <a:off x="7295146" y="2583967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箭头: 下 63">
            <a:extLst>
              <a:ext uri="{FF2B5EF4-FFF2-40B4-BE49-F238E27FC236}">
                <a16:creationId xmlns:a16="http://schemas.microsoft.com/office/drawing/2014/main" id="{6A78E1B6-031E-438F-8204-86CD39AFE113}"/>
              </a:ext>
            </a:extLst>
          </p:cNvPr>
          <p:cNvSpPr/>
          <p:nvPr/>
        </p:nvSpPr>
        <p:spPr>
          <a:xfrm rot="10800000">
            <a:off x="10021540" y="5172645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箭头: 下 65">
            <a:extLst>
              <a:ext uri="{FF2B5EF4-FFF2-40B4-BE49-F238E27FC236}">
                <a16:creationId xmlns:a16="http://schemas.microsoft.com/office/drawing/2014/main" id="{AD625EF4-CEBB-4189-9223-97DC197D8A2D}"/>
              </a:ext>
            </a:extLst>
          </p:cNvPr>
          <p:cNvSpPr/>
          <p:nvPr/>
        </p:nvSpPr>
        <p:spPr>
          <a:xfrm rot="10800000">
            <a:off x="10021540" y="3883440"/>
            <a:ext cx="457200" cy="27719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箭头: 下 67">
            <a:extLst>
              <a:ext uri="{FF2B5EF4-FFF2-40B4-BE49-F238E27FC236}">
                <a16:creationId xmlns:a16="http://schemas.microsoft.com/office/drawing/2014/main" id="{97185801-B95B-4DDA-9D82-08FEEBB99073}"/>
              </a:ext>
            </a:extLst>
          </p:cNvPr>
          <p:cNvSpPr/>
          <p:nvPr/>
        </p:nvSpPr>
        <p:spPr>
          <a:xfrm rot="10800000">
            <a:off x="10017838" y="2583967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箭头: 下 71">
            <a:extLst>
              <a:ext uri="{FF2B5EF4-FFF2-40B4-BE49-F238E27FC236}">
                <a16:creationId xmlns:a16="http://schemas.microsoft.com/office/drawing/2014/main" id="{D75D6B9C-FC3C-41B0-ADDA-60901D83C4DE}"/>
              </a:ext>
            </a:extLst>
          </p:cNvPr>
          <p:cNvSpPr/>
          <p:nvPr/>
        </p:nvSpPr>
        <p:spPr>
          <a:xfrm rot="16200000">
            <a:off x="2985292" y="5871697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4" name="箭头: 下 73">
            <a:extLst>
              <a:ext uri="{FF2B5EF4-FFF2-40B4-BE49-F238E27FC236}">
                <a16:creationId xmlns:a16="http://schemas.microsoft.com/office/drawing/2014/main" id="{8AAECBB9-AA2A-4D93-8D39-050538264AD9}"/>
              </a:ext>
            </a:extLst>
          </p:cNvPr>
          <p:cNvSpPr/>
          <p:nvPr/>
        </p:nvSpPr>
        <p:spPr>
          <a:xfrm rot="16200000">
            <a:off x="5857184" y="634980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6" name="箭头: 下 75">
            <a:extLst>
              <a:ext uri="{FF2B5EF4-FFF2-40B4-BE49-F238E27FC236}">
                <a16:creationId xmlns:a16="http://schemas.microsoft.com/office/drawing/2014/main" id="{7F44885B-E8E2-40B4-AFFD-965107F918B6}"/>
              </a:ext>
            </a:extLst>
          </p:cNvPr>
          <p:cNvSpPr/>
          <p:nvPr/>
        </p:nvSpPr>
        <p:spPr>
          <a:xfrm rot="16200000">
            <a:off x="8693004" y="5871696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ADDD9D0-132B-4060-B25C-D9D1B5D49414}"/>
              </a:ext>
            </a:extLst>
          </p:cNvPr>
          <p:cNvSpPr/>
          <p:nvPr/>
        </p:nvSpPr>
        <p:spPr>
          <a:xfrm>
            <a:off x="9141851" y="1604310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/>
              <a:t>MolPln</a:t>
            </a:r>
            <a:r>
              <a:rPr lang="zh-CN" altLang="en-US" sz="2800" b="1" dirty="0"/>
              <a:t>发表</a:t>
            </a:r>
          </a:p>
        </p:txBody>
      </p:sp>
      <p:sp>
        <p:nvSpPr>
          <p:cNvPr id="80" name="箭头: 下 79">
            <a:extLst>
              <a:ext uri="{FF2B5EF4-FFF2-40B4-BE49-F238E27FC236}">
                <a16:creationId xmlns:a16="http://schemas.microsoft.com/office/drawing/2014/main" id="{21990989-4803-40EB-AABF-9B16D6E6275B}"/>
              </a:ext>
            </a:extLst>
          </p:cNvPr>
          <p:cNvSpPr/>
          <p:nvPr/>
        </p:nvSpPr>
        <p:spPr>
          <a:xfrm rot="10800000">
            <a:off x="10021540" y="1274519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65EDD7D6-96DF-4AD9-81EB-0BBA76849510}"/>
              </a:ext>
            </a:extLst>
          </p:cNvPr>
          <p:cNvCxnSpPr>
            <a:cxnSpLocks/>
          </p:cNvCxnSpPr>
          <p:nvPr/>
        </p:nvCxnSpPr>
        <p:spPr>
          <a:xfrm>
            <a:off x="0" y="943276"/>
            <a:ext cx="321389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9E3EAB26-B641-4D85-9E24-489869273FAC}"/>
              </a:ext>
            </a:extLst>
          </p:cNvPr>
          <p:cNvSpPr txBox="1"/>
          <p:nvPr/>
        </p:nvSpPr>
        <p:spPr>
          <a:xfrm>
            <a:off x="1" y="86626"/>
            <a:ext cx="3213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开发历程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D1325D1-DD1E-4F68-99A2-379356394192}"/>
              </a:ext>
            </a:extLst>
          </p:cNvPr>
          <p:cNvSpPr txBox="1"/>
          <p:nvPr/>
        </p:nvSpPr>
        <p:spPr>
          <a:xfrm flipH="1">
            <a:off x="9593759" y="6056392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2018 – </a:t>
            </a:r>
            <a:r>
              <a:rPr lang="zh-CN" altLang="en-US" sz="2000" b="1" dirty="0"/>
              <a:t>博二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6725288" y="3483712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2015 – </a:t>
            </a:r>
            <a:r>
              <a:rPr lang="zh-CN" altLang="en-US" sz="2000" b="1" dirty="0">
                <a:solidFill>
                  <a:srgbClr val="FF0000"/>
                </a:solidFill>
              </a:rPr>
              <a:t>研三</a:t>
            </a:r>
          </a:p>
        </p:txBody>
      </p:sp>
      <p:sp>
        <p:nvSpPr>
          <p:cNvPr id="51" name="箭头: 下 50">
            <a:extLst>
              <a:ext uri="{FF2B5EF4-FFF2-40B4-BE49-F238E27FC236}">
                <a16:creationId xmlns:a16="http://schemas.microsoft.com/office/drawing/2014/main" id="{A0FBF137-452F-43CA-A059-2C2DF9DB695F}"/>
              </a:ext>
            </a:extLst>
          </p:cNvPr>
          <p:cNvSpPr/>
          <p:nvPr/>
        </p:nvSpPr>
        <p:spPr>
          <a:xfrm rot="10800000">
            <a:off x="4412830" y="1292841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箭头: 下 52">
            <a:extLst>
              <a:ext uri="{FF2B5EF4-FFF2-40B4-BE49-F238E27FC236}">
                <a16:creationId xmlns:a16="http://schemas.microsoft.com/office/drawing/2014/main" id="{574AEE9C-8B7D-433D-AD73-6D52C4C15777}"/>
              </a:ext>
            </a:extLst>
          </p:cNvPr>
          <p:cNvSpPr/>
          <p:nvPr/>
        </p:nvSpPr>
        <p:spPr>
          <a:xfrm>
            <a:off x="7286380" y="3883440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箭头: 下 54">
            <a:extLst>
              <a:ext uri="{FF2B5EF4-FFF2-40B4-BE49-F238E27FC236}">
                <a16:creationId xmlns:a16="http://schemas.microsoft.com/office/drawing/2014/main" id="{51FA75FD-B368-4421-ABDE-748435D52D9C}"/>
              </a:ext>
            </a:extLst>
          </p:cNvPr>
          <p:cNvSpPr/>
          <p:nvPr/>
        </p:nvSpPr>
        <p:spPr>
          <a:xfrm>
            <a:off x="7283582" y="5201255"/>
            <a:ext cx="457200" cy="277190"/>
          </a:xfrm>
          <a:prstGeom prst="downArrow">
            <a:avLst>
              <a:gd name="adj1" fmla="val 61111"/>
              <a:gd name="adj2" fmla="val 5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8859A87-59FA-4B15-8B79-ADE14181A455}"/>
              </a:ext>
            </a:extLst>
          </p:cNvPr>
          <p:cNvSpPr/>
          <p:nvPr/>
        </p:nvSpPr>
        <p:spPr>
          <a:xfrm>
            <a:off x="9118131" y="4271803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更新预印本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BF5239D-A53A-4354-9976-658029158477}"/>
              </a:ext>
            </a:extLst>
          </p:cNvPr>
          <p:cNvSpPr txBox="1"/>
          <p:nvPr/>
        </p:nvSpPr>
        <p:spPr>
          <a:xfrm flipH="1">
            <a:off x="9563689" y="4806698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2019 – </a:t>
            </a:r>
            <a:r>
              <a:rPr lang="zh-CN" altLang="en-US" sz="2000" b="1" dirty="0"/>
              <a:t>博三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7FDA97C-00D5-4919-9C35-85AD443B26E7}"/>
              </a:ext>
            </a:extLst>
          </p:cNvPr>
          <p:cNvSpPr/>
          <p:nvPr/>
        </p:nvSpPr>
        <p:spPr>
          <a:xfrm>
            <a:off x="9126702" y="337238"/>
            <a:ext cx="2464904" cy="8861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不断更新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1153445" y="3646017"/>
            <a:ext cx="10720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￥</a:t>
            </a:r>
            <a:r>
              <a:rPr lang="en-US" altLang="zh-CN" sz="2000" b="1" dirty="0"/>
              <a:t>6000</a:t>
            </a:r>
            <a:endParaRPr lang="zh-CN" altLang="en-US" sz="2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-117794" y="6456502"/>
            <a:ext cx="250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（时间宽裕，放开讲）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6494093" y="6362721"/>
            <a:ext cx="20593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引擎三年重写三版</a:t>
            </a:r>
            <a:endParaRPr lang="en-US" altLang="zh-CN" b="1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C1EB22B-BABF-425A-AA98-9FEA740D657C}"/>
              </a:ext>
            </a:extLst>
          </p:cNvPr>
          <p:cNvSpPr txBox="1"/>
          <p:nvPr/>
        </p:nvSpPr>
        <p:spPr>
          <a:xfrm flipH="1">
            <a:off x="3905148" y="4877320"/>
            <a:ext cx="152472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2015 – </a:t>
            </a:r>
            <a:r>
              <a:rPr lang="zh-CN" altLang="en-US" sz="2000" b="1" dirty="0"/>
              <a:t>研三</a:t>
            </a:r>
            <a:r>
              <a:rPr lang="en-US" altLang="zh-CN" sz="2000" b="1" dirty="0"/>
              <a:t> </a:t>
            </a:r>
            <a:endParaRPr lang="zh-CN" altLang="en-US" sz="2000" b="1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1DC03FC-1FE4-447C-A1E9-C0125779AE62}"/>
              </a:ext>
            </a:extLst>
          </p:cNvPr>
          <p:cNvSpPr txBox="1"/>
          <p:nvPr/>
        </p:nvSpPr>
        <p:spPr>
          <a:xfrm flipH="1">
            <a:off x="6725288" y="4877320"/>
            <a:ext cx="18113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2015 – </a:t>
            </a:r>
            <a:r>
              <a:rPr lang="zh-CN" altLang="en-US" sz="2000" b="1" dirty="0"/>
              <a:t>研四</a:t>
            </a:r>
          </a:p>
        </p:txBody>
      </p:sp>
    </p:spTree>
    <p:extLst>
      <p:ext uri="{BB962C8B-B14F-4D97-AF65-F5344CB8AC3E}">
        <p14:creationId xmlns:p14="http://schemas.microsoft.com/office/powerpoint/2010/main" val="301421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成百上千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个版本迭代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74D2BF-5B05-4745-B212-443D33F41BEB}"/>
              </a:ext>
            </a:extLst>
          </p:cNvPr>
          <p:cNvGrpSpPr/>
          <p:nvPr/>
        </p:nvGrpSpPr>
        <p:grpSpPr>
          <a:xfrm>
            <a:off x="469007" y="1196383"/>
            <a:ext cx="2183068" cy="2630898"/>
            <a:chOff x="369268" y="-22133"/>
            <a:chExt cx="2768512" cy="311855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C3D72C5-6768-4B70-814E-6A1721101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68" y="-22133"/>
              <a:ext cx="2768512" cy="311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8DD1DBD-99DF-4B97-82A0-FF3360EECFD2}"/>
                </a:ext>
              </a:extLst>
            </p:cNvPr>
            <p:cNvSpPr txBox="1"/>
            <p:nvPr/>
          </p:nvSpPr>
          <p:spPr>
            <a:xfrm>
              <a:off x="1196992" y="1171260"/>
              <a:ext cx="1176261" cy="693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NA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EEE98D-A611-41A3-8335-52CDA9DA93C3}"/>
              </a:ext>
            </a:extLst>
          </p:cNvPr>
          <p:cNvGrpSpPr/>
          <p:nvPr/>
        </p:nvGrpSpPr>
        <p:grpSpPr>
          <a:xfrm>
            <a:off x="3044414" y="1196383"/>
            <a:ext cx="3631298" cy="2509347"/>
            <a:chOff x="3471398" y="152518"/>
            <a:chExt cx="4512889" cy="3118556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C71B7D21-2130-43C8-A8AF-D9C61C873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98" y="152518"/>
              <a:ext cx="4512889" cy="311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FE600E1-7CBF-484C-B35B-11FFA60D77E4}"/>
                </a:ext>
              </a:extLst>
            </p:cNvPr>
            <p:cNvSpPr txBox="1"/>
            <p:nvPr/>
          </p:nvSpPr>
          <p:spPr>
            <a:xfrm>
              <a:off x="5790943" y="2132609"/>
              <a:ext cx="1800203" cy="726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v0.09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366D23D-ABAE-486A-A266-9A7E58D5B535}"/>
              </a:ext>
            </a:extLst>
          </p:cNvPr>
          <p:cNvGrpSpPr/>
          <p:nvPr/>
        </p:nvGrpSpPr>
        <p:grpSpPr>
          <a:xfrm>
            <a:off x="469007" y="3930533"/>
            <a:ext cx="3631298" cy="2736955"/>
            <a:chOff x="869190" y="3812758"/>
            <a:chExt cx="3631298" cy="2736955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E3307366-02E8-40D6-BCF2-2D06DD2C5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90" y="3812758"/>
              <a:ext cx="3631298" cy="273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62A3E7A-1D12-459C-9C84-9F175257862A}"/>
                </a:ext>
              </a:extLst>
            </p:cNvPr>
            <p:cNvSpPr txBox="1"/>
            <p:nvPr/>
          </p:nvSpPr>
          <p:spPr>
            <a:xfrm>
              <a:off x="1045477" y="5555780"/>
              <a:ext cx="15823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v0.495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5826CA-94B1-4670-BFEA-F6CB51DA8ADE}"/>
              </a:ext>
            </a:extLst>
          </p:cNvPr>
          <p:cNvGrpSpPr/>
          <p:nvPr/>
        </p:nvGrpSpPr>
        <p:grpSpPr>
          <a:xfrm>
            <a:off x="4735384" y="3897157"/>
            <a:ext cx="3738205" cy="2766195"/>
            <a:chOff x="5232951" y="3435736"/>
            <a:chExt cx="4379841" cy="3240993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397427BA-F9B2-4DE8-B564-7C918CC1B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51" y="3435736"/>
              <a:ext cx="4379841" cy="324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5E5F8AA-BCC8-49AE-9C82-49826D1E8072}"/>
                </a:ext>
              </a:extLst>
            </p:cNvPr>
            <p:cNvSpPr txBox="1"/>
            <p:nvPr/>
          </p:nvSpPr>
          <p:spPr>
            <a:xfrm>
              <a:off x="5583782" y="5486280"/>
              <a:ext cx="1582332" cy="685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v1.03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5A4C256-C666-494D-A4DD-B6668B4BF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78" y="4399812"/>
            <a:ext cx="1539876" cy="153987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CC59B7A-4AC2-4310-891B-13B8465389F3}"/>
              </a:ext>
            </a:extLst>
          </p:cNvPr>
          <p:cNvSpPr txBox="1"/>
          <p:nvPr/>
        </p:nvSpPr>
        <p:spPr>
          <a:xfrm>
            <a:off x="9519470" y="5953475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Since 2015</a:t>
            </a:r>
            <a:endParaRPr lang="zh-CN" altLang="en-US" sz="2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D943891-445F-402C-AF79-862A0D407E89}"/>
              </a:ext>
            </a:extLst>
          </p:cNvPr>
          <p:cNvSpPr txBox="1"/>
          <p:nvPr/>
        </p:nvSpPr>
        <p:spPr>
          <a:xfrm>
            <a:off x="7661056" y="1794342"/>
            <a:ext cx="429338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用户学习进度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赶不上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更新速度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CC59B7A-4AC2-4310-891B-13B8465389F3}"/>
              </a:ext>
            </a:extLst>
          </p:cNvPr>
          <p:cNvSpPr txBox="1"/>
          <p:nvPr/>
        </p:nvSpPr>
        <p:spPr>
          <a:xfrm>
            <a:off x="772704" y="1862846"/>
            <a:ext cx="1282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Bio</a:t>
            </a:r>
            <a:r>
              <a:rPr lang="en-US" altLang="zh-CN" sz="2000" b="1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CJ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ava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86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文稿发表经历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F3D1AB-D423-4BE7-8920-4DFFA1170994}"/>
              </a:ext>
            </a:extLst>
          </p:cNvPr>
          <p:cNvSpPr txBox="1"/>
          <p:nvPr/>
        </p:nvSpPr>
        <p:spPr>
          <a:xfrm>
            <a:off x="7508101" y="130444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逆流而上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AFF3E8B-EF4C-4496-9AD9-A28C6C2D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75" y="2280157"/>
            <a:ext cx="6292411" cy="32476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61509D-7F48-4C94-B8D5-E1867FF368C1}"/>
              </a:ext>
            </a:extLst>
          </p:cNvPr>
          <p:cNvSpPr txBox="1"/>
          <p:nvPr/>
        </p:nvSpPr>
        <p:spPr>
          <a:xfrm>
            <a:off x="1040774" y="5109942"/>
            <a:ext cx="4314378" cy="139377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2020-06-09: We are now pleased to inform you that your manuscript has been provisionally accepted for publication in MP.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8D9504-EC3E-44F4-AECA-002AE278CF9F}"/>
              </a:ext>
            </a:extLst>
          </p:cNvPr>
          <p:cNvSpPr txBox="1"/>
          <p:nvPr/>
        </p:nvSpPr>
        <p:spPr>
          <a:xfrm>
            <a:off x="6096000" y="5540291"/>
            <a:ext cx="5674743" cy="1061381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TBtools 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文稿构思，写作，投稿甚至于最终发表，我们一起耗费了大量时间和精力。前前后后 ，一个软件，鼓捣了两年文稿，全部推倒重写了三版。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76518" y="2655795"/>
            <a:ext cx="1129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EAA8AD1A-1C4D-415A-94DF-BBAF78FB8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59" y="1248008"/>
            <a:ext cx="5331798" cy="26718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FF63D0F-EEDB-BB3B-93F0-202E28F36E31}"/>
              </a:ext>
            </a:extLst>
          </p:cNvPr>
          <p:cNvSpPr txBox="1"/>
          <p:nvPr/>
        </p:nvSpPr>
        <p:spPr>
          <a:xfrm>
            <a:off x="1177779" y="3523315"/>
            <a:ext cx="4314378" cy="396583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2018-11-05: Bioinformatics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不送审。</a:t>
            </a:r>
          </a:p>
        </p:txBody>
      </p:sp>
    </p:spTree>
    <p:extLst>
      <p:ext uri="{BB962C8B-B14F-4D97-AF65-F5344CB8AC3E}">
        <p14:creationId xmlns:p14="http://schemas.microsoft.com/office/powerpoint/2010/main" val="242001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561F20E-C13E-C22E-0888-59696B739D4F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77E8BD24-1883-FA97-8845-F94D832E0189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被引情况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834D7A-03FD-B288-C5B9-5BBEF6F0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03" y="1290900"/>
            <a:ext cx="6837730" cy="12072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70B3B0-4B06-713D-914E-2D1FA106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45" y="2756913"/>
            <a:ext cx="6954846" cy="24502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129F12-D6C7-ACBF-C482-BABFFD993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374" y="5465899"/>
            <a:ext cx="2968422" cy="12431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EAF8BDC-3B26-5F3A-6817-2E7C03CF0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706" y="5421164"/>
            <a:ext cx="1536934" cy="12225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E37E1A-00EC-5F60-5499-50EDBF1DB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198" y="1894516"/>
            <a:ext cx="3520802" cy="40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4554E45-1379-7308-B861-898848A3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063"/>
          </a:xfrm>
        </p:spPr>
        <p:txBody>
          <a:bodyPr/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：桌面可见的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生物软件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D9A5439-CE45-C781-00E4-73DA67B8663C}"/>
              </a:ext>
            </a:extLst>
          </p:cNvPr>
          <p:cNvCxnSpPr>
            <a:cxnSpLocks/>
          </p:cNvCxnSpPr>
          <p:nvPr/>
        </p:nvCxnSpPr>
        <p:spPr>
          <a:xfrm>
            <a:off x="0" y="1004064"/>
            <a:ext cx="1219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5582E36D-B143-658F-203B-C8D2B4EE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62" y="4739413"/>
            <a:ext cx="811695" cy="7667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360CE51-F608-6458-C71D-13A6F95E0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34" y="4673931"/>
            <a:ext cx="897703" cy="897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50C1C09-8379-BE2C-E038-23A6A7E08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74" y="4749879"/>
            <a:ext cx="767810" cy="7678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A453FDA-9C2F-E18F-C05D-C504CBA5D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1" y="5837447"/>
            <a:ext cx="1243958" cy="6445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973BC9-BB18-5667-656A-2F44AC7E2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314" y="5830858"/>
            <a:ext cx="1395235" cy="6445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BFB0F0-0818-A6D0-E883-29B7E71DFC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49" y="5273345"/>
            <a:ext cx="765220" cy="76522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C41E274-63F7-B6CE-CB01-420BDB4D3F86}"/>
              </a:ext>
            </a:extLst>
          </p:cNvPr>
          <p:cNvSpPr txBox="1"/>
          <p:nvPr/>
        </p:nvSpPr>
        <p:spPr>
          <a:xfrm>
            <a:off x="3728148" y="6038565"/>
            <a:ext cx="129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TBtools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F6856C2-FA4B-5813-B831-13C499E65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/>
          <a:stretch/>
        </p:blipFill>
        <p:spPr>
          <a:xfrm>
            <a:off x="8705064" y="1136773"/>
            <a:ext cx="3223054" cy="5506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A5D83C0-D792-96CF-6FB1-D76562543501}"/>
              </a:ext>
            </a:extLst>
          </p:cNvPr>
          <p:cNvSpPr txBox="1"/>
          <p:nvPr/>
        </p:nvSpPr>
        <p:spPr>
          <a:xfrm>
            <a:off x="416575" y="3899153"/>
            <a:ext cx="5348121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分子生物学实验室电脑常见生物软件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72A7D2-C8E3-9E60-EFFD-225A8DE82172}"/>
              </a:ext>
            </a:extLst>
          </p:cNvPr>
          <p:cNvSpPr txBox="1"/>
          <p:nvPr/>
        </p:nvSpPr>
        <p:spPr>
          <a:xfrm>
            <a:off x="5528202" y="3680497"/>
            <a:ext cx="3015697" cy="3055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 Genetics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 Plant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Molecular Plant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Nature Communication</a:t>
            </a:r>
          </a:p>
          <a:p>
            <a:pPr>
              <a:lnSpc>
                <a:spcPct val="120000"/>
              </a:lnSpc>
            </a:pPr>
            <a:r>
              <a:rPr lang="en-US" altLang="zh-CN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eLife</a:t>
            </a:r>
            <a:endParaRPr lang="en-US" altLang="zh-CN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Plant Cell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Genome Biology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Genome Research</a:t>
            </a:r>
          </a:p>
          <a:p>
            <a:pPr>
              <a:lnSpc>
                <a:spcPct val="120000"/>
              </a:lnSpc>
            </a:pP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Horticulture Research ……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BA1A06-0855-190B-B485-F724EA370A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8339"/>
          <a:stretch/>
        </p:blipFill>
        <p:spPr>
          <a:xfrm>
            <a:off x="340695" y="1273744"/>
            <a:ext cx="8073728" cy="2129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567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A2BC1B4-63DC-7D0F-E52A-B608CBCD53BB}"/>
              </a:ext>
            </a:extLst>
          </p:cNvPr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B904F29-2482-C3D1-ECA4-228E159CC947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」线上活动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EC353C-265F-2050-9882-4C52A884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09"/>
          <a:stretch/>
        </p:blipFill>
        <p:spPr>
          <a:xfrm>
            <a:off x="361493" y="4810363"/>
            <a:ext cx="7277300" cy="9801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AFB8B5-8710-0C83-6E7F-4B59A839E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234"/>
          <a:stretch/>
        </p:blipFill>
        <p:spPr>
          <a:xfrm>
            <a:off x="430169" y="3476532"/>
            <a:ext cx="5000662" cy="8920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572E4A-E248-6D73-281D-FB3691E9C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24" y="1590222"/>
            <a:ext cx="5518513" cy="34235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6A46CB-9863-516B-F017-D3437A30C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30"/>
          <a:stretch/>
        </p:blipFill>
        <p:spPr>
          <a:xfrm>
            <a:off x="473041" y="2055485"/>
            <a:ext cx="5838868" cy="89207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DF54059-60C6-1F96-FC42-E53F81714730}"/>
              </a:ext>
            </a:extLst>
          </p:cNvPr>
          <p:cNvSpPr txBox="1"/>
          <p:nvPr/>
        </p:nvSpPr>
        <p:spPr>
          <a:xfrm>
            <a:off x="7729870" y="5459582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用户社群做一些有趣的事情</a:t>
            </a:r>
          </a:p>
        </p:txBody>
      </p:sp>
    </p:spTree>
    <p:extLst>
      <p:ext uri="{BB962C8B-B14F-4D97-AF65-F5344CB8AC3E}">
        <p14:creationId xmlns:p14="http://schemas.microsoft.com/office/powerpoint/2010/main" val="202724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943276"/>
            <a:ext cx="1219200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A8807AF-DADC-4DC1-B990-6B6F0080C72A}"/>
              </a:ext>
            </a:extLst>
          </p:cNvPr>
          <p:cNvSpPr txBox="1"/>
          <p:nvPr/>
        </p:nvSpPr>
        <p:spPr>
          <a:xfrm>
            <a:off x="0" y="86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用户故事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28583" y="5698401"/>
            <a:ext cx="4034587" cy="743396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565347" y="5224534"/>
            <a:ext cx="7314168" cy="489754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531716" y="5883022"/>
            <a:ext cx="7314168" cy="7311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565347" y="4067261"/>
            <a:ext cx="7314168" cy="10105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565348" y="2091005"/>
            <a:ext cx="7280533" cy="966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535367" y="3199282"/>
            <a:ext cx="7310514" cy="743611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531716" y="1164029"/>
            <a:ext cx="7280533" cy="743611"/>
          </a:xfrm>
          <a:prstGeom prst="roundRect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8" y="1164029"/>
            <a:ext cx="3301858" cy="44026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328583" y="5684667"/>
            <a:ext cx="42367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我虽然算不上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TBtools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的初代使用者，但也和很多人一起见证了它的改变。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31717" y="4018504"/>
            <a:ext cx="7470743" cy="106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在韩国交流的时候，我做过一次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Presentation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。他们说这是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一个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Amazing software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，听到这样的评价，我内心也很高兴。授人以鱼，不如授人以渔。每次交流，对软件的理解也更加深入。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31717" y="1178658"/>
            <a:ext cx="7347799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TBtools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是各种生信工具的完美集成，再加上各种功能插件，已经成为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生命科学研究的航空母舰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，不仅在农学方面应用广阔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31717" y="2029970"/>
            <a:ext cx="7470743" cy="106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绘图后效果斐然，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老板非常开心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这部分结果已发表在某发育生物学的顶刊上，审稿人对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motif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分析结果颇为好评；期刊也特地将文章列入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highlight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，还发了新闻稿（狗）。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31717" y="3199282"/>
            <a:ext cx="7347798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至今我看到</a:t>
            </a:r>
            <a:r>
              <a:rPr lang="en-US" altLang="zh-CN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TBtools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黄色的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logo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我都觉得那是希望火焰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最终也是</a:t>
            </a:r>
            <a:r>
              <a:rPr lang="zh-CN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凭借着</a:t>
            </a:r>
            <a:r>
              <a:rPr lang="en-US" altLang="zh-CN" kern="1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TBtools</a:t>
            </a:r>
            <a:r>
              <a:rPr lang="zh-CN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我最终获得了优秀等级的毕业论文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31716" y="5273173"/>
            <a:ext cx="7347799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我轻松地掌握了大量生信分析技巧，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一度让我成为实验室最亮的仔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31716" y="5838490"/>
            <a:ext cx="7145622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火急火燎的找到了TBtools的交流群，当时还被无良的商家给坑了，花了5块钱得到了QQ群号，申请加群。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667</Words>
  <Application>Microsoft Office PowerPoint</Application>
  <PresentationFormat>宽屏</PresentationFormat>
  <Paragraphs>115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等线</vt:lpstr>
      <vt:lpstr>等线 Light</vt:lpstr>
      <vt:lpstr>微软雅黑</vt:lpstr>
      <vt:lpstr>Arial</vt:lpstr>
      <vt:lpstr>Wingdings</vt:lpstr>
      <vt:lpstr>Office 主题​​</vt:lpstr>
      <vt:lpstr>生物软件 TBtools  趣闻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TBtools：桌面可见的国产生物软件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生信小工具 TBtools  趣闻</dc:title>
  <dc:creator>Abai White</dc:creator>
  <cp:lastModifiedBy>Abai White</cp:lastModifiedBy>
  <cp:revision>8</cp:revision>
  <dcterms:created xsi:type="dcterms:W3CDTF">2026-04-19T05:15:21Z</dcterms:created>
  <dcterms:modified xsi:type="dcterms:W3CDTF">2026-04-19T05:46:11Z</dcterms:modified>
</cp:coreProperties>
</file>