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.jpg" ContentType="image/jpeg"/>
  <Override PartName="/ppt/media/image4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8" r:id="rId2"/>
    <p:sldId id="321" r:id="rId3"/>
    <p:sldId id="441" r:id="rId4"/>
    <p:sldId id="445" r:id="rId5"/>
    <p:sldId id="272" r:id="rId6"/>
    <p:sldId id="426" r:id="rId7"/>
    <p:sldId id="427" r:id="rId8"/>
    <p:sldId id="442" r:id="rId9"/>
    <p:sldId id="446" r:id="rId10"/>
    <p:sldId id="428" r:id="rId11"/>
    <p:sldId id="424" r:id="rId12"/>
    <p:sldId id="334" r:id="rId13"/>
    <p:sldId id="453" r:id="rId14"/>
    <p:sldId id="431" r:id="rId15"/>
    <p:sldId id="454" r:id="rId16"/>
    <p:sldId id="456" r:id="rId17"/>
    <p:sldId id="439" r:id="rId18"/>
    <p:sldId id="434" r:id="rId19"/>
    <p:sldId id="437" r:id="rId20"/>
    <p:sldId id="438" r:id="rId21"/>
    <p:sldId id="447" r:id="rId22"/>
    <p:sldId id="464" r:id="rId23"/>
    <p:sldId id="436" r:id="rId24"/>
    <p:sldId id="462" r:id="rId25"/>
    <p:sldId id="409" r:id="rId26"/>
    <p:sldId id="467" r:id="rId27"/>
    <p:sldId id="443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1" y="1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1EA02-F3E2-4E19-B34A-0027FFF54836}" type="datetimeFigureOut">
              <a:rPr lang="zh-CN" altLang="en-US" smtClean="0"/>
              <a:t>2026/4/19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6FD55-C30D-4D52-989C-4731253A60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8303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E742C-9325-4AB8-AF2A-3EEF5C90173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506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TBtools</a:t>
            </a:r>
            <a:r>
              <a:rPr lang="en-US" altLang="zh-CN" dirty="0"/>
              <a:t> </a:t>
            </a:r>
            <a:r>
              <a:rPr lang="zh-CN" altLang="en-US" dirty="0"/>
              <a:t>能干什么？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E742C-9325-4AB8-AF2A-3EEF5C90173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238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TBtools</a:t>
            </a:r>
            <a:r>
              <a:rPr lang="en-US" altLang="zh-CN" dirty="0"/>
              <a:t> </a:t>
            </a:r>
            <a:r>
              <a:rPr lang="zh-CN" altLang="en-US" dirty="0"/>
              <a:t>能干什么？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E742C-9325-4AB8-AF2A-3EEF5C90173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862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4C24-DD0C-4F9B-A070-F782BB1FB43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432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4C24-DD0C-4F9B-A070-F782BB1FB43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627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C948D-6588-915E-B92A-C89D3293C3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88C95C9-3059-1CA1-6E2D-E3D14310FF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4A511B-2E84-5198-885C-65C2FC404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1180-B496-49E8-92BB-611B080CC95E}" type="datetimeFigureOut">
              <a:rPr lang="zh-CN" altLang="en-US" smtClean="0"/>
              <a:t>2026/4/19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F4607B-5A77-CB48-6230-83C09B468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D61011-4C22-B855-4F28-2D2576650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F5CE-F6EE-4F36-94C7-3AB3C9364F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222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A4C7DE-7A60-F846-41F7-8B16D258E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050CC4-823D-2C8F-D3BF-FBB01323F4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2CB76D-7F70-230E-D46A-04B7A8252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1180-B496-49E8-92BB-611B080CC95E}" type="datetimeFigureOut">
              <a:rPr lang="zh-CN" altLang="en-US" smtClean="0"/>
              <a:t>2026/4/19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08CC7E-7514-AE0A-C2AF-5A35AF97B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FDFA14-7427-D675-86DA-3A401E62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F5CE-F6EE-4F36-94C7-3AB3C9364F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90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D6EC65F-C839-04F2-6648-596F7C1407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61D2893-8230-53E0-8D9F-D007D69F2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670C3E-D982-1AD8-C3C7-0B168ECE3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1180-B496-49E8-92BB-611B080CC95E}" type="datetimeFigureOut">
              <a:rPr lang="zh-CN" altLang="en-US" smtClean="0"/>
              <a:t>2026/4/19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29206C-6481-2FF0-5AFF-B3B33A647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7619FE-DD18-51C0-692C-3F5BC90F9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F5CE-F6EE-4F36-94C7-3AB3C9364F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990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B871A4-6EC4-C19D-1757-A0B77ED47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A5EF25-F49A-6C5E-0794-869BC3BD7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16CB3C-F549-3DD6-5AEE-64799CAA6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1180-B496-49E8-92BB-611B080CC95E}" type="datetimeFigureOut">
              <a:rPr lang="zh-CN" altLang="en-US" smtClean="0"/>
              <a:t>2026/4/19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972FCC-1F5A-DB7B-F2E8-561392690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597D94-D5D1-FDE6-2216-CE32404E3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F5CE-F6EE-4F36-94C7-3AB3C9364F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022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5D1040-4531-FB76-583D-39C30949A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74C907-3AB2-3B0C-668A-7AF2AD08A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8B53E4-CDAD-F50F-2EC8-9B04FCBCB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1180-B496-49E8-92BB-611B080CC95E}" type="datetimeFigureOut">
              <a:rPr lang="zh-CN" altLang="en-US" smtClean="0"/>
              <a:t>2026/4/19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18A062-8A01-B382-2F13-8BF028407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C565A9-BBD4-0A3C-18A5-7B622471F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F5CE-F6EE-4F36-94C7-3AB3C9364F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419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741022-E6DF-74ED-155C-C0B48A7ED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FBAE2D-B7DE-5FC8-858A-65F214C927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6BD8B97-A32C-52B5-4965-08068004D1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A0387-B7D1-E975-A261-13E98C38F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1180-B496-49E8-92BB-611B080CC95E}" type="datetimeFigureOut">
              <a:rPr lang="zh-CN" altLang="en-US" smtClean="0"/>
              <a:t>2026/4/19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7D1205B-E423-87A6-35A0-210D5014C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C1F085-9D4E-524A-867B-303B24A09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F5CE-F6EE-4F36-94C7-3AB3C9364F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987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63B738-2F44-6E97-8BB0-F20428811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6E3AF03-2395-DB8C-E0B9-8563DF182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06DC7C-9FE6-076B-090D-E0F71C16A8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F61405-EB2B-E883-5211-B250A23708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665CF7-6F07-E3E7-55A5-ECA249B58D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0ACB486-6589-A771-182D-78F3114EB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1180-B496-49E8-92BB-611B080CC95E}" type="datetimeFigureOut">
              <a:rPr lang="zh-CN" altLang="en-US" smtClean="0"/>
              <a:t>2026/4/19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500E19F-8C7B-65DA-3FB8-BCE6DCF68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307958A-562D-E8CA-A89D-16243F5D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F5CE-F6EE-4F36-94C7-3AB3C9364F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516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3410E5-C3A5-3C3F-35B4-F70C90E0C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A6FA9BA-0249-FC3C-A6B3-B66D2D928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1180-B496-49E8-92BB-611B080CC95E}" type="datetimeFigureOut">
              <a:rPr lang="zh-CN" altLang="en-US" smtClean="0"/>
              <a:t>2026/4/19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5A0B5D-4AD4-DB5D-F637-AD9D1728B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826A277-F0BB-AE04-CBD3-C1A2A9EA3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F5CE-F6EE-4F36-94C7-3AB3C9364F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350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61ABFDE-2F47-3029-B61B-943B256B3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1180-B496-49E8-92BB-611B080CC95E}" type="datetimeFigureOut">
              <a:rPr lang="zh-CN" altLang="en-US" smtClean="0"/>
              <a:t>2026/4/19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ABCEEE-E8D1-BDF4-FF81-E3C80070B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0AB070-9518-DCB0-88D6-7D95B9110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F5CE-F6EE-4F36-94C7-3AB3C9364F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862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0287BA-6878-6358-4F01-6E15F6373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F54B8C6-A6E8-54EB-5486-DDB20B992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7E65B16-ABA5-CCAB-A4DD-332369B6B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06C03F-CAAB-87F5-38C8-A186AE522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1180-B496-49E8-92BB-611B080CC95E}" type="datetimeFigureOut">
              <a:rPr lang="zh-CN" altLang="en-US" smtClean="0"/>
              <a:t>2026/4/19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4972B06-6440-81D2-C94B-3676946FB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DEAF15-9B67-5778-041C-0DF74FA45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F5CE-F6EE-4F36-94C7-3AB3C9364F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689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398060-6E17-64A3-F599-D4F1DA136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9567193-74D5-5246-5AD6-18D6E82AD9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A3F1D93-C143-5B32-0321-84ADEC4D2F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D0D06AE-1369-1042-58B6-22DA898B0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1180-B496-49E8-92BB-611B080CC95E}" type="datetimeFigureOut">
              <a:rPr lang="zh-CN" altLang="en-US" smtClean="0"/>
              <a:t>2026/4/19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02F012C-69EC-500C-2E8F-ABADABDE7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9278CBE-31FF-2EC1-0C05-5D1F5C4C9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F5CE-F6EE-4F36-94C7-3AB3C9364F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727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DFD074F-811F-46F1-C460-7697AD389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71118E-33AF-F137-50C3-6784F1689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5B53C3-629E-E5E2-0542-2E74F55348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11180-B496-49E8-92BB-611B080CC95E}" type="datetimeFigureOut">
              <a:rPr lang="zh-CN" altLang="en-US" smtClean="0"/>
              <a:t>2026/4/19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CF691B-C443-3421-0538-7235AD1FE3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4C0E5F-CE96-3886-94C4-E784A1AAA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8F5CE-F6EE-4F36-94C7-3AB3C9364F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8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1995514"/>
            <a:ext cx="12192000" cy="171765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7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生物软件 </a:t>
            </a:r>
            <a:r>
              <a:rPr lang="en-US" altLang="zh-CN" sz="7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7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7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简介</a:t>
            </a:r>
            <a:endParaRPr lang="zh-CN" altLang="en-US" sz="72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829649" y="4317279"/>
            <a:ext cx="3879665" cy="437323"/>
          </a:xfrm>
        </p:spPr>
        <p:txBody>
          <a:bodyPr>
            <a:normAutofit/>
          </a:bodyPr>
          <a:lstStyle/>
          <a:p>
            <a:pPr algn="l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陈程杰（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ccj@catas.cn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006" y="4121479"/>
            <a:ext cx="828921" cy="82892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5028485"/>
            <a:ext cx="12191999" cy="941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中国热带农业科学院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热带作物品种资源研究所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789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BF1A6664-9BD3-F14B-5711-07C538547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4062"/>
          </a:xfrm>
        </p:spPr>
        <p:txBody>
          <a:bodyPr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主界面介绍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3F8B04CA-D67D-2370-6EF4-A12E08A97A5A}"/>
              </a:ext>
            </a:extLst>
          </p:cNvPr>
          <p:cNvCxnSpPr>
            <a:cxnSpLocks/>
          </p:cNvCxnSpPr>
          <p:nvPr/>
        </p:nvCxnSpPr>
        <p:spPr>
          <a:xfrm>
            <a:off x="0" y="1004063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F90BAE9F-2710-4433-06B1-47785651CD3F}"/>
              </a:ext>
            </a:extLst>
          </p:cNvPr>
          <p:cNvSpPr txBox="1"/>
          <p:nvPr/>
        </p:nvSpPr>
        <p:spPr>
          <a:xfrm>
            <a:off x="8691401" y="1316011"/>
            <a:ext cx="2119491" cy="5186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菜单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?Report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!Help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功能搜索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引用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手册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Ask AI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BioAnno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30D4072-947E-1807-4F5B-E14551E41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826" y="1275594"/>
            <a:ext cx="6919866" cy="536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00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89" y="1247909"/>
            <a:ext cx="7233599" cy="531104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016687" y="1398636"/>
            <a:ext cx="1768433" cy="20303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nput</a:t>
            </a:r>
          </a:p>
          <a:p>
            <a:pPr>
              <a:lnSpc>
                <a:spcPct val="120000"/>
              </a:lnSpc>
            </a:pPr>
            <a:r>
              <a:rPr lang="en-US" altLang="zh-CN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utput</a:t>
            </a:r>
          </a:p>
          <a:p>
            <a:pPr>
              <a:lnSpc>
                <a:spcPct val="120000"/>
              </a:lnSpc>
            </a:pPr>
            <a:r>
              <a:rPr lang="en-US" altLang="zh-CN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tart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701291" y="3615771"/>
            <a:ext cx="44907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跳转到对应功能（参考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Cookbook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阅读界面提示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设置输入文件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文本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设置输出文件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文本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Start</a:t>
            </a: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（可选）若有参数，可调整</a:t>
            </a:r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0" y="152400"/>
            <a:ext cx="12192000" cy="695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IOS: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统一的开发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使用逻辑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61BC335-0E81-4951-A588-A2AAADD702C9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083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BAE65A46-3D96-7751-F92F-8270B9670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55388"/>
          </a:xfrm>
        </p:spPr>
        <p:txBody>
          <a:bodyPr/>
          <a:lstStyle/>
          <a:p>
            <a:pPr algn="ctr"/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如何使用？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6C7E23E2-8E50-6804-2452-94E39BFF875C}"/>
              </a:ext>
            </a:extLst>
          </p:cNvPr>
          <p:cNvCxnSpPr>
            <a:cxnSpLocks/>
          </p:cNvCxnSpPr>
          <p:nvPr/>
        </p:nvCxnSpPr>
        <p:spPr>
          <a:xfrm>
            <a:off x="0" y="1004063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2D590AC1-8619-9553-CF0E-DE8F4F2E5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65" y="1945951"/>
            <a:ext cx="6168818" cy="452926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377473-752E-3BA0-E902-C36B67AEBBA1}"/>
              </a:ext>
            </a:extLst>
          </p:cNvPr>
          <p:cNvSpPr/>
          <p:nvPr/>
        </p:nvSpPr>
        <p:spPr>
          <a:xfrm>
            <a:off x="2721326" y="126983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界面使用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1F87608D-F903-6BD9-2164-16D28D622FA7}"/>
              </a:ext>
            </a:extLst>
          </p:cNvPr>
          <p:cNvGrpSpPr/>
          <p:nvPr/>
        </p:nvGrpSpPr>
        <p:grpSpPr>
          <a:xfrm>
            <a:off x="2348134" y="3821693"/>
            <a:ext cx="2409281" cy="1754403"/>
            <a:chOff x="8647928" y="4841131"/>
            <a:chExt cx="1952340" cy="142166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14DA337-37DB-CB87-1511-E3B2BAD4C8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9305"/>
            <a:stretch/>
          </p:blipFill>
          <p:spPr>
            <a:xfrm>
              <a:off x="8647928" y="4841131"/>
              <a:ext cx="1952340" cy="1421665"/>
            </a:xfrm>
            <a:prstGeom prst="rect">
              <a:avLst/>
            </a:prstGeom>
          </p:spPr>
        </p:pic>
        <p:sp>
          <p:nvSpPr>
            <p:cNvPr id="11" name="任意多边形: 形状 15">
              <a:extLst>
                <a:ext uri="{FF2B5EF4-FFF2-40B4-BE49-F238E27FC236}">
                  <a16:creationId xmlns:a16="http://schemas.microsoft.com/office/drawing/2014/main" id="{BC774345-172F-7AF4-962F-506E1E1B2751}"/>
                </a:ext>
              </a:extLst>
            </p:cNvPr>
            <p:cNvSpPr/>
            <p:nvPr/>
          </p:nvSpPr>
          <p:spPr>
            <a:xfrm>
              <a:off x="8950341" y="5037388"/>
              <a:ext cx="1472795" cy="892718"/>
            </a:xfrm>
            <a:custGeom>
              <a:avLst/>
              <a:gdLst>
                <a:gd name="connsiteX0" fmla="*/ 0 w 2421874"/>
                <a:gd name="connsiteY0" fmla="*/ 781050 h 1590675"/>
                <a:gd name="connsiteX1" fmla="*/ 209550 w 2421874"/>
                <a:gd name="connsiteY1" fmla="*/ 1200150 h 1590675"/>
                <a:gd name="connsiteX2" fmla="*/ 428625 w 2421874"/>
                <a:gd name="connsiteY2" fmla="*/ 1476375 h 1590675"/>
                <a:gd name="connsiteX3" fmla="*/ 638175 w 2421874"/>
                <a:gd name="connsiteY3" fmla="*/ 1581150 h 1590675"/>
                <a:gd name="connsiteX4" fmla="*/ 762000 w 2421874"/>
                <a:gd name="connsiteY4" fmla="*/ 1590675 h 1590675"/>
                <a:gd name="connsiteX5" fmla="*/ 1047750 w 2421874"/>
                <a:gd name="connsiteY5" fmla="*/ 1562100 h 1590675"/>
                <a:gd name="connsiteX6" fmla="*/ 1114425 w 2421874"/>
                <a:gd name="connsiteY6" fmla="*/ 1485900 h 1590675"/>
                <a:gd name="connsiteX7" fmla="*/ 1514475 w 2421874"/>
                <a:gd name="connsiteY7" fmla="*/ 952500 h 1590675"/>
                <a:gd name="connsiteX8" fmla="*/ 2085975 w 2421874"/>
                <a:gd name="connsiteY8" fmla="*/ 371475 h 1590675"/>
                <a:gd name="connsiteX9" fmla="*/ 2314575 w 2421874"/>
                <a:gd name="connsiteY9" fmla="*/ 133350 h 1590675"/>
                <a:gd name="connsiteX10" fmla="*/ 2381250 w 2421874"/>
                <a:gd name="connsiteY10" fmla="*/ 76200 h 1590675"/>
                <a:gd name="connsiteX11" fmla="*/ 2419350 w 2421874"/>
                <a:gd name="connsiteY11" fmla="*/ 38100 h 1590675"/>
                <a:gd name="connsiteX12" fmla="*/ 2419350 w 2421874"/>
                <a:gd name="connsiteY12" fmla="*/ 0 h 1590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21874" h="1590675">
                  <a:moveTo>
                    <a:pt x="0" y="781050"/>
                  </a:moveTo>
                  <a:cubicBezTo>
                    <a:pt x="68363" y="940564"/>
                    <a:pt x="108317" y="1053924"/>
                    <a:pt x="209550" y="1200150"/>
                  </a:cubicBezTo>
                  <a:cubicBezTo>
                    <a:pt x="276442" y="1296772"/>
                    <a:pt x="340791" y="1398300"/>
                    <a:pt x="428625" y="1476375"/>
                  </a:cubicBezTo>
                  <a:cubicBezTo>
                    <a:pt x="486994" y="1528258"/>
                    <a:pt x="564302" y="1555822"/>
                    <a:pt x="638175" y="1581150"/>
                  </a:cubicBezTo>
                  <a:cubicBezTo>
                    <a:pt x="677334" y="1594576"/>
                    <a:pt x="720725" y="1587500"/>
                    <a:pt x="762000" y="1590675"/>
                  </a:cubicBezTo>
                  <a:cubicBezTo>
                    <a:pt x="857250" y="1581150"/>
                    <a:pt x="955994" y="1589379"/>
                    <a:pt x="1047750" y="1562100"/>
                  </a:cubicBezTo>
                  <a:cubicBezTo>
                    <a:pt x="1080101" y="1552482"/>
                    <a:pt x="1093908" y="1512698"/>
                    <a:pt x="1114425" y="1485900"/>
                  </a:cubicBezTo>
                  <a:cubicBezTo>
                    <a:pt x="1249533" y="1309432"/>
                    <a:pt x="1368749" y="1120306"/>
                    <a:pt x="1514475" y="952500"/>
                  </a:cubicBezTo>
                  <a:cubicBezTo>
                    <a:pt x="2130913" y="242662"/>
                    <a:pt x="1546285" y="879418"/>
                    <a:pt x="2085975" y="371475"/>
                  </a:cubicBezTo>
                  <a:cubicBezTo>
                    <a:pt x="2166100" y="296064"/>
                    <a:pt x="2236771" y="211154"/>
                    <a:pt x="2314575" y="133350"/>
                  </a:cubicBezTo>
                  <a:cubicBezTo>
                    <a:pt x="2335273" y="112652"/>
                    <a:pt x="2359590" y="95891"/>
                    <a:pt x="2381250" y="76200"/>
                  </a:cubicBezTo>
                  <a:cubicBezTo>
                    <a:pt x="2394540" y="64118"/>
                    <a:pt x="2411318" y="54164"/>
                    <a:pt x="2419350" y="38100"/>
                  </a:cubicBezTo>
                  <a:cubicBezTo>
                    <a:pt x="2425030" y="26741"/>
                    <a:pt x="2419350" y="12700"/>
                    <a:pt x="2419350" y="0"/>
                  </a:cubicBezTo>
                </a:path>
              </a:pathLst>
            </a:custGeom>
            <a:noFill/>
            <a:ln w="1270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21470DF6-F957-1DAF-9E02-F2D305222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1611" y="2751437"/>
            <a:ext cx="5038126" cy="2756443"/>
          </a:xfrm>
          <a:prstGeom prst="rect">
            <a:avLst/>
          </a:prstGeom>
        </p:spPr>
      </p:pic>
      <p:sp>
        <p:nvSpPr>
          <p:cNvPr id="12" name="任意多边形: 形状 15">
            <a:extLst>
              <a:ext uri="{FF2B5EF4-FFF2-40B4-BE49-F238E27FC236}">
                <a16:creationId xmlns:a16="http://schemas.microsoft.com/office/drawing/2014/main" id="{0E4D99F0-AB87-CC3D-1035-686A62EDF795}"/>
              </a:ext>
            </a:extLst>
          </p:cNvPr>
          <p:cNvSpPr/>
          <p:nvPr/>
        </p:nvSpPr>
        <p:spPr>
          <a:xfrm>
            <a:off x="8561924" y="3938820"/>
            <a:ext cx="1817500" cy="1101657"/>
          </a:xfrm>
          <a:custGeom>
            <a:avLst/>
            <a:gdLst>
              <a:gd name="connsiteX0" fmla="*/ 0 w 2421874"/>
              <a:gd name="connsiteY0" fmla="*/ 781050 h 1590675"/>
              <a:gd name="connsiteX1" fmla="*/ 209550 w 2421874"/>
              <a:gd name="connsiteY1" fmla="*/ 1200150 h 1590675"/>
              <a:gd name="connsiteX2" fmla="*/ 428625 w 2421874"/>
              <a:gd name="connsiteY2" fmla="*/ 1476375 h 1590675"/>
              <a:gd name="connsiteX3" fmla="*/ 638175 w 2421874"/>
              <a:gd name="connsiteY3" fmla="*/ 1581150 h 1590675"/>
              <a:gd name="connsiteX4" fmla="*/ 762000 w 2421874"/>
              <a:gd name="connsiteY4" fmla="*/ 1590675 h 1590675"/>
              <a:gd name="connsiteX5" fmla="*/ 1047750 w 2421874"/>
              <a:gd name="connsiteY5" fmla="*/ 1562100 h 1590675"/>
              <a:gd name="connsiteX6" fmla="*/ 1114425 w 2421874"/>
              <a:gd name="connsiteY6" fmla="*/ 1485900 h 1590675"/>
              <a:gd name="connsiteX7" fmla="*/ 1514475 w 2421874"/>
              <a:gd name="connsiteY7" fmla="*/ 952500 h 1590675"/>
              <a:gd name="connsiteX8" fmla="*/ 2085975 w 2421874"/>
              <a:gd name="connsiteY8" fmla="*/ 371475 h 1590675"/>
              <a:gd name="connsiteX9" fmla="*/ 2314575 w 2421874"/>
              <a:gd name="connsiteY9" fmla="*/ 133350 h 1590675"/>
              <a:gd name="connsiteX10" fmla="*/ 2381250 w 2421874"/>
              <a:gd name="connsiteY10" fmla="*/ 76200 h 1590675"/>
              <a:gd name="connsiteX11" fmla="*/ 2419350 w 2421874"/>
              <a:gd name="connsiteY11" fmla="*/ 38100 h 1590675"/>
              <a:gd name="connsiteX12" fmla="*/ 2419350 w 2421874"/>
              <a:gd name="connsiteY12" fmla="*/ 0 h 159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21874" h="1590675">
                <a:moveTo>
                  <a:pt x="0" y="781050"/>
                </a:moveTo>
                <a:cubicBezTo>
                  <a:pt x="68363" y="940564"/>
                  <a:pt x="108317" y="1053924"/>
                  <a:pt x="209550" y="1200150"/>
                </a:cubicBezTo>
                <a:cubicBezTo>
                  <a:pt x="276442" y="1296772"/>
                  <a:pt x="340791" y="1398300"/>
                  <a:pt x="428625" y="1476375"/>
                </a:cubicBezTo>
                <a:cubicBezTo>
                  <a:pt x="486994" y="1528258"/>
                  <a:pt x="564302" y="1555822"/>
                  <a:pt x="638175" y="1581150"/>
                </a:cubicBezTo>
                <a:cubicBezTo>
                  <a:pt x="677334" y="1594576"/>
                  <a:pt x="720725" y="1587500"/>
                  <a:pt x="762000" y="1590675"/>
                </a:cubicBezTo>
                <a:cubicBezTo>
                  <a:pt x="857250" y="1581150"/>
                  <a:pt x="955994" y="1589379"/>
                  <a:pt x="1047750" y="1562100"/>
                </a:cubicBezTo>
                <a:cubicBezTo>
                  <a:pt x="1080101" y="1552482"/>
                  <a:pt x="1093908" y="1512698"/>
                  <a:pt x="1114425" y="1485900"/>
                </a:cubicBezTo>
                <a:cubicBezTo>
                  <a:pt x="1249533" y="1309432"/>
                  <a:pt x="1368749" y="1120306"/>
                  <a:pt x="1514475" y="952500"/>
                </a:cubicBezTo>
                <a:cubicBezTo>
                  <a:pt x="2130913" y="242662"/>
                  <a:pt x="1546285" y="879418"/>
                  <a:pt x="2085975" y="371475"/>
                </a:cubicBezTo>
                <a:cubicBezTo>
                  <a:pt x="2166100" y="296064"/>
                  <a:pt x="2236771" y="211154"/>
                  <a:pt x="2314575" y="133350"/>
                </a:cubicBezTo>
                <a:cubicBezTo>
                  <a:pt x="2335273" y="112652"/>
                  <a:pt x="2359590" y="95891"/>
                  <a:pt x="2381250" y="76200"/>
                </a:cubicBezTo>
                <a:cubicBezTo>
                  <a:pt x="2394540" y="64118"/>
                  <a:pt x="2411318" y="54164"/>
                  <a:pt x="2419350" y="38100"/>
                </a:cubicBezTo>
                <a:cubicBezTo>
                  <a:pt x="2425030" y="26741"/>
                  <a:pt x="2419350" y="12700"/>
                  <a:pt x="2419350" y="0"/>
                </a:cubicBezTo>
              </a:path>
            </a:pathLst>
          </a:custGeom>
          <a:noFill/>
          <a:ln w="1270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F25411C-5A2A-C522-9CAC-30DF49E6DFFF}"/>
              </a:ext>
            </a:extLst>
          </p:cNvPr>
          <p:cNvSpPr/>
          <p:nvPr/>
        </p:nvSpPr>
        <p:spPr>
          <a:xfrm>
            <a:off x="8398618" y="1260122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命令行使用</a:t>
            </a:r>
          </a:p>
        </p:txBody>
      </p:sp>
    </p:spTree>
    <p:extLst>
      <p:ext uri="{BB962C8B-B14F-4D97-AF65-F5344CB8AC3E}">
        <p14:creationId xmlns:p14="http://schemas.microsoft.com/office/powerpoint/2010/main" val="1817150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BF87092A-0371-0AE0-74BA-0D54851FCBC9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DAE123D4-DE86-9084-9F8D-84E9AC858058}"/>
              </a:ext>
            </a:extLst>
          </p:cNvPr>
          <p:cNvSpPr txBox="1"/>
          <p:nvPr/>
        </p:nvSpPr>
        <p:spPr>
          <a:xfrm>
            <a:off x="0" y="28876"/>
            <a:ext cx="12192000" cy="886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入门实例 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en-US" altLang="zh-CN" sz="4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Fasta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序列提取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97B6820-8D8E-8426-FFE6-311EE9B7A7B6}"/>
              </a:ext>
            </a:extLst>
          </p:cNvPr>
          <p:cNvSpPr txBox="1"/>
          <p:nvPr/>
        </p:nvSpPr>
        <p:spPr>
          <a:xfrm>
            <a:off x="565817" y="1241534"/>
            <a:ext cx="11548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需求：已知一个序列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ID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集合，需要从比较大的序列库中提取该些序列。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88CF528-4657-332C-B847-1C26DF77F05C}"/>
              </a:ext>
            </a:extLst>
          </p:cNvPr>
          <p:cNvSpPr txBox="1"/>
          <p:nvPr/>
        </p:nvSpPr>
        <p:spPr>
          <a:xfrm>
            <a:off x="565817" y="2122654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解决办法：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39BD47A-FE94-5836-26BB-1883534B8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933"/>
          <a:stretch/>
        </p:blipFill>
        <p:spPr>
          <a:xfrm>
            <a:off x="555712" y="4533795"/>
            <a:ext cx="4380027" cy="110575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E6747D-88F0-EBC2-3FF3-59A929E2F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703" y="1961946"/>
            <a:ext cx="6454000" cy="478954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4986F55-11D5-8905-EC93-62EEF6EE267A}"/>
              </a:ext>
            </a:extLst>
          </p:cNvPr>
          <p:cNvSpPr txBox="1"/>
          <p:nvPr/>
        </p:nvSpPr>
        <p:spPr>
          <a:xfrm>
            <a:off x="880319" y="3048500"/>
            <a:ext cx="3920300" cy="1082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 </a:t>
            </a: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-II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 </a:t>
            </a: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Fasta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Extract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系列功能</a:t>
            </a:r>
          </a:p>
        </p:txBody>
      </p:sp>
    </p:spTree>
    <p:extLst>
      <p:ext uri="{BB962C8B-B14F-4D97-AF65-F5344CB8AC3E}">
        <p14:creationId xmlns:p14="http://schemas.microsoft.com/office/powerpoint/2010/main" val="276170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4A7B204A-C763-9AFF-CA63-78F28C45E74D}"/>
              </a:ext>
            </a:extLst>
          </p:cNvPr>
          <p:cNvSpPr txBox="1">
            <a:spLocks/>
          </p:cNvSpPr>
          <p:nvPr/>
        </p:nvSpPr>
        <p:spPr>
          <a:xfrm>
            <a:off x="0" y="152400"/>
            <a:ext cx="12192000" cy="695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入门实例 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Fasta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序列文件信息统计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DCACD3C-86BE-1C00-8722-16C9B0B63030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F8BBE833-79E9-F7D8-2D9C-83CE12D96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142" y="1038856"/>
            <a:ext cx="7353030" cy="569574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3DA9B5C-C703-3073-8D8D-22606F9CF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20" y="1869034"/>
            <a:ext cx="3882882" cy="16477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7562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BF87092A-0371-0AE0-74BA-0D54851FCBC9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DAE123D4-DE86-9084-9F8D-84E9AC858058}"/>
              </a:ext>
            </a:extLst>
          </p:cNvPr>
          <p:cNvSpPr txBox="1"/>
          <p:nvPr/>
        </p:nvSpPr>
        <p:spPr>
          <a:xfrm>
            <a:off x="0" y="26675"/>
            <a:ext cx="12192000" cy="886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入门实例 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序列反向互补与格式化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97B6820-8D8E-8426-FFE6-311EE9B7A7B6}"/>
              </a:ext>
            </a:extLst>
          </p:cNvPr>
          <p:cNvSpPr txBox="1"/>
          <p:nvPr/>
        </p:nvSpPr>
        <p:spPr>
          <a:xfrm>
            <a:off x="565817" y="1241534"/>
            <a:ext cx="9520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需求：已有序列，需要对序列进行反向互补或格式化显示。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88CF528-4657-332C-B847-1C26DF77F05C}"/>
              </a:ext>
            </a:extLst>
          </p:cNvPr>
          <p:cNvSpPr txBox="1"/>
          <p:nvPr/>
        </p:nvSpPr>
        <p:spPr>
          <a:xfrm>
            <a:off x="565817" y="2122654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解决办法：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4986F55-11D5-8905-EC93-62EEF6EE267A}"/>
              </a:ext>
            </a:extLst>
          </p:cNvPr>
          <p:cNvSpPr txBox="1"/>
          <p:nvPr/>
        </p:nvSpPr>
        <p:spPr>
          <a:xfrm>
            <a:off x="880319" y="3048500"/>
            <a:ext cx="3920300" cy="1082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 </a:t>
            </a: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-II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Sequence Manipulate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F88160C-D462-E4D7-DCB8-99E24E0FC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809" y="4427011"/>
            <a:ext cx="3847959" cy="18636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64515A1-AAFB-7045-9278-90286789E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831" y="1945837"/>
            <a:ext cx="6918096" cy="466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92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BF87092A-0371-0AE0-74BA-0D54851FCBC9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DAE123D4-DE86-9084-9F8D-84E9AC858058}"/>
              </a:ext>
            </a:extLst>
          </p:cNvPr>
          <p:cNvSpPr txBox="1"/>
          <p:nvPr/>
        </p:nvSpPr>
        <p:spPr>
          <a:xfrm>
            <a:off x="0" y="26675"/>
            <a:ext cx="12192000" cy="886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入门实例 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 BLAST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在序列库中搜索相似序列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97B6820-8D8E-8426-FFE6-311EE9B7A7B6}"/>
              </a:ext>
            </a:extLst>
          </p:cNvPr>
          <p:cNvSpPr txBox="1"/>
          <p:nvPr/>
        </p:nvSpPr>
        <p:spPr>
          <a:xfrm>
            <a:off x="565817" y="1241534"/>
            <a:ext cx="9879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需求：已有序列，需要查看一个序列库中与该序列相似的序列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88CF528-4657-332C-B847-1C26DF77F05C}"/>
              </a:ext>
            </a:extLst>
          </p:cNvPr>
          <p:cNvSpPr txBox="1"/>
          <p:nvPr/>
        </p:nvSpPr>
        <p:spPr>
          <a:xfrm>
            <a:off x="565817" y="2122654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解决办法：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4986F55-11D5-8905-EC93-62EEF6EE267A}"/>
              </a:ext>
            </a:extLst>
          </p:cNvPr>
          <p:cNvSpPr txBox="1"/>
          <p:nvPr/>
        </p:nvSpPr>
        <p:spPr>
          <a:xfrm>
            <a:off x="880319" y="3048500"/>
            <a:ext cx="3920300" cy="1082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 </a:t>
            </a: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-II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BLAST Wrapper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B129F59-1E5E-2D73-AE9F-B70B66E969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16"/>
          <a:stretch/>
        </p:blipFill>
        <p:spPr>
          <a:xfrm>
            <a:off x="475521" y="4598368"/>
            <a:ext cx="4391126" cy="13905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D8518B-3069-935A-9200-32283D3DC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599" y="1975535"/>
            <a:ext cx="6348880" cy="460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17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B0D901F4-4A9E-FD1A-EABE-ED532867477D}"/>
              </a:ext>
            </a:extLst>
          </p:cNvPr>
          <p:cNvSpPr txBox="1">
            <a:spLocks/>
          </p:cNvSpPr>
          <p:nvPr/>
        </p:nvSpPr>
        <p:spPr>
          <a:xfrm>
            <a:off x="0" y="152400"/>
            <a:ext cx="12192000" cy="695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入门实例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表格快速筛选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提取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644769E7-05F2-1F0C-FE6B-B35B5B75C6F8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5CDB9EF7-15D5-4DFC-2CB7-45F2F8676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485" y="1038856"/>
            <a:ext cx="7353030" cy="561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29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FD63370-3F55-1C72-01F6-45C7567DD23F}"/>
              </a:ext>
            </a:extLst>
          </p:cNvPr>
          <p:cNvSpPr txBox="1">
            <a:spLocks/>
          </p:cNvSpPr>
          <p:nvPr/>
        </p:nvSpPr>
        <p:spPr>
          <a:xfrm>
            <a:off x="0" y="152400"/>
            <a:ext cx="12192000" cy="695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入门实例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热图绘制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D5DEFB2B-A048-215F-92F3-6C25B837A707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B16539C5-771A-216B-8F9C-70FF1413A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370" y="1384993"/>
            <a:ext cx="6436729" cy="45519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A3F2338-81FB-0DD1-B53E-12058EF7B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110" y="1426408"/>
            <a:ext cx="3350849" cy="455192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186A1F1-A0A8-09C6-2467-E089A7AE5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65" y="5168242"/>
            <a:ext cx="1537357" cy="153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30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A14C94EF-BCC3-5090-5862-E292898986A1}"/>
              </a:ext>
            </a:extLst>
          </p:cNvPr>
          <p:cNvSpPr txBox="1">
            <a:spLocks/>
          </p:cNvSpPr>
          <p:nvPr/>
        </p:nvSpPr>
        <p:spPr>
          <a:xfrm>
            <a:off x="0" y="152400"/>
            <a:ext cx="12192000" cy="695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入门实例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– Venn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5099720C-B0DB-6A37-AC8F-E6D249F7CEB4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D66B48D5-11B8-F28B-730A-E35E8561B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40" y="1170366"/>
            <a:ext cx="7235559" cy="549572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FEE55CC-201C-C79B-4353-37E11582F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860" y="2688365"/>
            <a:ext cx="3984478" cy="234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22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4064"/>
          </a:xfrm>
        </p:spPr>
        <p:txBody>
          <a:bodyPr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主要内容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128A98F7-CF5F-D816-B4F2-9D9BC5368EA6}"/>
              </a:ext>
            </a:extLst>
          </p:cNvPr>
          <p:cNvCxnSpPr>
            <a:cxnSpLocks/>
          </p:cNvCxnSpPr>
          <p:nvPr/>
        </p:nvCxnSpPr>
        <p:spPr>
          <a:xfrm>
            <a:off x="0" y="1004064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DCA3B925-B2AF-CC28-7248-FE57BCD994E8}"/>
              </a:ext>
            </a:extLst>
          </p:cNvPr>
          <p:cNvSpPr txBox="1"/>
          <p:nvPr/>
        </p:nvSpPr>
        <p:spPr>
          <a:xfrm>
            <a:off x="3937717" y="2185294"/>
            <a:ext cx="4316566" cy="2487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是什么？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能干啥？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怎么用？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7342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FB1BF4-C9E8-D98B-5ECC-556C848A8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398" y="1135506"/>
            <a:ext cx="8445627" cy="5804627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C215198F-B573-E916-1A04-285A7DA346F6}"/>
              </a:ext>
            </a:extLst>
          </p:cNvPr>
          <p:cNvSpPr txBox="1">
            <a:spLocks/>
          </p:cNvSpPr>
          <p:nvPr/>
        </p:nvSpPr>
        <p:spPr>
          <a:xfrm>
            <a:off x="0" y="152400"/>
            <a:ext cx="12192000" cy="695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入门实例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UpSet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36B2F443-1B1F-DB6A-EC07-5DB9D3351520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6354C74D-EB55-614E-DE8E-320ACF1973F9}"/>
              </a:ext>
            </a:extLst>
          </p:cNvPr>
          <p:cNvSpPr txBox="1">
            <a:spLocks/>
          </p:cNvSpPr>
          <p:nvPr/>
        </p:nvSpPr>
        <p:spPr>
          <a:xfrm>
            <a:off x="0" y="152400"/>
            <a:ext cx="12192000" cy="695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入门实例 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基因结构可视化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D68564A3-6805-95AA-AB62-BA1B2A312762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002BDC9E-5DA2-0F28-F1B1-CE0A8FC08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597"/>
          <a:stretch/>
        </p:blipFill>
        <p:spPr>
          <a:xfrm>
            <a:off x="8023567" y="1168525"/>
            <a:ext cx="3646735" cy="54931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7AAD410-FEE8-D7AF-F33A-21EB6DBE2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70" y="1224456"/>
            <a:ext cx="7266726" cy="530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83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20A33421-3C22-B99F-CA5C-C129CD2792B9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75F01A38-6CBD-51BB-E7A1-3E810F82F89D}"/>
              </a:ext>
            </a:extLst>
          </p:cNvPr>
          <p:cNvSpPr txBox="1"/>
          <p:nvPr/>
        </p:nvSpPr>
        <p:spPr>
          <a:xfrm>
            <a:off x="0" y="26675"/>
            <a:ext cx="12192000" cy="886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入门实例 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一键构建最大似然树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ML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9F75CB5-8DCB-139F-9564-CD5697857D10}"/>
              </a:ext>
            </a:extLst>
          </p:cNvPr>
          <p:cNvSpPr txBox="1"/>
          <p:nvPr/>
        </p:nvSpPr>
        <p:spPr>
          <a:xfrm>
            <a:off x="565817" y="1241534"/>
            <a:ext cx="10597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需求：有一个同源蛋白序列集，想快速拿到对应的最大似然进化树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B3B12B5-DF7D-F2D2-00AF-0608898F86E6}"/>
              </a:ext>
            </a:extLst>
          </p:cNvPr>
          <p:cNvSpPr txBox="1"/>
          <p:nvPr/>
        </p:nvSpPr>
        <p:spPr>
          <a:xfrm>
            <a:off x="565817" y="2122654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解决办法：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2AE9E4C-6F19-650A-73DE-E5004208AE7F}"/>
              </a:ext>
            </a:extLst>
          </p:cNvPr>
          <p:cNvSpPr txBox="1"/>
          <p:nvPr/>
        </p:nvSpPr>
        <p:spPr>
          <a:xfrm>
            <a:off x="265007" y="3192321"/>
            <a:ext cx="4556844" cy="1082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 </a:t>
            </a: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-II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One Step Build a ML Tree</a:t>
            </a:r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845095B7-4273-E47D-C01D-2641CA0232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E24B119-DCA0-238D-89D7-0868ED6A1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94" y="4372780"/>
            <a:ext cx="3530470" cy="229544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95EE6BA-77B8-12C7-8C42-83FF144D3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749" y="1897095"/>
            <a:ext cx="6853405" cy="484508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83BD7A13-E3C5-E015-828A-DF4934409E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704" y="3014531"/>
            <a:ext cx="2785551" cy="22370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25A65E31-3EC9-BBB5-DE2C-A9933FACE3F2}"/>
              </a:ext>
            </a:extLst>
          </p:cNvPr>
          <p:cNvSpPr/>
          <p:nvPr/>
        </p:nvSpPr>
        <p:spPr>
          <a:xfrm>
            <a:off x="737913" y="5900724"/>
            <a:ext cx="10942342" cy="609310"/>
          </a:xfrm>
          <a:prstGeom prst="roundRect">
            <a:avLst/>
          </a:prstGeom>
          <a:solidFill>
            <a:schemeClr val="bg1">
              <a:lumMod val="95000"/>
              <a:alpha val="48000"/>
            </a:schemeClr>
          </a:solidFill>
          <a:ln>
            <a:solidFill>
              <a:schemeClr val="accent1">
                <a:shade val="15000"/>
                <a:alpha val="22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FA25799-4288-6141-E38F-9A310700020D}"/>
              </a:ext>
            </a:extLst>
          </p:cNvPr>
          <p:cNvSpPr txBox="1"/>
          <p:nvPr/>
        </p:nvSpPr>
        <p:spPr>
          <a:xfrm>
            <a:off x="986302" y="5974547"/>
            <a:ext cx="10693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输入蛋白序列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自动多序列比对、比对结果剪切、进化树构建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自动可视化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9958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4EA60C4-6180-1757-DB10-39B4718C9F01}"/>
              </a:ext>
            </a:extLst>
          </p:cNvPr>
          <p:cNvSpPr txBox="1">
            <a:spLocks/>
          </p:cNvSpPr>
          <p:nvPr/>
        </p:nvSpPr>
        <p:spPr>
          <a:xfrm>
            <a:off x="0" y="152400"/>
            <a:ext cx="12192000" cy="695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入门实例 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直观的表达量可视化方式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EFCFF0DA-C096-B1C9-6049-5C11A48BA3D7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3F94C724-8343-A55D-C246-1966EA372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83" y="1299469"/>
            <a:ext cx="6273685" cy="50628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BA8EC96-6E68-8D7C-A059-5EF5B6740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563" y="1299468"/>
            <a:ext cx="3054237" cy="304898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0522B58-EB23-ED26-A690-C59C8A65F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498" y="3590840"/>
            <a:ext cx="3054238" cy="269865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F92601E-FC5C-49D3-472E-80F11477D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142" y="4694135"/>
            <a:ext cx="1595356" cy="159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35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20A33421-3C22-B99F-CA5C-C129CD2792B9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75F01A38-6CBD-51BB-E7A1-3E810F82F89D}"/>
              </a:ext>
            </a:extLst>
          </p:cNvPr>
          <p:cNvSpPr txBox="1"/>
          <p:nvPr/>
        </p:nvSpPr>
        <p:spPr>
          <a:xfrm>
            <a:off x="0" y="26675"/>
            <a:ext cx="12192000" cy="886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入门实例 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全基因组数据可视化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9F75CB5-8DCB-139F-9564-CD5697857D10}"/>
              </a:ext>
            </a:extLst>
          </p:cNvPr>
          <p:cNvSpPr txBox="1"/>
          <p:nvPr/>
        </p:nvSpPr>
        <p:spPr>
          <a:xfrm>
            <a:off x="565817" y="1241534"/>
            <a:ext cx="8084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需求：有全基因组数据集合，进行全尺度可视化等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B3B12B5-DF7D-F2D2-00AF-0608898F86E6}"/>
              </a:ext>
            </a:extLst>
          </p:cNvPr>
          <p:cNvSpPr txBox="1"/>
          <p:nvPr/>
        </p:nvSpPr>
        <p:spPr>
          <a:xfrm>
            <a:off x="565817" y="2122654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解决办法：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2AE9E4C-6F19-650A-73DE-E5004208AE7F}"/>
              </a:ext>
            </a:extLst>
          </p:cNvPr>
          <p:cNvSpPr txBox="1"/>
          <p:nvPr/>
        </p:nvSpPr>
        <p:spPr>
          <a:xfrm>
            <a:off x="565817" y="3048500"/>
            <a:ext cx="4041547" cy="1082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 </a:t>
            </a: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-II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Advanced </a:t>
            </a: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Circos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E71E2AA-5069-9F34-73D6-04021B190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75" y="4131169"/>
            <a:ext cx="2047800" cy="2498633"/>
          </a:xfrm>
          <a:prstGeom prst="rect">
            <a:avLst/>
          </a:prstGeom>
        </p:spPr>
      </p:pic>
      <p:sp>
        <p:nvSpPr>
          <p:cNvPr id="13" name="AutoShape 2">
            <a:extLst>
              <a:ext uri="{FF2B5EF4-FFF2-40B4-BE49-F238E27FC236}">
                <a16:creationId xmlns:a16="http://schemas.microsoft.com/office/drawing/2014/main" id="{845095B7-4273-E47D-C01D-2641CA0232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723CCA2-AED0-D213-1514-ED7E12B08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735" y="3581400"/>
            <a:ext cx="4759872" cy="31494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784652C-191A-B4AA-7BA8-08FB5CA67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21" y="5250299"/>
            <a:ext cx="1460446" cy="146679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E5EB055-B909-2322-2C51-47BD23A131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6501" y="1909220"/>
            <a:ext cx="4405920" cy="15139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81FCE95-3DF3-40DE-004C-E3DB328B20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0480" b="22466"/>
          <a:stretch/>
        </p:blipFill>
        <p:spPr>
          <a:xfrm>
            <a:off x="4356924" y="1807757"/>
            <a:ext cx="3057081" cy="171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30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BB132B99-D124-AFAA-7A9B-80C0D74EB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4063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遇到报错，如何有效沟通？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Report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DF805E-DB55-741D-DE04-77E1530BB5AD}"/>
              </a:ext>
            </a:extLst>
          </p:cNvPr>
          <p:cNvCxnSpPr>
            <a:cxnSpLocks/>
          </p:cNvCxnSpPr>
          <p:nvPr/>
        </p:nvCxnSpPr>
        <p:spPr>
          <a:xfrm>
            <a:off x="0" y="1004064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26" name="Picture 2" descr="图片">
            <a:extLst>
              <a:ext uri="{FF2B5EF4-FFF2-40B4-BE49-F238E27FC236}">
                <a16:creationId xmlns:a16="http://schemas.microsoft.com/office/drawing/2014/main" id="{731F3306-8F7D-A101-6413-DDB156446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839" y="1270017"/>
            <a:ext cx="2944849" cy="54227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93DBB53-3CC5-7821-CE9E-7EA531EEA8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0"/>
          <a:stretch/>
        </p:blipFill>
        <p:spPr>
          <a:xfrm>
            <a:off x="6846526" y="4145991"/>
            <a:ext cx="1469776" cy="136581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80B2E72-16CF-F37D-F6F9-AD6DC9A23C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41"/>
          <a:stretch/>
        </p:blipFill>
        <p:spPr>
          <a:xfrm>
            <a:off x="359935" y="5783804"/>
            <a:ext cx="7813764" cy="9089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330EA78-52B3-5A31-7228-4BF54FE39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4" y="1164664"/>
            <a:ext cx="6023065" cy="449499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80A620C-E280-16A7-ABDE-D146F80490ED}"/>
              </a:ext>
            </a:extLst>
          </p:cNvPr>
          <p:cNvSpPr txBox="1"/>
          <p:nvPr/>
        </p:nvSpPr>
        <p:spPr>
          <a:xfrm>
            <a:off x="6721538" y="1754919"/>
            <a:ext cx="1979110" cy="1827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遇到问题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生成报告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发送报告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问题解决</a:t>
            </a:r>
          </a:p>
        </p:txBody>
      </p:sp>
    </p:spTree>
    <p:extLst>
      <p:ext uri="{BB962C8B-B14F-4D97-AF65-F5344CB8AC3E}">
        <p14:creationId xmlns:p14="http://schemas.microsoft.com/office/powerpoint/2010/main" val="2645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4258066D-F676-3BBA-D101-ADB03242ABB9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38B00711-462A-5C92-3DF0-7827E050DF70}"/>
              </a:ext>
            </a:extLst>
          </p:cNvPr>
          <p:cNvSpPr txBox="1"/>
          <p:nvPr/>
        </p:nvSpPr>
        <p:spPr>
          <a:xfrm>
            <a:off x="0" y="26675"/>
            <a:ext cx="12192000" cy="886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想玩一会小游戏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DA02C1-3078-E1FB-A943-E14595CE5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102" y="1750783"/>
            <a:ext cx="7203572" cy="443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943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99771D-D042-8702-8891-D5826F1B7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谢谢</a:t>
            </a:r>
          </a:p>
        </p:txBody>
      </p:sp>
    </p:spTree>
    <p:extLst>
      <p:ext uri="{BB962C8B-B14F-4D97-AF65-F5344CB8AC3E}">
        <p14:creationId xmlns:p14="http://schemas.microsoft.com/office/powerpoint/2010/main" val="263529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4064"/>
          </a:xfrm>
        </p:spPr>
        <p:txBody>
          <a:bodyPr/>
          <a:lstStyle/>
          <a:p>
            <a:pPr algn="ctr"/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：开发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给开发者自己用的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软件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128A98F7-CF5F-D816-B4F2-9D9BC5368EA6}"/>
              </a:ext>
            </a:extLst>
          </p:cNvPr>
          <p:cNvCxnSpPr>
            <a:cxnSpLocks/>
          </p:cNvCxnSpPr>
          <p:nvPr/>
        </p:nvCxnSpPr>
        <p:spPr>
          <a:xfrm>
            <a:off x="0" y="1004064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DCA3B925-B2AF-CC28-7248-FE57BCD994E8}"/>
              </a:ext>
            </a:extLst>
          </p:cNvPr>
          <p:cNvSpPr txBox="1"/>
          <p:nvPr/>
        </p:nvSpPr>
        <p:spPr>
          <a:xfrm>
            <a:off x="556007" y="2094469"/>
            <a:ext cx="5200334" cy="1656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Tao Bao Tools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Toolkit for Biologists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1142163-5EB0-E3F6-0435-FC4AC1EF7F7D}"/>
              </a:ext>
            </a:extLst>
          </p:cNvPr>
          <p:cNvSpPr txBox="1"/>
          <p:nvPr/>
        </p:nvSpPr>
        <p:spPr>
          <a:xfrm>
            <a:off x="1679026" y="4394253"/>
            <a:ext cx="9417963" cy="13655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一款</a:t>
            </a:r>
            <a:r>
              <a:rPr lang="zh-CN" altLang="en-US" sz="3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由生物学出身且仍在一线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的科研工作者，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为生物学家打造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的软件。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E50E649-0EAA-81C6-27FC-B25450301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241" y="1665703"/>
            <a:ext cx="2220310" cy="22203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948D88A-B17C-B699-09A1-4C82BCE28FE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374" y="1771949"/>
            <a:ext cx="2114064" cy="211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54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55388"/>
          </a:xfrm>
        </p:spPr>
        <p:txBody>
          <a:bodyPr/>
          <a:lstStyle/>
          <a:p>
            <a:pPr algn="ctr"/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-I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能干什么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4CCEE86F-0F79-641F-2579-70482999081F}"/>
              </a:ext>
            </a:extLst>
          </p:cNvPr>
          <p:cNvCxnSpPr>
            <a:cxnSpLocks/>
          </p:cNvCxnSpPr>
          <p:nvPr/>
        </p:nvCxnSpPr>
        <p:spPr>
          <a:xfrm>
            <a:off x="0" y="1004063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EEC748A3-4A57-57A0-745F-D206B8E1C241}"/>
              </a:ext>
            </a:extLst>
          </p:cNvPr>
          <p:cNvGrpSpPr/>
          <p:nvPr/>
        </p:nvGrpSpPr>
        <p:grpSpPr>
          <a:xfrm>
            <a:off x="75476" y="1251286"/>
            <a:ext cx="6593422" cy="5197861"/>
            <a:chOff x="583476" y="1347242"/>
            <a:chExt cx="6593422" cy="519786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395F3E5-F58D-4CEB-9E11-7A411220B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160" y="1347242"/>
              <a:ext cx="5383333" cy="5197861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AE1547AC-5C2A-E939-307B-55F16EF7B134}"/>
                </a:ext>
              </a:extLst>
            </p:cNvPr>
            <p:cNvGrpSpPr/>
            <p:nvPr/>
          </p:nvGrpSpPr>
          <p:grpSpPr>
            <a:xfrm>
              <a:off x="583476" y="1347242"/>
              <a:ext cx="2866400" cy="1055388"/>
              <a:chOff x="436721" y="2162128"/>
              <a:chExt cx="2866400" cy="1055388"/>
            </a:xfrm>
          </p:grpSpPr>
          <p:sp>
            <p:nvSpPr>
              <p:cNvPr id="2" name="矩形: 圆角 1">
                <a:extLst>
                  <a:ext uri="{FF2B5EF4-FFF2-40B4-BE49-F238E27FC236}">
                    <a16:creationId xmlns:a16="http://schemas.microsoft.com/office/drawing/2014/main" id="{031BA13D-F562-D2DF-F1CF-D01664D911D7}"/>
                  </a:ext>
                </a:extLst>
              </p:cNvPr>
              <p:cNvSpPr/>
              <p:nvPr/>
            </p:nvSpPr>
            <p:spPr>
              <a:xfrm>
                <a:off x="436721" y="2162128"/>
                <a:ext cx="2866400" cy="1055388"/>
              </a:xfrm>
              <a:prstGeom prst="roundRect">
                <a:avLst>
                  <a:gd name="adj" fmla="val 10806"/>
                </a:avLst>
              </a:prstGeom>
              <a:solidFill>
                <a:schemeClr val="bg1">
                  <a:lumMod val="95000"/>
                  <a:alpha val="45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F107D23-7A48-4797-B8D9-A6DB2F47E0DA}"/>
                  </a:ext>
                </a:extLst>
              </p:cNvPr>
              <p:cNvSpPr txBox="1"/>
              <p:nvPr/>
            </p:nvSpPr>
            <p:spPr>
              <a:xfrm>
                <a:off x="436721" y="2249147"/>
                <a:ext cx="2830647" cy="9411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Sequence Toolkits</a:t>
                </a:r>
              </a:p>
              <a:p>
                <a:pPr algn="r">
                  <a:lnSpc>
                    <a:spcPct val="120000"/>
                  </a:lnSpc>
                </a:pPr>
                <a:r>
                  <a:rPr lang="zh-CN" alt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序列操作</a:t>
                </a:r>
              </a:p>
            </p:txBody>
          </p:sp>
        </p:grp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544118FF-A40C-3087-50BA-D2595FAEC729}"/>
                </a:ext>
              </a:extLst>
            </p:cNvPr>
            <p:cNvSpPr/>
            <p:nvPr/>
          </p:nvSpPr>
          <p:spPr>
            <a:xfrm>
              <a:off x="4498621" y="1360740"/>
              <a:ext cx="1548585" cy="1014676"/>
            </a:xfrm>
            <a:prstGeom prst="roundRect">
              <a:avLst>
                <a:gd name="adj" fmla="val 10806"/>
              </a:avLst>
            </a:prstGeom>
            <a:solidFill>
              <a:schemeClr val="bg1">
                <a:lumMod val="95000"/>
                <a:alpha val="45000"/>
              </a:schemeClr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AFE11340-669E-3657-1699-74C3DE229C1D}"/>
                </a:ext>
              </a:extLst>
            </p:cNvPr>
            <p:cNvSpPr/>
            <p:nvPr/>
          </p:nvSpPr>
          <p:spPr>
            <a:xfrm>
              <a:off x="1644451" y="4690585"/>
              <a:ext cx="1313237" cy="1055388"/>
            </a:xfrm>
            <a:prstGeom prst="roundRect">
              <a:avLst>
                <a:gd name="adj" fmla="val 10806"/>
              </a:avLst>
            </a:prstGeom>
            <a:solidFill>
              <a:schemeClr val="bg1">
                <a:lumMod val="95000"/>
                <a:alpha val="45000"/>
              </a:schemeClr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80513AA-F53A-4781-BEB2-1B4E621F29CA}"/>
                </a:ext>
              </a:extLst>
            </p:cNvPr>
            <p:cNvSpPr txBox="1"/>
            <p:nvPr/>
          </p:nvSpPr>
          <p:spPr>
            <a:xfrm>
              <a:off x="4581741" y="1370733"/>
              <a:ext cx="1465466" cy="941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Graphics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可视化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0871AC37-A689-4A80-9BB5-97299B377A31}"/>
                </a:ext>
              </a:extLst>
            </p:cNvPr>
            <p:cNvSpPr txBox="1"/>
            <p:nvPr/>
          </p:nvSpPr>
          <p:spPr>
            <a:xfrm>
              <a:off x="1713087" y="4690585"/>
              <a:ext cx="1175963" cy="941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Others</a:t>
              </a:r>
            </a:p>
            <a:p>
              <a:pPr algn="r">
                <a:lnSpc>
                  <a:spcPct val="120000"/>
                </a:lnSpc>
              </a:pP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其他</a:t>
              </a:r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74B075EF-25E5-2799-3162-5F64AC9E8CB9}"/>
                </a:ext>
              </a:extLst>
            </p:cNvPr>
            <p:cNvGrpSpPr/>
            <p:nvPr/>
          </p:nvGrpSpPr>
          <p:grpSpPr>
            <a:xfrm>
              <a:off x="4353057" y="4690585"/>
              <a:ext cx="2823841" cy="1055388"/>
              <a:chOff x="4206302" y="4668008"/>
              <a:chExt cx="3111540" cy="1055388"/>
            </a:xfrm>
          </p:grpSpPr>
          <p:sp>
            <p:nvSpPr>
              <p:cNvPr id="17" name="矩形: 圆角 16">
                <a:extLst>
                  <a:ext uri="{FF2B5EF4-FFF2-40B4-BE49-F238E27FC236}">
                    <a16:creationId xmlns:a16="http://schemas.microsoft.com/office/drawing/2014/main" id="{12BD438A-78C8-A5F9-B2B1-5382AB4EA63F}"/>
                  </a:ext>
                </a:extLst>
              </p:cNvPr>
              <p:cNvSpPr/>
              <p:nvPr/>
            </p:nvSpPr>
            <p:spPr>
              <a:xfrm>
                <a:off x="4206302" y="4668008"/>
                <a:ext cx="3111540" cy="1055388"/>
              </a:xfrm>
              <a:prstGeom prst="roundRect">
                <a:avLst>
                  <a:gd name="adj" fmla="val 10806"/>
                </a:avLst>
              </a:prstGeom>
              <a:solidFill>
                <a:schemeClr val="bg1">
                  <a:lumMod val="95000"/>
                  <a:alpha val="45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DE33CB5-8DEE-453D-BE46-020D40D58853}"/>
                  </a:ext>
                </a:extLst>
              </p:cNvPr>
              <p:cNvSpPr txBox="1"/>
              <p:nvPr/>
            </p:nvSpPr>
            <p:spPr>
              <a:xfrm>
                <a:off x="4260594" y="4720443"/>
                <a:ext cx="2646878" cy="9411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GO &amp; KEGG</a:t>
                </a:r>
              </a:p>
              <a:p>
                <a:pPr>
                  <a:lnSpc>
                    <a:spcPct val="120000"/>
                  </a:lnSpc>
                </a:pPr>
                <a:r>
                  <a:rPr lang="zh-CN" alt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基因集合功能分析</a:t>
                </a:r>
              </a:p>
            </p:txBody>
          </p:sp>
        </p:grp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D5120EB8-5243-70FC-8AFB-67DBB993CA87}"/>
              </a:ext>
            </a:extLst>
          </p:cNvPr>
          <p:cNvSpPr txBox="1"/>
          <p:nvPr/>
        </p:nvSpPr>
        <p:spPr>
          <a:xfrm>
            <a:off x="6848341" y="2683088"/>
            <a:ext cx="2031325" cy="1976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生物数据分析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字符串处理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统计分析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可视化</a:t>
            </a:r>
          </a:p>
        </p:txBody>
      </p:sp>
      <p:sp>
        <p:nvSpPr>
          <p:cNvPr id="21" name="左大括号 20">
            <a:extLst>
              <a:ext uri="{FF2B5EF4-FFF2-40B4-BE49-F238E27FC236}">
                <a16:creationId xmlns:a16="http://schemas.microsoft.com/office/drawing/2014/main" id="{0E6A85E4-443A-A099-393A-10F96BD45EE7}"/>
              </a:ext>
            </a:extLst>
          </p:cNvPr>
          <p:cNvSpPr/>
          <p:nvPr/>
        </p:nvSpPr>
        <p:spPr>
          <a:xfrm>
            <a:off x="8839284" y="1416755"/>
            <a:ext cx="287866" cy="4967111"/>
          </a:xfrm>
          <a:prstGeom prst="leftBrace">
            <a:avLst>
              <a:gd name="adj1" fmla="val 66111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44B0031-5BDA-82AB-82A7-BC41E37106E4}"/>
              </a:ext>
            </a:extLst>
          </p:cNvPr>
          <p:cNvSpPr txBox="1"/>
          <p:nvPr/>
        </p:nvSpPr>
        <p:spPr>
          <a:xfrm>
            <a:off x="9290263" y="1184774"/>
            <a:ext cx="2325062" cy="5330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序列提取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反向互补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双序列比对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多序列比对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进化树构建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富集分析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分组统计分析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基因结构分析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PCA</a:t>
            </a:r>
          </a:p>
          <a:p>
            <a:pPr>
              <a:lnSpc>
                <a:spcPct val="130000"/>
              </a:lnSpc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热图绘制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韦恩图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UpSet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Plot…</a:t>
            </a:r>
          </a:p>
        </p:txBody>
      </p:sp>
    </p:spTree>
    <p:extLst>
      <p:ext uri="{BB962C8B-B14F-4D97-AF65-F5344CB8AC3E}">
        <p14:creationId xmlns:p14="http://schemas.microsoft.com/office/powerpoint/2010/main" val="2490208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55388"/>
          </a:xfrm>
        </p:spPr>
        <p:txBody>
          <a:bodyPr/>
          <a:lstStyle/>
          <a:p>
            <a:pPr algn="ctr"/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-II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能干什么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4CCEE86F-0F79-641F-2579-70482999081F}"/>
              </a:ext>
            </a:extLst>
          </p:cNvPr>
          <p:cNvCxnSpPr>
            <a:cxnSpLocks/>
          </p:cNvCxnSpPr>
          <p:nvPr/>
        </p:nvCxnSpPr>
        <p:spPr>
          <a:xfrm>
            <a:off x="0" y="1004063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7A082BC7-929F-5B60-0AFB-9149A985C78F}"/>
              </a:ext>
            </a:extLst>
          </p:cNvPr>
          <p:cNvGrpSpPr/>
          <p:nvPr/>
        </p:nvGrpSpPr>
        <p:grpSpPr>
          <a:xfrm>
            <a:off x="5891170" y="1138787"/>
            <a:ext cx="6211330" cy="5584273"/>
            <a:chOff x="297682" y="1154733"/>
            <a:chExt cx="6211330" cy="5584273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E4A2C175-D1F2-9452-A395-083BA8F85704}"/>
                </a:ext>
              </a:extLst>
            </p:cNvPr>
            <p:cNvGrpSpPr/>
            <p:nvPr/>
          </p:nvGrpSpPr>
          <p:grpSpPr>
            <a:xfrm>
              <a:off x="297682" y="1154733"/>
              <a:ext cx="4122297" cy="5584273"/>
              <a:chOff x="173857" y="1164257"/>
              <a:chExt cx="4513972" cy="6114856"/>
            </a:xfrm>
          </p:grpSpPr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546F5027-2DE1-2449-CD89-D4648D4E92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22591"/>
              <a:stretch/>
            </p:blipFill>
            <p:spPr>
              <a:xfrm>
                <a:off x="173857" y="1164257"/>
                <a:ext cx="4513972" cy="1469886"/>
              </a:xfrm>
              <a:prstGeom prst="rect">
                <a:avLst/>
              </a:prstGeom>
            </p:spPr>
          </p:pic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id="{7DF46686-656D-A6F7-5228-C03B136A2B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5404" y="2753972"/>
                <a:ext cx="4378509" cy="1480126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78AF681E-E15D-1922-31AE-2DC3792C99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2541" y="4274694"/>
                <a:ext cx="4421372" cy="1467458"/>
              </a:xfrm>
              <a:prstGeom prst="rect">
                <a:avLst/>
              </a:prstGeom>
            </p:spPr>
          </p:pic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E98C43C4-D9CF-FC3A-CFA6-065411FBCA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6735" y="5782748"/>
                <a:ext cx="4421372" cy="1496365"/>
              </a:xfrm>
              <a:prstGeom prst="rect">
                <a:avLst/>
              </a:prstGeom>
            </p:spPr>
          </p:pic>
        </p:grp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FAD42B99-90BE-234C-E216-3320EFB6FFC7}"/>
                </a:ext>
              </a:extLst>
            </p:cNvPr>
            <p:cNvSpPr txBox="1"/>
            <p:nvPr/>
          </p:nvSpPr>
          <p:spPr>
            <a:xfrm>
              <a:off x="4419979" y="1702080"/>
              <a:ext cx="20890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Bulk </a:t>
              </a:r>
              <a:r>
                <a:rPr lang="en-US" altLang="zh-CN" sz="2400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RNAseq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5682822-4A97-FA95-2038-AD032D578D53}"/>
                </a:ext>
              </a:extLst>
            </p:cNvPr>
            <p:cNvSpPr txBox="1"/>
            <p:nvPr/>
          </p:nvSpPr>
          <p:spPr>
            <a:xfrm>
              <a:off x="4419979" y="3097691"/>
              <a:ext cx="12859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BSAseq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A0BA3E5C-AFE1-574E-3EA2-7ECBB17425DB}"/>
                </a:ext>
              </a:extLst>
            </p:cNvPr>
            <p:cNvSpPr txBox="1"/>
            <p:nvPr/>
          </p:nvSpPr>
          <p:spPr>
            <a:xfrm>
              <a:off x="4419979" y="4398207"/>
              <a:ext cx="13708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ChIPseq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54479173-4105-86A7-4D4C-5B0F2B5AF23D}"/>
                </a:ext>
              </a:extLst>
            </p:cNvPr>
            <p:cNvSpPr txBox="1"/>
            <p:nvPr/>
          </p:nvSpPr>
          <p:spPr>
            <a:xfrm>
              <a:off x="4419979" y="5751528"/>
              <a:ext cx="16626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scRNAseq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E6687C96-81CE-D41A-F167-7A42F9C8C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7563" y="1141521"/>
            <a:ext cx="2101958" cy="26905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97732D2-3200-9561-3AF7-1A15B287337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34" r="55958" b="51228"/>
          <a:stretch/>
        </p:blipFill>
        <p:spPr>
          <a:xfrm>
            <a:off x="396102" y="1169427"/>
            <a:ext cx="2969812" cy="262340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1735AD82-4E12-2A8E-44F8-23B879E21B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222" y="4051306"/>
            <a:ext cx="5397299" cy="2625272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BA69C201-3B7F-3773-D4E3-B640A942D433}"/>
              </a:ext>
            </a:extLst>
          </p:cNvPr>
          <p:cNvSpPr txBox="1"/>
          <p:nvPr/>
        </p:nvSpPr>
        <p:spPr>
          <a:xfrm>
            <a:off x="2675494" y="5827915"/>
            <a:ext cx="2703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Plugin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，功能拓展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61808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1D7020A-3202-4E4D-B487-15EACEBF9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4061"/>
          </a:xfrm>
        </p:spPr>
        <p:txBody>
          <a:bodyPr/>
          <a:lstStyle/>
          <a:p>
            <a:pPr algn="ctr"/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的下载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31FA253-392E-05EA-BD82-2A7D7F5EE59F}"/>
              </a:ext>
            </a:extLst>
          </p:cNvPr>
          <p:cNvCxnSpPr>
            <a:cxnSpLocks/>
          </p:cNvCxnSpPr>
          <p:nvPr/>
        </p:nvCxnSpPr>
        <p:spPr>
          <a:xfrm>
            <a:off x="0" y="1004063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15ED1E11-19B3-9508-AFAE-B5C300CC3D1B}"/>
              </a:ext>
            </a:extLst>
          </p:cNvPr>
          <p:cNvSpPr txBox="1"/>
          <p:nvPr/>
        </p:nvSpPr>
        <p:spPr>
          <a:xfrm>
            <a:off x="1088785" y="1134924"/>
            <a:ext cx="4922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进入网站：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BioAnno.com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箭头: 直角上 12">
            <a:extLst>
              <a:ext uri="{FF2B5EF4-FFF2-40B4-BE49-F238E27FC236}">
                <a16:creationId xmlns:a16="http://schemas.microsoft.com/office/drawing/2014/main" id="{7984DA3A-55B5-69EB-BCD0-71FBDA93EB00}"/>
              </a:ext>
            </a:extLst>
          </p:cNvPr>
          <p:cNvSpPr/>
          <p:nvPr/>
        </p:nvSpPr>
        <p:spPr>
          <a:xfrm rot="5400000">
            <a:off x="543671" y="4982803"/>
            <a:ext cx="577090" cy="628791"/>
          </a:xfrm>
          <a:prstGeom prst="bentUpArrow">
            <a:avLst>
              <a:gd name="adj1" fmla="val 22536"/>
              <a:gd name="adj2" fmla="val 25000"/>
              <a:gd name="adj3" fmla="val 25000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6A9D3E1-FFE8-59DC-9046-890D4CFEE56A}"/>
              </a:ext>
            </a:extLst>
          </p:cNvPr>
          <p:cNvSpPr txBox="1"/>
          <p:nvPr/>
        </p:nvSpPr>
        <p:spPr>
          <a:xfrm>
            <a:off x="6675308" y="4737431"/>
            <a:ext cx="5342542" cy="1726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Windows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一般用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x64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版本，失败则用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latestJDK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版本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Win7/XP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位系统，用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x32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版本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MacOS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无论是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Intel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还是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M1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.dmg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版本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CF59A9D4-6F82-63E0-BB98-F5F8D2E82AD6}"/>
              </a:ext>
            </a:extLst>
          </p:cNvPr>
          <p:cNvGrpSpPr/>
          <p:nvPr/>
        </p:nvGrpSpPr>
        <p:grpSpPr>
          <a:xfrm>
            <a:off x="479760" y="1766713"/>
            <a:ext cx="5981448" cy="3024178"/>
            <a:chOff x="333005" y="1651537"/>
            <a:chExt cx="6209250" cy="313935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5CB84C7-07FC-7C24-30D4-EE4C0B807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3005" y="1651537"/>
              <a:ext cx="6209250" cy="31393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090AAED-EC4C-B427-BAF9-7DC878417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2516" y="3429000"/>
              <a:ext cx="6129188" cy="124918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C497712E-6B54-6E99-3A97-0406EB857B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2424" r="50708"/>
          <a:stretch/>
        </p:blipFill>
        <p:spPr>
          <a:xfrm>
            <a:off x="1146612" y="4996969"/>
            <a:ext cx="5528696" cy="16212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E653C04-7923-F071-0D96-E02A08F610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5308" y="2120569"/>
            <a:ext cx="5397594" cy="22416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54576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61A8715-3D24-2A84-0ED2-278DAEB82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4061"/>
          </a:xfrm>
        </p:spPr>
        <p:txBody>
          <a:bodyPr/>
          <a:lstStyle/>
          <a:p>
            <a:pPr algn="ctr"/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的安装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FF88C725-D9DE-0C04-867F-864E8F59EC0B}"/>
              </a:ext>
            </a:extLst>
          </p:cNvPr>
          <p:cNvCxnSpPr>
            <a:cxnSpLocks/>
          </p:cNvCxnSpPr>
          <p:nvPr/>
        </p:nvCxnSpPr>
        <p:spPr>
          <a:xfrm>
            <a:off x="0" y="1004063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47C8F8A2-8FD1-D068-46B6-30C96150C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21" y="1152036"/>
            <a:ext cx="4642254" cy="135877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F8FC6FA-BB8C-F1E0-C63B-B71A5FB74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30" y="2658780"/>
            <a:ext cx="4781374" cy="40194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E46A370-410E-C301-0895-7787EF155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07118"/>
            <a:ext cx="4781374" cy="401940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22B3745-54A8-E87D-4902-C8DE8BC83F2A}"/>
              </a:ext>
            </a:extLst>
          </p:cNvPr>
          <p:cNvSpPr txBox="1"/>
          <p:nvPr/>
        </p:nvSpPr>
        <p:spPr>
          <a:xfrm>
            <a:off x="5652851" y="5523996"/>
            <a:ext cx="6363558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1. windows </a:t>
            </a:r>
            <a:r>
              <a:rPr lang="zh-CN" altLang="en-US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下载 </a:t>
            </a:r>
            <a:r>
              <a:rPr lang="en-US" altLang="zh-CN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.exe </a:t>
            </a:r>
            <a:r>
              <a:rPr lang="zh-CN" altLang="en-US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文件，</a:t>
            </a:r>
            <a:r>
              <a:rPr lang="en-US" altLang="zh-CN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MacOS </a:t>
            </a:r>
            <a:r>
              <a:rPr lang="zh-CN" altLang="en-US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下载 </a:t>
            </a:r>
            <a:r>
              <a:rPr lang="en-US" altLang="zh-CN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.dmg </a:t>
            </a:r>
            <a:r>
              <a:rPr lang="zh-CN" altLang="en-US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文件*；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dirty="0">
                <a:solidFill>
                  <a:srgbClr val="DF2A3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如果是</a:t>
            </a:r>
            <a:r>
              <a:rPr lang="en-US" altLang="zh-CN" dirty="0">
                <a:solidFill>
                  <a:srgbClr val="DF2A3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windows</a:t>
            </a:r>
            <a:r>
              <a:rPr lang="zh-CN" altLang="en-US" dirty="0">
                <a:solidFill>
                  <a:srgbClr val="DF2A3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下安装进度条卡住，安装 *</a:t>
            </a:r>
            <a:r>
              <a:rPr lang="en-US" altLang="zh-CN" dirty="0">
                <a:solidFill>
                  <a:srgbClr val="DF2A3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latestJDK.exe </a:t>
            </a:r>
            <a:endParaRPr lang="zh-CN" altLang="en-US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9137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6BA4E40-86E6-98AD-0305-63F8EB66D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59" y="4703508"/>
            <a:ext cx="2154491" cy="2154491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6981D6EE-3FC4-E818-EFCE-5F122C31B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4061"/>
          </a:xfrm>
        </p:spPr>
        <p:txBody>
          <a:bodyPr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使用手册：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Cookbook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810669E-0DC0-DD4C-1BFC-5277C2A07FB5}"/>
              </a:ext>
            </a:extLst>
          </p:cNvPr>
          <p:cNvCxnSpPr>
            <a:cxnSpLocks/>
          </p:cNvCxnSpPr>
          <p:nvPr/>
        </p:nvCxnSpPr>
        <p:spPr>
          <a:xfrm>
            <a:off x="0" y="1004063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CE474D97-46D3-E81C-5A68-248AE37C7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89" y="1289873"/>
            <a:ext cx="3732353" cy="34437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8E2158-4F4A-2906-0D3D-035EDB5E30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0024"/>
          <a:stretch/>
        </p:blipFill>
        <p:spPr>
          <a:xfrm>
            <a:off x="4352718" y="4540875"/>
            <a:ext cx="7649467" cy="21544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68E3322-8E9D-21E2-6D64-CAE541556B4C}"/>
              </a:ext>
            </a:extLst>
          </p:cNvPr>
          <p:cNvSpPr txBox="1"/>
          <p:nvPr/>
        </p:nvSpPr>
        <p:spPr>
          <a:xfrm>
            <a:off x="4412449" y="1121347"/>
            <a:ext cx="3536357" cy="335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一分钟入门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写在前面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简介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下载与安装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使用方法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插件开发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09EA68C-5283-9085-BD1F-42611EEF3AFA}"/>
              </a:ext>
            </a:extLst>
          </p:cNvPr>
          <p:cNvSpPr txBox="1"/>
          <p:nvPr/>
        </p:nvSpPr>
        <p:spPr>
          <a:xfrm>
            <a:off x="7948806" y="1121347"/>
            <a:ext cx="4243193" cy="3351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FAQ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常见问题与解决方案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实用教程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开发感悟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待修复的问题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归档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生信石头（教程收录）</a:t>
            </a:r>
          </a:p>
        </p:txBody>
      </p:sp>
    </p:spTree>
    <p:extLst>
      <p:ext uri="{BB962C8B-B14F-4D97-AF65-F5344CB8AC3E}">
        <p14:creationId xmlns:p14="http://schemas.microsoft.com/office/powerpoint/2010/main" val="1062507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6981D6EE-3FC4-E818-EFCE-5F122C31B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4061"/>
          </a:xfrm>
        </p:spPr>
        <p:txBody>
          <a:bodyPr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教程资源：微信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bilibili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小红书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810669E-0DC0-DD4C-1BFC-5277C2A07FB5}"/>
              </a:ext>
            </a:extLst>
          </p:cNvPr>
          <p:cNvCxnSpPr>
            <a:cxnSpLocks/>
          </p:cNvCxnSpPr>
          <p:nvPr/>
        </p:nvCxnSpPr>
        <p:spPr>
          <a:xfrm>
            <a:off x="0" y="1004063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EBD6F301-7C6F-CA98-3926-96CCD62B6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26" y="1258588"/>
            <a:ext cx="5528084" cy="383270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A3C207E-B7A0-E610-AEE4-0D019CBF9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591" y="2652766"/>
            <a:ext cx="6568391" cy="38327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3757B4F-915A-C1B4-5CCF-230D9E6AF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3" y="1219077"/>
            <a:ext cx="2528421" cy="545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618</Words>
  <Application>Microsoft Office PowerPoint</Application>
  <PresentationFormat>宽屏</PresentationFormat>
  <Paragraphs>133</Paragraphs>
  <Slides>27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3" baseType="lpstr">
      <vt:lpstr>等线</vt:lpstr>
      <vt:lpstr>等线 Light</vt:lpstr>
      <vt:lpstr>微软雅黑</vt:lpstr>
      <vt:lpstr>Arial</vt:lpstr>
      <vt:lpstr>Wingdings</vt:lpstr>
      <vt:lpstr>Office 主题​​</vt:lpstr>
      <vt:lpstr>生物软件 TBtools 简介</vt:lpstr>
      <vt:lpstr>主要内容</vt:lpstr>
      <vt:lpstr>TBtools：开发给开发者自己用的软件</vt:lpstr>
      <vt:lpstr>TBtools-I 能干什么</vt:lpstr>
      <vt:lpstr>TBtools-II 能干什么</vt:lpstr>
      <vt:lpstr>TBtools 的下载</vt:lpstr>
      <vt:lpstr>TBtools 的安装</vt:lpstr>
      <vt:lpstr>使用手册：TBtools Cookbook</vt:lpstr>
      <vt:lpstr>教程资源：微信/bilibili/小红书…</vt:lpstr>
      <vt:lpstr>主界面介绍</vt:lpstr>
      <vt:lpstr>PowerPoint 演示文稿</vt:lpstr>
      <vt:lpstr>TBtools 如何使用？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遇到报错，如何有效沟通？Report</vt:lpstr>
      <vt:lpstr>PowerPoint 演示文稿</vt:lpstr>
      <vt:lpstr>谢谢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生信小工具 TBtools 从 入门 到 实践</dc:title>
  <dc:creator>Chen CJ</dc:creator>
  <cp:lastModifiedBy>Abai White</cp:lastModifiedBy>
  <cp:revision>117</cp:revision>
  <dcterms:created xsi:type="dcterms:W3CDTF">2023-08-21T07:50:13Z</dcterms:created>
  <dcterms:modified xsi:type="dcterms:W3CDTF">2026-04-19T05:13:20Z</dcterms:modified>
</cp:coreProperties>
</file>