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20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444" r:id="rId3"/>
    <p:sldId id="270" r:id="rId4"/>
    <p:sldId id="282" r:id="rId5"/>
    <p:sldId id="445" r:id="rId6"/>
    <p:sldId id="453" r:id="rId7"/>
    <p:sldId id="447" r:id="rId8"/>
    <p:sldId id="380" r:id="rId9"/>
    <p:sldId id="414" r:id="rId10"/>
    <p:sldId id="381" r:id="rId11"/>
    <p:sldId id="415" r:id="rId12"/>
    <p:sldId id="452" r:id="rId13"/>
    <p:sldId id="454" r:id="rId14"/>
    <p:sldId id="965" r:id="rId15"/>
    <p:sldId id="967" r:id="rId16"/>
    <p:sldId id="968" r:id="rId17"/>
    <p:sldId id="969" r:id="rId18"/>
    <p:sldId id="419" r:id="rId19"/>
    <p:sldId id="421" r:id="rId20"/>
    <p:sldId id="970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4" autoAdjust="0"/>
    <p:restoredTop sz="94660"/>
  </p:normalViewPr>
  <p:slideViewPr>
    <p:cSldViewPr snapToGrid="0">
      <p:cViewPr varScale="1">
        <p:scale>
          <a:sx n="94" d="100"/>
          <a:sy n="94" d="100"/>
        </p:scale>
        <p:origin x="63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A28F2-B250-46ED-85F9-D16BE469CB4C}" type="datetimeFigureOut">
              <a:rPr lang="zh-CN" altLang="en-US" smtClean="0"/>
              <a:t>2025/7/11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3AD10-6249-4FEC-BCE4-4580EF63C4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938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57F4F-253D-47BD-88C2-7801A9D5971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315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E742C-9325-4AB8-AF2A-3EEF5C90173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309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E742C-9325-4AB8-AF2A-3EEF5C90173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572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3AD10-6249-4FEC-BCE4-4580EF63C4B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769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FCD81-1D68-49FB-B716-E2888CF24CA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060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FCD81-1D68-49FB-B716-E2888CF24CA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18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FCD81-1D68-49FB-B716-E2888CF24CA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971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FCD81-1D68-49FB-B716-E2888CF24CA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445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1F990C-6BC0-27FE-13F4-BB7E45942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4FDE1FA-C8B5-6B57-686F-FB1BBB2A0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31AB4C-056B-4DEA-C83D-597EE55B6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87EF7-A3E3-45C7-B747-0035C341DD82}" type="datetimeFigureOut">
              <a:rPr lang="zh-CN" altLang="en-US" smtClean="0"/>
              <a:t>2025/7/11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702E2E-5AC4-1920-F53C-3F6961C00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DC792C-C9B4-970A-4CEC-2B33B9038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1E25-3E15-470B-B385-E807487135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715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B50CD8-F4AE-1813-4706-AEBBFAF83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900F905-A7E8-CCD7-4BB3-56306AC58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4CB61E-2B96-4304-22AB-CE2F631CB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87EF7-A3E3-45C7-B747-0035C341DD82}" type="datetimeFigureOut">
              <a:rPr lang="zh-CN" altLang="en-US" smtClean="0"/>
              <a:t>2025/7/11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039DDA-C816-95EA-CF06-0D92411FC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B53DE8-EAA8-4D87-0D14-3C1820D8C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1E25-3E15-470B-B385-E807487135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87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6213F08-2D82-D98F-F147-73906172FB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5370E7-9FA0-C499-5652-E92BD27B2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F2B1C5-14AE-A250-0BE5-7C23B1A6F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87EF7-A3E3-45C7-B747-0035C341DD82}" type="datetimeFigureOut">
              <a:rPr lang="zh-CN" altLang="en-US" smtClean="0"/>
              <a:t>2025/7/11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CC51A-539F-B024-BDAB-30B5578CB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8912B7-0F04-E35F-E9BD-26F474F1F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1E25-3E15-470B-B385-E807487135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449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783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09437E-CC59-2227-235C-007E3F822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9FDF655-8927-0574-00AD-232D2B9C1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A4E014-BD19-78FB-C410-4D19728A8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87EF7-A3E3-45C7-B747-0035C341DD82}" type="datetimeFigureOut">
              <a:rPr lang="zh-CN" altLang="en-US" smtClean="0"/>
              <a:t>2025/7/11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B5549A-FD35-D5F0-4C16-25EE9EEF3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C3E853-3EC3-6398-6043-6DCEDAE9E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1E25-3E15-470B-B385-E807487135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664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F1F180-4DAC-BB98-0A28-2A1269D4B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A7D797-9853-70D0-29C1-6B32737B5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AA620A-8957-E049-7F2C-41E430A9A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87EF7-A3E3-45C7-B747-0035C341DD82}" type="datetimeFigureOut">
              <a:rPr lang="zh-CN" altLang="en-US" smtClean="0"/>
              <a:t>2025/7/11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799C6F-380F-7A41-9470-8747CFC84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2DE662-7C13-DC23-DC19-4B2681CAB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1E25-3E15-470B-B385-E807487135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73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30D981-A444-8FD1-6F47-A5C571336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E6984E-4C47-113D-FBB8-014C605E7D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079274A-2719-F0F9-CE05-D74155E53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D86F27-D007-72DB-4CB8-6AA980DC2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87EF7-A3E3-45C7-B747-0035C341DD82}" type="datetimeFigureOut">
              <a:rPr lang="zh-CN" altLang="en-US" smtClean="0"/>
              <a:t>2025/7/11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42621-1ED0-2C41-F880-BA1707652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3DE1E23-49E7-3094-E047-00BC80E20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1E25-3E15-470B-B385-E807487135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826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6AC8F-52B1-E63E-B72F-CC1711D81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AF6CDE-67CA-E20A-CFF6-42F64375E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F803935-0296-F78C-DAE9-DB3A2A221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C7F9109-14F0-EA93-E27F-8986FBBFCB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BE9262-4033-7BFA-90A8-8F82079D0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6C2B261-9D59-1B6B-88B9-C50EB84C6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87EF7-A3E3-45C7-B747-0035C341DD82}" type="datetimeFigureOut">
              <a:rPr lang="zh-CN" altLang="en-US" smtClean="0"/>
              <a:t>2025/7/11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1AA21C4-5414-E861-E4A3-D11AC6A1D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82DC33C-CF59-F33C-13AA-821D2F38D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1E25-3E15-470B-B385-E807487135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797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57D70-F0FD-FEC5-9BC4-4477831E3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5563CB3-9B40-9D13-1E6A-4CE43472C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87EF7-A3E3-45C7-B747-0035C341DD82}" type="datetimeFigureOut">
              <a:rPr lang="zh-CN" altLang="en-US" smtClean="0"/>
              <a:t>2025/7/11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A24BA53-4FFB-F981-4E93-C1BD8361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777CB4F-73AA-12F1-33DD-3AF55C109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1E25-3E15-470B-B385-E807487135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802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4C8AE6-31B8-29A0-C040-A6956A9B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87EF7-A3E3-45C7-B747-0035C341DD82}" type="datetimeFigureOut">
              <a:rPr lang="zh-CN" altLang="en-US" smtClean="0"/>
              <a:t>2025/7/11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A17B701-615B-9A67-0B84-5DE3D0D93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5C7FA2B-F61A-4A21-11B0-4D9BCCD1C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1E25-3E15-470B-B385-E807487135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026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77F631-E770-1040-214F-41A63F771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444D25-4D2C-047E-5AC5-6DFB531CC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734860-4D82-2A36-053C-1B91705956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61F835-78BE-F0CD-190E-64170361C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87EF7-A3E3-45C7-B747-0035C341DD82}" type="datetimeFigureOut">
              <a:rPr lang="zh-CN" altLang="en-US" smtClean="0"/>
              <a:t>2025/7/11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258206-E3E1-F6E6-2CD4-F75192D1B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D13A42-B13E-9C0B-A64C-12EA7B99E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1E25-3E15-470B-B385-E807487135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264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27B352-FDDF-A25F-B902-FE43F6A88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078E2FD-EDE9-4903-4470-B20AC9764D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E91236-57E8-2B2B-7167-ED14F37B8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DEE79-453D-7256-4976-881A143AA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87EF7-A3E3-45C7-B747-0035C341DD82}" type="datetimeFigureOut">
              <a:rPr lang="zh-CN" altLang="en-US" smtClean="0"/>
              <a:t>2025/7/11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3EBCE8-D526-9C25-FFC8-920E034D0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7451E6C-102F-9876-67A3-3462363B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1E25-3E15-470B-B385-E807487135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107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9FEDEE-E7F2-B63A-30E7-42657B52C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76ECDA-4F51-C517-118F-8C381C666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DC1443-174B-53F6-691D-2BADF9C927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87EF7-A3E3-45C7-B747-0035C341DD82}" type="datetimeFigureOut">
              <a:rPr lang="zh-CN" altLang="en-US" smtClean="0"/>
              <a:t>2025/7/11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840F5F-E0F5-F458-BA46-0D0C5E318A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FE0184-491F-B023-14D0-848A6A970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C1E25-3E15-470B-B385-E807487135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73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9.png"/><Relationship Id="rId3" Type="http://schemas.openxmlformats.org/officeDocument/2006/relationships/image" Target="../media/image54.jpg"/><Relationship Id="rId7" Type="http://schemas.openxmlformats.org/officeDocument/2006/relationships/image" Target="../media/image13.pn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57.png"/><Relationship Id="rId5" Type="http://schemas.openxmlformats.org/officeDocument/2006/relationships/image" Target="../media/image22.png"/><Relationship Id="rId10" Type="http://schemas.openxmlformats.org/officeDocument/2006/relationships/image" Target="../media/image56.png"/><Relationship Id="rId4" Type="http://schemas.openxmlformats.org/officeDocument/2006/relationships/image" Target="../media/image23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B2045516-E054-3DC8-074D-E15249046B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9D7C3D02-A4FB-422C-0EF5-013AC54BF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12606"/>
            <a:ext cx="12192000" cy="195824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7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7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7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从用户到开发者</a:t>
            </a:r>
            <a:endParaRPr lang="zh-CN" altLang="en-US" sz="72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id="{9E572473-4C3F-A097-D78A-FB9FA2726488}"/>
              </a:ext>
            </a:extLst>
          </p:cNvPr>
          <p:cNvSpPr txBox="1">
            <a:spLocks/>
          </p:cNvSpPr>
          <p:nvPr/>
        </p:nvSpPr>
        <p:spPr>
          <a:xfrm>
            <a:off x="4829649" y="4317279"/>
            <a:ext cx="3879665" cy="437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陈程杰（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ccj@castas.cn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7460546-90D0-C1C4-7F19-A9DF3D267A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006" y="4121479"/>
            <a:ext cx="828921" cy="82892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B7EF336-D7A5-4FFE-F2A1-BEA90E0EF1F2}"/>
              </a:ext>
            </a:extLst>
          </p:cNvPr>
          <p:cNvSpPr/>
          <p:nvPr/>
        </p:nvSpPr>
        <p:spPr>
          <a:xfrm>
            <a:off x="0" y="5028485"/>
            <a:ext cx="12191999" cy="941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中国热带农业科学院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热带作物品种资源研究所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1786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38D0AF3-827B-F6D0-A37B-A5E649C72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42" y="1138376"/>
            <a:ext cx="6721633" cy="564271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138A8F6-AA5D-37FC-51D6-E5D5482BD09E}"/>
              </a:ext>
            </a:extLst>
          </p:cNvPr>
          <p:cNvSpPr txBox="1"/>
          <p:nvPr/>
        </p:nvSpPr>
        <p:spPr>
          <a:xfrm>
            <a:off x="8101697" y="5246839"/>
            <a:ext cx="3797835" cy="1135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支持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Windows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MacOS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开箱即用，无需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WSL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102745C-84F5-6A0D-88E8-4DE55FFE2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4063"/>
          </a:xfrm>
        </p:spPr>
        <p:txBody>
          <a:bodyPr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分子标记高效开发（完全开放）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02685A58-BF24-92CC-46D5-3B24098CC233}"/>
              </a:ext>
            </a:extLst>
          </p:cNvPr>
          <p:cNvCxnSpPr>
            <a:cxnSpLocks/>
          </p:cNvCxnSpPr>
          <p:nvPr/>
        </p:nvCxnSpPr>
        <p:spPr>
          <a:xfrm>
            <a:off x="0" y="1004064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24E6B44D-DC99-4847-F51C-F45750248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697" y="2896583"/>
            <a:ext cx="3712717" cy="21262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AEE0CAF-81FC-E100-729C-BF26E55DA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599" y="1302529"/>
            <a:ext cx="3498607" cy="118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89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02745C-84F5-6A0D-88E8-4DE55FFE2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4063"/>
          </a:xfrm>
        </p:spPr>
        <p:txBody>
          <a:bodyPr/>
          <a:lstStyle/>
          <a:p>
            <a:pPr algn="ctr"/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ChIPseq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DAPseq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数据分析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02685A58-BF24-92CC-46D5-3B24098CC233}"/>
              </a:ext>
            </a:extLst>
          </p:cNvPr>
          <p:cNvCxnSpPr>
            <a:cxnSpLocks/>
          </p:cNvCxnSpPr>
          <p:nvPr/>
        </p:nvCxnSpPr>
        <p:spPr>
          <a:xfrm>
            <a:off x="0" y="1004064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AB64FC6E-E289-F539-E3BD-5554A6841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0190" y="71780"/>
            <a:ext cx="2592643" cy="8605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4B04162-8CBA-52AD-3A80-C5F100F98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8" y="2509464"/>
            <a:ext cx="6067014" cy="416264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3128070-22AF-0229-F674-A5196DABE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353" y="1075843"/>
            <a:ext cx="4764301" cy="433198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5E372DB-8741-BED2-1541-D4755A74DA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15" y="1182166"/>
            <a:ext cx="5198434" cy="121778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828CD78-B650-8A1F-AE7F-1AAC0D4776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2" r="27024"/>
          <a:stretch/>
        </p:blipFill>
        <p:spPr>
          <a:xfrm>
            <a:off x="6774981" y="5429983"/>
            <a:ext cx="5128547" cy="124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8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0EE4E310-718D-937C-747D-7D806B3D415F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7E6B35BE-521A-CCCE-7BDF-E04FE707D6AB}"/>
              </a:ext>
            </a:extLst>
          </p:cNvPr>
          <p:cNvSpPr txBox="1"/>
          <p:nvPr/>
        </p:nvSpPr>
        <p:spPr>
          <a:xfrm>
            <a:off x="0" y="26675"/>
            <a:ext cx="12192000" cy="886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DIY: 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按照自己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朋友需要开发界面化插件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F0410F9-F7D9-312A-5E2D-EAE0160875B6}"/>
              </a:ext>
            </a:extLst>
          </p:cNvPr>
          <p:cNvSpPr txBox="1"/>
          <p:nvPr/>
        </p:nvSpPr>
        <p:spPr>
          <a:xfrm>
            <a:off x="2713971" y="2395424"/>
            <a:ext cx="7162559" cy="2487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altLang="zh-CN" sz="3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Seqkit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功能界面化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脚本：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脚本、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Python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脚本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借助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ChatGPT 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开发 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R-plugin</a:t>
            </a:r>
          </a:p>
        </p:txBody>
      </p:sp>
    </p:spTree>
    <p:extLst>
      <p:ext uri="{BB962C8B-B14F-4D97-AF65-F5344CB8AC3E}">
        <p14:creationId xmlns:p14="http://schemas.microsoft.com/office/powerpoint/2010/main" val="430259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>
            <a:extLst>
              <a:ext uri="{FF2B5EF4-FFF2-40B4-BE49-F238E27FC236}">
                <a16:creationId xmlns:a16="http://schemas.microsoft.com/office/drawing/2014/main" id="{98BD3F66-B5F4-E1B8-BF6C-A04F0DF6E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4063"/>
          </a:xfrm>
        </p:spPr>
        <p:txBody>
          <a:bodyPr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「开发插件」的「插件」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D35D17B5-99DA-C1A6-554C-B92F471C09AC}"/>
              </a:ext>
            </a:extLst>
          </p:cNvPr>
          <p:cNvCxnSpPr>
            <a:cxnSpLocks/>
          </p:cNvCxnSpPr>
          <p:nvPr/>
        </p:nvCxnSpPr>
        <p:spPr>
          <a:xfrm>
            <a:off x="0" y="1004064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4" name="组合 3">
            <a:extLst>
              <a:ext uri="{FF2B5EF4-FFF2-40B4-BE49-F238E27FC236}">
                <a16:creationId xmlns:a16="http://schemas.microsoft.com/office/drawing/2014/main" id="{024550AB-3D00-DD32-FE67-24723DB871DF}"/>
              </a:ext>
            </a:extLst>
          </p:cNvPr>
          <p:cNvGrpSpPr/>
          <p:nvPr/>
        </p:nvGrpSpPr>
        <p:grpSpPr>
          <a:xfrm>
            <a:off x="709281" y="1305550"/>
            <a:ext cx="10917900" cy="5181242"/>
            <a:chOff x="899962" y="1150220"/>
            <a:chExt cx="10799545" cy="510138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3A0FDE74-4C0B-0547-80A5-DC23A18D05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" t="430" r="221" b="374"/>
            <a:stretch/>
          </p:blipFill>
          <p:spPr bwMode="auto">
            <a:xfrm>
              <a:off x="899962" y="1150220"/>
              <a:ext cx="10799545" cy="510138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00F3F28C-02BB-CC08-E9F7-5BBBD0A3A126}"/>
                </a:ext>
              </a:extLst>
            </p:cNvPr>
            <p:cNvSpPr txBox="1"/>
            <p:nvPr/>
          </p:nvSpPr>
          <p:spPr>
            <a:xfrm>
              <a:off x="2432050" y="5284271"/>
              <a:ext cx="19800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设计界面原型</a:t>
              </a:r>
              <a:endPara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实时预览与测试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BF7424B8-187A-09A0-1811-05F768904B93}"/>
                </a:ext>
              </a:extLst>
            </p:cNvPr>
            <p:cNvSpPr txBox="1"/>
            <p:nvPr/>
          </p:nvSpPr>
          <p:spPr>
            <a:xfrm>
              <a:off x="8194279" y="5084216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设计操作面板</a:t>
              </a: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CAEDE103-E94F-AF2A-D292-2701B83BF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539" y="75552"/>
            <a:ext cx="2459852" cy="85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63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5A73E04-EE7A-FFCA-15CD-309C2280B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707" y="1098413"/>
            <a:ext cx="8074279" cy="52959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B881ABFB-D631-4591-9912-D1F65BD2E6E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04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快速入门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插件开发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B961DFEA-8E9B-E91C-4F84-1028426F1E21}"/>
              </a:ext>
            </a:extLst>
          </p:cNvPr>
          <p:cNvCxnSpPr>
            <a:cxnSpLocks/>
          </p:cNvCxnSpPr>
          <p:nvPr/>
        </p:nvCxnSpPr>
        <p:spPr>
          <a:xfrm>
            <a:off x="0" y="1004064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5BA725C5-1690-F041-6E9C-608B70D8CD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319"/>
          <a:stretch/>
        </p:blipFill>
        <p:spPr>
          <a:xfrm>
            <a:off x="131778" y="1098413"/>
            <a:ext cx="3673190" cy="13397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DCACA3FB-0B7E-DA0B-E661-09D59743C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778" y="2743324"/>
            <a:ext cx="3286125" cy="172008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安装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Plugin Creator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通路 插件开发手册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着手 开发分享插件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49242E5-4BCB-E9A1-A370-8A044A4C0BFF}"/>
              </a:ext>
            </a:extLst>
          </p:cNvPr>
          <p:cNvSpPr txBox="1"/>
          <p:nvPr/>
        </p:nvSpPr>
        <p:spPr>
          <a:xfrm>
            <a:off x="0" y="6488668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https://www.yuque.com/cjchen/hirv8i/rxx28enrytn4y5x9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3515F33-6F63-C39A-1B74-0AB6AF022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78" y="4460692"/>
            <a:ext cx="2828946" cy="18526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5309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AF09403-EE6B-98BB-55C9-094FB6CD2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" y="1104712"/>
            <a:ext cx="9993555" cy="531037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562A40C4-DD08-39E3-4582-E08DAD544C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04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界面布局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C30013FA-1691-7074-D5F7-C3301A574870}"/>
              </a:ext>
            </a:extLst>
          </p:cNvPr>
          <p:cNvCxnSpPr>
            <a:cxnSpLocks/>
          </p:cNvCxnSpPr>
          <p:nvPr/>
        </p:nvCxnSpPr>
        <p:spPr>
          <a:xfrm>
            <a:off x="0" y="1004064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052" name="Picture 4">
            <a:extLst>
              <a:ext uri="{FF2B5EF4-FFF2-40B4-BE49-F238E27FC236}">
                <a16:creationId xmlns:a16="http://schemas.microsoft.com/office/drawing/2014/main" id="{545442E1-372A-349F-F73F-9A76A7344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8" y="4587846"/>
            <a:ext cx="4048123" cy="21510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62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62A40C4-DD08-39E3-4582-E08DAD544C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04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支持的元件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C30013FA-1691-7074-D5F7-C3301A574870}"/>
              </a:ext>
            </a:extLst>
          </p:cNvPr>
          <p:cNvCxnSpPr>
            <a:cxnSpLocks/>
          </p:cNvCxnSpPr>
          <p:nvPr/>
        </p:nvCxnSpPr>
        <p:spPr>
          <a:xfrm>
            <a:off x="0" y="1004064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3B7C5AE1-D4A3-DBF9-000E-E73F789A70D4}"/>
              </a:ext>
            </a:extLst>
          </p:cNvPr>
          <p:cNvGrpSpPr/>
          <p:nvPr/>
        </p:nvGrpSpPr>
        <p:grpSpPr>
          <a:xfrm>
            <a:off x="295276" y="1221291"/>
            <a:ext cx="2700337" cy="1882102"/>
            <a:chOff x="4129088" y="619125"/>
            <a:chExt cx="8062912" cy="5619750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5B360710-D246-DA60-3AD0-47584178C1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5800" y="619125"/>
              <a:ext cx="3886200" cy="5505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>
              <a:extLst>
                <a:ext uri="{FF2B5EF4-FFF2-40B4-BE49-F238E27FC236}">
                  <a16:creationId xmlns:a16="http://schemas.microsoft.com/office/drawing/2014/main" id="{70A53792-A53A-2ABF-93E4-455643148A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9088" y="619125"/>
              <a:ext cx="3933825" cy="5619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6" name="Picture 6">
            <a:extLst>
              <a:ext uri="{FF2B5EF4-FFF2-40B4-BE49-F238E27FC236}">
                <a16:creationId xmlns:a16="http://schemas.microsoft.com/office/drawing/2014/main" id="{C6464DCC-493A-1932-E6DC-BB6B7DF67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622" y="1260723"/>
            <a:ext cx="2614304" cy="179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2DA896EF-3B25-8E60-B105-E9C562725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2" y="1255960"/>
            <a:ext cx="2609306" cy="179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D5EF4FFE-A5A5-0C58-ED3E-54B02D133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229911"/>
            <a:ext cx="2601389" cy="179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6C1BDC0D-7261-571B-CB40-9A299488A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388" y="3229912"/>
            <a:ext cx="2601390" cy="180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B7AD446D-F4BC-3649-7759-85670BE47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456" y="3222746"/>
            <a:ext cx="2609307" cy="179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>
            <a:extLst>
              <a:ext uri="{FF2B5EF4-FFF2-40B4-BE49-F238E27FC236}">
                <a16:creationId xmlns:a16="http://schemas.microsoft.com/office/drawing/2014/main" id="{D95971D0-A407-04D5-3B53-7BE6F605D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405" y="3236780"/>
            <a:ext cx="2609307" cy="17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>
            <a:extLst>
              <a:ext uri="{FF2B5EF4-FFF2-40B4-BE49-F238E27FC236}">
                <a16:creationId xmlns:a16="http://schemas.microsoft.com/office/drawing/2014/main" id="{3A0537FC-B566-EFC2-B9DC-C27A56CAA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87"/>
          <a:stretch/>
        </p:blipFill>
        <p:spPr bwMode="auto">
          <a:xfrm>
            <a:off x="219074" y="5170522"/>
            <a:ext cx="6224587" cy="147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>
            <a:extLst>
              <a:ext uri="{FF2B5EF4-FFF2-40B4-BE49-F238E27FC236}">
                <a16:creationId xmlns:a16="http://schemas.microsoft.com/office/drawing/2014/main" id="{0CD4F5A8-6E97-34F4-DB23-14340F3E6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89"/>
          <a:stretch/>
        </p:blipFill>
        <p:spPr bwMode="auto">
          <a:xfrm>
            <a:off x="6526148" y="5198241"/>
            <a:ext cx="6949345" cy="148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900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>
            <a:extLst>
              <a:ext uri="{FF2B5EF4-FFF2-40B4-BE49-F238E27FC236}">
                <a16:creationId xmlns:a16="http://schemas.microsoft.com/office/drawing/2014/main" id="{557C1936-A841-F494-683F-E2765BE3B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1408572"/>
            <a:ext cx="5172309" cy="132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523D93C4-D382-54D8-BE06-CC10F162AA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04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支持的元件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1F3922F-9470-3BF7-AEA6-868400023C02}"/>
              </a:ext>
            </a:extLst>
          </p:cNvPr>
          <p:cNvCxnSpPr>
            <a:cxnSpLocks/>
          </p:cNvCxnSpPr>
          <p:nvPr/>
        </p:nvCxnSpPr>
        <p:spPr>
          <a:xfrm>
            <a:off x="0" y="1004064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146" name="Picture 2">
            <a:extLst>
              <a:ext uri="{FF2B5EF4-FFF2-40B4-BE49-F238E27FC236}">
                <a16:creationId xmlns:a16="http://schemas.microsoft.com/office/drawing/2014/main" id="{C0024F99-7D88-3BC8-2541-1D75CF378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3254380"/>
            <a:ext cx="6005513" cy="123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0CA10BB5-D560-3B4B-E533-D30E04F36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4" y="3172273"/>
            <a:ext cx="6005513" cy="140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4C112BA4-7CFF-BA6C-402E-A5CA59E36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546" y="1383176"/>
            <a:ext cx="7118254" cy="132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D697A849-8ED6-452B-E8F6-F78BA929B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5063431"/>
            <a:ext cx="6929438" cy="121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D60A1D21-35B5-279B-AC87-97B5E3963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78"/>
          <a:stretch/>
        </p:blipFill>
        <p:spPr bwMode="auto">
          <a:xfrm>
            <a:off x="7180400" y="4991746"/>
            <a:ext cx="5438775" cy="136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561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8E1B30E-EB2E-C1EE-51BD-58880C957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4063"/>
          </a:xfrm>
        </p:spPr>
        <p:txBody>
          <a:bodyPr/>
          <a:lstStyle/>
          <a:p>
            <a:pPr algn="ctr"/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We Make Practical Tools.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98161B7A-DCE5-6353-EF60-F707E52EF81B}"/>
              </a:ext>
            </a:extLst>
          </p:cNvPr>
          <p:cNvCxnSpPr>
            <a:cxnSpLocks/>
          </p:cNvCxnSpPr>
          <p:nvPr/>
        </p:nvCxnSpPr>
        <p:spPr>
          <a:xfrm>
            <a:off x="0" y="1004064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3" name="组合 2">
            <a:extLst>
              <a:ext uri="{FF2B5EF4-FFF2-40B4-BE49-F238E27FC236}">
                <a16:creationId xmlns:a16="http://schemas.microsoft.com/office/drawing/2014/main" id="{09D4E037-919E-D4A8-EB3F-3659228A8C3A}"/>
              </a:ext>
            </a:extLst>
          </p:cNvPr>
          <p:cNvGrpSpPr/>
          <p:nvPr/>
        </p:nvGrpSpPr>
        <p:grpSpPr>
          <a:xfrm>
            <a:off x="337929" y="1113129"/>
            <a:ext cx="8042620" cy="4542289"/>
            <a:chOff x="1652585" y="1406127"/>
            <a:chExt cx="8362952" cy="472320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4E05084-D17F-C202-AF78-C7FFA2098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2585" y="1406127"/>
              <a:ext cx="8362952" cy="4704160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4FCA6C18-57B6-F5CE-3C7B-C17DF03B6B4C}"/>
                </a:ext>
              </a:extLst>
            </p:cNvPr>
            <p:cNvSpPr txBox="1"/>
            <p:nvPr/>
          </p:nvSpPr>
          <p:spPr>
            <a:xfrm>
              <a:off x="2004153" y="2043112"/>
              <a:ext cx="1685519" cy="544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软件开发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5BB23628-EBF3-A219-EAA4-423871676FC3}"/>
                </a:ext>
              </a:extLst>
            </p:cNvPr>
            <p:cNvSpPr txBox="1"/>
            <p:nvPr/>
          </p:nvSpPr>
          <p:spPr>
            <a:xfrm>
              <a:off x="7536296" y="5190263"/>
              <a:ext cx="2432267" cy="544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数据挖掘需求</a:t>
              </a:r>
              <a:endParaRPr lang="en-US" altLang="zh-CN" sz="28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D6DED762-D616-7F49-38B0-2298D0585DA2}"/>
                </a:ext>
              </a:extLst>
            </p:cNvPr>
            <p:cNvSpPr/>
            <p:nvPr/>
          </p:nvSpPr>
          <p:spPr>
            <a:xfrm>
              <a:off x="4081459" y="1481137"/>
              <a:ext cx="4624388" cy="4629150"/>
            </a:xfrm>
            <a:custGeom>
              <a:avLst/>
              <a:gdLst>
                <a:gd name="connsiteX0" fmla="*/ 4624388 w 4624388"/>
                <a:gd name="connsiteY0" fmla="*/ 0 h 4629150"/>
                <a:gd name="connsiteX1" fmla="*/ 4605338 w 4624388"/>
                <a:gd name="connsiteY1" fmla="*/ 166687 h 4629150"/>
                <a:gd name="connsiteX2" fmla="*/ 4448175 w 4624388"/>
                <a:gd name="connsiteY2" fmla="*/ 414337 h 4629150"/>
                <a:gd name="connsiteX3" fmla="*/ 4243388 w 4624388"/>
                <a:gd name="connsiteY3" fmla="*/ 614362 h 4629150"/>
                <a:gd name="connsiteX4" fmla="*/ 3962400 w 4624388"/>
                <a:gd name="connsiteY4" fmla="*/ 781050 h 4629150"/>
                <a:gd name="connsiteX5" fmla="*/ 3681413 w 4624388"/>
                <a:gd name="connsiteY5" fmla="*/ 1000125 h 4629150"/>
                <a:gd name="connsiteX6" fmla="*/ 3462338 w 4624388"/>
                <a:gd name="connsiteY6" fmla="*/ 1257300 h 4629150"/>
                <a:gd name="connsiteX7" fmla="*/ 3400425 w 4624388"/>
                <a:gd name="connsiteY7" fmla="*/ 1371600 h 4629150"/>
                <a:gd name="connsiteX8" fmla="*/ 3362325 w 4624388"/>
                <a:gd name="connsiteY8" fmla="*/ 1514475 h 4629150"/>
                <a:gd name="connsiteX9" fmla="*/ 3314700 w 4624388"/>
                <a:gd name="connsiteY9" fmla="*/ 1766887 h 4629150"/>
                <a:gd name="connsiteX10" fmla="*/ 3152775 w 4624388"/>
                <a:gd name="connsiteY10" fmla="*/ 2019300 h 4629150"/>
                <a:gd name="connsiteX11" fmla="*/ 3014663 w 4624388"/>
                <a:gd name="connsiteY11" fmla="*/ 2176462 h 4629150"/>
                <a:gd name="connsiteX12" fmla="*/ 2543175 w 4624388"/>
                <a:gd name="connsiteY12" fmla="*/ 2438400 h 4629150"/>
                <a:gd name="connsiteX13" fmla="*/ 2357438 w 4624388"/>
                <a:gd name="connsiteY13" fmla="*/ 2557462 h 4629150"/>
                <a:gd name="connsiteX14" fmla="*/ 2019300 w 4624388"/>
                <a:gd name="connsiteY14" fmla="*/ 2862262 h 4629150"/>
                <a:gd name="connsiteX15" fmla="*/ 1914525 w 4624388"/>
                <a:gd name="connsiteY15" fmla="*/ 3019425 h 4629150"/>
                <a:gd name="connsiteX16" fmla="*/ 1890713 w 4624388"/>
                <a:gd name="connsiteY16" fmla="*/ 3119437 h 4629150"/>
                <a:gd name="connsiteX17" fmla="*/ 1847850 w 4624388"/>
                <a:gd name="connsiteY17" fmla="*/ 3305175 h 4629150"/>
                <a:gd name="connsiteX18" fmla="*/ 1504950 w 4624388"/>
                <a:gd name="connsiteY18" fmla="*/ 3643312 h 4629150"/>
                <a:gd name="connsiteX19" fmla="*/ 1076325 w 4624388"/>
                <a:gd name="connsiteY19" fmla="*/ 3881437 h 4629150"/>
                <a:gd name="connsiteX20" fmla="*/ 923925 w 4624388"/>
                <a:gd name="connsiteY20" fmla="*/ 3962400 h 4629150"/>
                <a:gd name="connsiteX21" fmla="*/ 733425 w 4624388"/>
                <a:gd name="connsiteY21" fmla="*/ 4071937 h 4629150"/>
                <a:gd name="connsiteX22" fmla="*/ 385763 w 4624388"/>
                <a:gd name="connsiteY22" fmla="*/ 4257675 h 4629150"/>
                <a:gd name="connsiteX23" fmla="*/ 200025 w 4624388"/>
                <a:gd name="connsiteY23" fmla="*/ 4405312 h 4629150"/>
                <a:gd name="connsiteX24" fmla="*/ 85725 w 4624388"/>
                <a:gd name="connsiteY24" fmla="*/ 4529137 h 4629150"/>
                <a:gd name="connsiteX25" fmla="*/ 47625 w 4624388"/>
                <a:gd name="connsiteY25" fmla="*/ 4567237 h 4629150"/>
                <a:gd name="connsiteX26" fmla="*/ 23813 w 4624388"/>
                <a:gd name="connsiteY26" fmla="*/ 4591050 h 4629150"/>
                <a:gd name="connsiteX27" fmla="*/ 14288 w 4624388"/>
                <a:gd name="connsiteY27" fmla="*/ 4605337 h 4629150"/>
                <a:gd name="connsiteX28" fmla="*/ 0 w 4624388"/>
                <a:gd name="connsiteY28" fmla="*/ 4629150 h 462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624388" h="4629150">
                  <a:moveTo>
                    <a:pt x="4624388" y="0"/>
                  </a:moveTo>
                  <a:cubicBezTo>
                    <a:pt x="4618038" y="55562"/>
                    <a:pt x="4621254" y="113076"/>
                    <a:pt x="4605338" y="166687"/>
                  </a:cubicBezTo>
                  <a:cubicBezTo>
                    <a:pt x="4579439" y="253926"/>
                    <a:pt x="4506054" y="346329"/>
                    <a:pt x="4448175" y="414337"/>
                  </a:cubicBezTo>
                  <a:cubicBezTo>
                    <a:pt x="4398046" y="473238"/>
                    <a:pt x="4311014" y="569560"/>
                    <a:pt x="4243388" y="614362"/>
                  </a:cubicBezTo>
                  <a:cubicBezTo>
                    <a:pt x="4152601" y="674509"/>
                    <a:pt x="4049523" y="715708"/>
                    <a:pt x="3962400" y="781050"/>
                  </a:cubicBezTo>
                  <a:cubicBezTo>
                    <a:pt x="3910282" y="820138"/>
                    <a:pt x="3741796" y="942311"/>
                    <a:pt x="3681413" y="1000125"/>
                  </a:cubicBezTo>
                  <a:cubicBezTo>
                    <a:pt x="3621024" y="1057945"/>
                    <a:pt x="3508976" y="1188009"/>
                    <a:pt x="3462338" y="1257300"/>
                  </a:cubicBezTo>
                  <a:cubicBezTo>
                    <a:pt x="3438143" y="1293246"/>
                    <a:pt x="3421063" y="1333500"/>
                    <a:pt x="3400425" y="1371600"/>
                  </a:cubicBezTo>
                  <a:cubicBezTo>
                    <a:pt x="3387725" y="1419225"/>
                    <a:pt x="3372341" y="1466214"/>
                    <a:pt x="3362325" y="1514475"/>
                  </a:cubicBezTo>
                  <a:cubicBezTo>
                    <a:pt x="3332923" y="1656139"/>
                    <a:pt x="3368079" y="1609891"/>
                    <a:pt x="3314700" y="1766887"/>
                  </a:cubicBezTo>
                  <a:cubicBezTo>
                    <a:pt x="3286280" y="1850476"/>
                    <a:pt x="3200045" y="1960436"/>
                    <a:pt x="3152775" y="2019300"/>
                  </a:cubicBezTo>
                  <a:cubicBezTo>
                    <a:pt x="3109108" y="2073678"/>
                    <a:pt x="3067725" y="2131204"/>
                    <a:pt x="3014663" y="2176462"/>
                  </a:cubicBezTo>
                  <a:cubicBezTo>
                    <a:pt x="2890163" y="2282653"/>
                    <a:pt x="2676199" y="2364498"/>
                    <a:pt x="2543175" y="2438400"/>
                  </a:cubicBezTo>
                  <a:cubicBezTo>
                    <a:pt x="2478889" y="2474114"/>
                    <a:pt x="2417540" y="2515083"/>
                    <a:pt x="2357438" y="2557462"/>
                  </a:cubicBezTo>
                  <a:cubicBezTo>
                    <a:pt x="2214430" y="2658301"/>
                    <a:pt x="2128938" y="2726230"/>
                    <a:pt x="2019300" y="2862262"/>
                  </a:cubicBezTo>
                  <a:cubicBezTo>
                    <a:pt x="1979790" y="2911284"/>
                    <a:pt x="1949450" y="2967037"/>
                    <a:pt x="1914525" y="3019425"/>
                  </a:cubicBezTo>
                  <a:cubicBezTo>
                    <a:pt x="1906588" y="3052762"/>
                    <a:pt x="1897254" y="3085798"/>
                    <a:pt x="1890713" y="3119437"/>
                  </a:cubicBezTo>
                  <a:cubicBezTo>
                    <a:pt x="1876749" y="3191252"/>
                    <a:pt x="1886583" y="3232179"/>
                    <a:pt x="1847850" y="3305175"/>
                  </a:cubicBezTo>
                  <a:cubicBezTo>
                    <a:pt x="1785008" y="3423607"/>
                    <a:pt x="1582563" y="3591208"/>
                    <a:pt x="1504950" y="3643312"/>
                  </a:cubicBezTo>
                  <a:cubicBezTo>
                    <a:pt x="1369250" y="3734411"/>
                    <a:pt x="1219586" y="3802761"/>
                    <a:pt x="1076325" y="3881437"/>
                  </a:cubicBezTo>
                  <a:cubicBezTo>
                    <a:pt x="1025904" y="3909127"/>
                    <a:pt x="974210" y="3934464"/>
                    <a:pt x="923925" y="3962400"/>
                  </a:cubicBezTo>
                  <a:cubicBezTo>
                    <a:pt x="859894" y="3997973"/>
                    <a:pt x="798941" y="4039179"/>
                    <a:pt x="733425" y="4071937"/>
                  </a:cubicBezTo>
                  <a:cubicBezTo>
                    <a:pt x="602003" y="4137648"/>
                    <a:pt x="506639" y="4180132"/>
                    <a:pt x="385763" y="4257675"/>
                  </a:cubicBezTo>
                  <a:cubicBezTo>
                    <a:pt x="363103" y="4272212"/>
                    <a:pt x="220674" y="4374338"/>
                    <a:pt x="200025" y="4405312"/>
                  </a:cubicBezTo>
                  <a:cubicBezTo>
                    <a:pt x="148286" y="4482922"/>
                    <a:pt x="187052" y="4431708"/>
                    <a:pt x="85725" y="4529137"/>
                  </a:cubicBezTo>
                  <a:cubicBezTo>
                    <a:pt x="72778" y="4541586"/>
                    <a:pt x="57587" y="4552293"/>
                    <a:pt x="47625" y="4567237"/>
                  </a:cubicBezTo>
                  <a:cubicBezTo>
                    <a:pt x="34925" y="4586287"/>
                    <a:pt x="42863" y="4578350"/>
                    <a:pt x="23813" y="4591050"/>
                  </a:cubicBezTo>
                  <a:cubicBezTo>
                    <a:pt x="20638" y="4595812"/>
                    <a:pt x="17322" y="4600483"/>
                    <a:pt x="14288" y="4605337"/>
                  </a:cubicBezTo>
                  <a:cubicBezTo>
                    <a:pt x="9382" y="4613187"/>
                    <a:pt x="0" y="4629150"/>
                    <a:pt x="0" y="4629150"/>
                  </a:cubicBezTo>
                </a:path>
              </a:pathLst>
            </a:custGeom>
            <a:noFill/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6BC4DC7E-5F77-C1F7-FDFE-D7B6D78B1448}"/>
                </a:ext>
              </a:extLst>
            </p:cNvPr>
            <p:cNvSpPr/>
            <p:nvPr/>
          </p:nvSpPr>
          <p:spPr>
            <a:xfrm>
              <a:off x="4391023" y="1500182"/>
              <a:ext cx="4624388" cy="4629150"/>
            </a:xfrm>
            <a:custGeom>
              <a:avLst/>
              <a:gdLst>
                <a:gd name="connsiteX0" fmla="*/ 4624388 w 4624388"/>
                <a:gd name="connsiteY0" fmla="*/ 0 h 4629150"/>
                <a:gd name="connsiteX1" fmla="*/ 4605338 w 4624388"/>
                <a:gd name="connsiteY1" fmla="*/ 166687 h 4629150"/>
                <a:gd name="connsiteX2" fmla="*/ 4448175 w 4624388"/>
                <a:gd name="connsiteY2" fmla="*/ 414337 h 4629150"/>
                <a:gd name="connsiteX3" fmla="*/ 4243388 w 4624388"/>
                <a:gd name="connsiteY3" fmla="*/ 614362 h 4629150"/>
                <a:gd name="connsiteX4" fmla="*/ 3962400 w 4624388"/>
                <a:gd name="connsiteY4" fmla="*/ 781050 h 4629150"/>
                <a:gd name="connsiteX5" fmla="*/ 3681413 w 4624388"/>
                <a:gd name="connsiteY5" fmla="*/ 1000125 h 4629150"/>
                <a:gd name="connsiteX6" fmla="*/ 3462338 w 4624388"/>
                <a:gd name="connsiteY6" fmla="*/ 1257300 h 4629150"/>
                <a:gd name="connsiteX7" fmla="*/ 3400425 w 4624388"/>
                <a:gd name="connsiteY7" fmla="*/ 1371600 h 4629150"/>
                <a:gd name="connsiteX8" fmla="*/ 3362325 w 4624388"/>
                <a:gd name="connsiteY8" fmla="*/ 1514475 h 4629150"/>
                <a:gd name="connsiteX9" fmla="*/ 3314700 w 4624388"/>
                <a:gd name="connsiteY9" fmla="*/ 1766887 h 4629150"/>
                <a:gd name="connsiteX10" fmla="*/ 3152775 w 4624388"/>
                <a:gd name="connsiteY10" fmla="*/ 2019300 h 4629150"/>
                <a:gd name="connsiteX11" fmla="*/ 3014663 w 4624388"/>
                <a:gd name="connsiteY11" fmla="*/ 2176462 h 4629150"/>
                <a:gd name="connsiteX12" fmla="*/ 2543175 w 4624388"/>
                <a:gd name="connsiteY12" fmla="*/ 2438400 h 4629150"/>
                <a:gd name="connsiteX13" fmla="*/ 2357438 w 4624388"/>
                <a:gd name="connsiteY13" fmla="*/ 2557462 h 4629150"/>
                <a:gd name="connsiteX14" fmla="*/ 2019300 w 4624388"/>
                <a:gd name="connsiteY14" fmla="*/ 2862262 h 4629150"/>
                <a:gd name="connsiteX15" fmla="*/ 1914525 w 4624388"/>
                <a:gd name="connsiteY15" fmla="*/ 3019425 h 4629150"/>
                <a:gd name="connsiteX16" fmla="*/ 1890713 w 4624388"/>
                <a:gd name="connsiteY16" fmla="*/ 3119437 h 4629150"/>
                <a:gd name="connsiteX17" fmla="*/ 1847850 w 4624388"/>
                <a:gd name="connsiteY17" fmla="*/ 3305175 h 4629150"/>
                <a:gd name="connsiteX18" fmla="*/ 1504950 w 4624388"/>
                <a:gd name="connsiteY18" fmla="*/ 3643312 h 4629150"/>
                <a:gd name="connsiteX19" fmla="*/ 1076325 w 4624388"/>
                <a:gd name="connsiteY19" fmla="*/ 3881437 h 4629150"/>
                <a:gd name="connsiteX20" fmla="*/ 923925 w 4624388"/>
                <a:gd name="connsiteY20" fmla="*/ 3962400 h 4629150"/>
                <a:gd name="connsiteX21" fmla="*/ 733425 w 4624388"/>
                <a:gd name="connsiteY21" fmla="*/ 4071937 h 4629150"/>
                <a:gd name="connsiteX22" fmla="*/ 385763 w 4624388"/>
                <a:gd name="connsiteY22" fmla="*/ 4257675 h 4629150"/>
                <a:gd name="connsiteX23" fmla="*/ 200025 w 4624388"/>
                <a:gd name="connsiteY23" fmla="*/ 4405312 h 4629150"/>
                <a:gd name="connsiteX24" fmla="*/ 85725 w 4624388"/>
                <a:gd name="connsiteY24" fmla="*/ 4529137 h 4629150"/>
                <a:gd name="connsiteX25" fmla="*/ 47625 w 4624388"/>
                <a:gd name="connsiteY25" fmla="*/ 4567237 h 4629150"/>
                <a:gd name="connsiteX26" fmla="*/ 23813 w 4624388"/>
                <a:gd name="connsiteY26" fmla="*/ 4591050 h 4629150"/>
                <a:gd name="connsiteX27" fmla="*/ 14288 w 4624388"/>
                <a:gd name="connsiteY27" fmla="*/ 4605337 h 4629150"/>
                <a:gd name="connsiteX28" fmla="*/ 0 w 4624388"/>
                <a:gd name="connsiteY28" fmla="*/ 4629150 h 462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624388" h="4629150">
                  <a:moveTo>
                    <a:pt x="4624388" y="0"/>
                  </a:moveTo>
                  <a:cubicBezTo>
                    <a:pt x="4618038" y="55562"/>
                    <a:pt x="4621254" y="113076"/>
                    <a:pt x="4605338" y="166687"/>
                  </a:cubicBezTo>
                  <a:cubicBezTo>
                    <a:pt x="4579439" y="253926"/>
                    <a:pt x="4506054" y="346329"/>
                    <a:pt x="4448175" y="414337"/>
                  </a:cubicBezTo>
                  <a:cubicBezTo>
                    <a:pt x="4398046" y="473238"/>
                    <a:pt x="4311014" y="569560"/>
                    <a:pt x="4243388" y="614362"/>
                  </a:cubicBezTo>
                  <a:cubicBezTo>
                    <a:pt x="4152601" y="674509"/>
                    <a:pt x="4049523" y="715708"/>
                    <a:pt x="3962400" y="781050"/>
                  </a:cubicBezTo>
                  <a:cubicBezTo>
                    <a:pt x="3910282" y="820138"/>
                    <a:pt x="3741796" y="942311"/>
                    <a:pt x="3681413" y="1000125"/>
                  </a:cubicBezTo>
                  <a:cubicBezTo>
                    <a:pt x="3621024" y="1057945"/>
                    <a:pt x="3508976" y="1188009"/>
                    <a:pt x="3462338" y="1257300"/>
                  </a:cubicBezTo>
                  <a:cubicBezTo>
                    <a:pt x="3438143" y="1293246"/>
                    <a:pt x="3421063" y="1333500"/>
                    <a:pt x="3400425" y="1371600"/>
                  </a:cubicBezTo>
                  <a:cubicBezTo>
                    <a:pt x="3387725" y="1419225"/>
                    <a:pt x="3372341" y="1466214"/>
                    <a:pt x="3362325" y="1514475"/>
                  </a:cubicBezTo>
                  <a:cubicBezTo>
                    <a:pt x="3332923" y="1656139"/>
                    <a:pt x="3368079" y="1609891"/>
                    <a:pt x="3314700" y="1766887"/>
                  </a:cubicBezTo>
                  <a:cubicBezTo>
                    <a:pt x="3286280" y="1850476"/>
                    <a:pt x="3200045" y="1960436"/>
                    <a:pt x="3152775" y="2019300"/>
                  </a:cubicBezTo>
                  <a:cubicBezTo>
                    <a:pt x="3109108" y="2073678"/>
                    <a:pt x="3067725" y="2131204"/>
                    <a:pt x="3014663" y="2176462"/>
                  </a:cubicBezTo>
                  <a:cubicBezTo>
                    <a:pt x="2890163" y="2282653"/>
                    <a:pt x="2676199" y="2364498"/>
                    <a:pt x="2543175" y="2438400"/>
                  </a:cubicBezTo>
                  <a:cubicBezTo>
                    <a:pt x="2478889" y="2474114"/>
                    <a:pt x="2417540" y="2515083"/>
                    <a:pt x="2357438" y="2557462"/>
                  </a:cubicBezTo>
                  <a:cubicBezTo>
                    <a:pt x="2214430" y="2658301"/>
                    <a:pt x="2128938" y="2726230"/>
                    <a:pt x="2019300" y="2862262"/>
                  </a:cubicBezTo>
                  <a:cubicBezTo>
                    <a:pt x="1979790" y="2911284"/>
                    <a:pt x="1949450" y="2967037"/>
                    <a:pt x="1914525" y="3019425"/>
                  </a:cubicBezTo>
                  <a:cubicBezTo>
                    <a:pt x="1906588" y="3052762"/>
                    <a:pt x="1897254" y="3085798"/>
                    <a:pt x="1890713" y="3119437"/>
                  </a:cubicBezTo>
                  <a:cubicBezTo>
                    <a:pt x="1876749" y="3191252"/>
                    <a:pt x="1886583" y="3232179"/>
                    <a:pt x="1847850" y="3305175"/>
                  </a:cubicBezTo>
                  <a:cubicBezTo>
                    <a:pt x="1785008" y="3423607"/>
                    <a:pt x="1582563" y="3591208"/>
                    <a:pt x="1504950" y="3643312"/>
                  </a:cubicBezTo>
                  <a:cubicBezTo>
                    <a:pt x="1369250" y="3734411"/>
                    <a:pt x="1219586" y="3802761"/>
                    <a:pt x="1076325" y="3881437"/>
                  </a:cubicBezTo>
                  <a:cubicBezTo>
                    <a:pt x="1025904" y="3909127"/>
                    <a:pt x="974210" y="3934464"/>
                    <a:pt x="923925" y="3962400"/>
                  </a:cubicBezTo>
                  <a:cubicBezTo>
                    <a:pt x="859894" y="3997973"/>
                    <a:pt x="798941" y="4039179"/>
                    <a:pt x="733425" y="4071937"/>
                  </a:cubicBezTo>
                  <a:cubicBezTo>
                    <a:pt x="602003" y="4137648"/>
                    <a:pt x="506639" y="4180132"/>
                    <a:pt x="385763" y="4257675"/>
                  </a:cubicBezTo>
                  <a:cubicBezTo>
                    <a:pt x="363103" y="4272212"/>
                    <a:pt x="220674" y="4374338"/>
                    <a:pt x="200025" y="4405312"/>
                  </a:cubicBezTo>
                  <a:cubicBezTo>
                    <a:pt x="148286" y="4482922"/>
                    <a:pt x="187052" y="4431708"/>
                    <a:pt x="85725" y="4529137"/>
                  </a:cubicBezTo>
                  <a:cubicBezTo>
                    <a:pt x="72778" y="4541586"/>
                    <a:pt x="57587" y="4552293"/>
                    <a:pt x="47625" y="4567237"/>
                  </a:cubicBezTo>
                  <a:cubicBezTo>
                    <a:pt x="34925" y="4586287"/>
                    <a:pt x="42863" y="4578350"/>
                    <a:pt x="23813" y="4591050"/>
                  </a:cubicBezTo>
                  <a:cubicBezTo>
                    <a:pt x="20638" y="4595812"/>
                    <a:pt x="17322" y="4600483"/>
                    <a:pt x="14288" y="4605337"/>
                  </a:cubicBezTo>
                  <a:cubicBezTo>
                    <a:pt x="9382" y="4613187"/>
                    <a:pt x="0" y="4629150"/>
                    <a:pt x="0" y="4629150"/>
                  </a:cubicBezTo>
                </a:path>
              </a:pathLst>
            </a:custGeom>
            <a:noFill/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947CEC9F-9544-C3EF-A8BD-C21794AE5C80}"/>
              </a:ext>
            </a:extLst>
          </p:cNvPr>
          <p:cNvSpPr txBox="1"/>
          <p:nvPr/>
        </p:nvSpPr>
        <p:spPr>
          <a:xfrm>
            <a:off x="265810" y="5736763"/>
            <a:ext cx="8186857" cy="9411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许多发表在生信期刊上的优秀工具值得更多人去发现和使用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欢迎以 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为跳板，让更多人受益。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1D2F07A-8BCF-A84A-C549-76AE3D8ED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301" y="1130522"/>
            <a:ext cx="3087770" cy="39903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58D0CE-3182-8AEE-0DC6-394964DBD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2804" y="5289182"/>
            <a:ext cx="3591217" cy="1527143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87271F31-4ABA-FC8D-261A-ADE75F2D7563}"/>
              </a:ext>
            </a:extLst>
          </p:cNvPr>
          <p:cNvSpPr txBox="1"/>
          <p:nvPr/>
        </p:nvSpPr>
        <p:spPr>
          <a:xfrm>
            <a:off x="9101770" y="6031829"/>
            <a:ext cx="2395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每天 </a:t>
            </a:r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个新软件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5F6242D-4852-2870-3672-B33752513EA6}"/>
              </a:ext>
            </a:extLst>
          </p:cNvPr>
          <p:cNvSpPr txBox="1"/>
          <p:nvPr/>
        </p:nvSpPr>
        <p:spPr>
          <a:xfrm rot="1854504">
            <a:off x="3141978" y="3164472"/>
            <a:ext cx="48641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这是一道桥</a:t>
            </a:r>
          </a:p>
        </p:txBody>
      </p:sp>
    </p:spTree>
    <p:extLst>
      <p:ext uri="{BB962C8B-B14F-4D97-AF65-F5344CB8AC3E}">
        <p14:creationId xmlns:p14="http://schemas.microsoft.com/office/powerpoint/2010/main" val="1520068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7F5F4FF2-F2A8-4441-6B9A-966409BDA2BB}"/>
              </a:ext>
            </a:extLst>
          </p:cNvPr>
          <p:cNvCxnSpPr/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C9B7738D-8CF0-0F41-C4F0-B606E5F0AC61}"/>
              </a:ext>
            </a:extLst>
          </p:cNvPr>
          <p:cNvSpPr txBox="1"/>
          <p:nvPr/>
        </p:nvSpPr>
        <p:spPr>
          <a:xfrm>
            <a:off x="0" y="8662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二维码汇总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6CAFD96-9434-8009-4C88-792D777730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0480" b="22466"/>
          <a:stretch/>
        </p:blipFill>
        <p:spPr>
          <a:xfrm>
            <a:off x="115556" y="1240214"/>
            <a:ext cx="2801797" cy="157351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164075-7D2E-E7B6-ED6E-9C7974A467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50" t="3294" r="1504" b="21287"/>
          <a:stretch/>
        </p:blipFill>
        <p:spPr>
          <a:xfrm>
            <a:off x="3029486" y="1341063"/>
            <a:ext cx="1496728" cy="14726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10FC79-9928-D858-F380-1B701984E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957" y="4963105"/>
            <a:ext cx="4136377" cy="13728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233E36B-81CD-A600-DFAF-CE57F3429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8591" y="1372140"/>
            <a:ext cx="4061212" cy="13728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B4FD4C4-9EA1-693B-2D10-78EF7C6CAB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2591"/>
          <a:stretch/>
        </p:blipFill>
        <p:spPr>
          <a:xfrm>
            <a:off x="4665293" y="3117233"/>
            <a:ext cx="4216025" cy="137286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F52809B-A409-3CF8-C671-ABD2794B29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247" y="3086874"/>
            <a:ext cx="4283619" cy="14497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F46575-41F9-E04C-B769-12974ED911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56" y="4816412"/>
            <a:ext cx="4410658" cy="15294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FFEED5-B034-0C91-B786-1C129B2CA0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74858" y="1198970"/>
            <a:ext cx="1384205" cy="141057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162F682-544C-A650-61D9-28D94F04A4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7751" y="3240209"/>
            <a:ext cx="1506665" cy="150666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B26A51B-389D-8E56-DE95-730E1B10DC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985" y="3249850"/>
            <a:ext cx="1497023" cy="149702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8D580F7-7B07-37C9-FAA3-860E6B1C229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7" t="23408" r="8049" b="12745"/>
          <a:stretch/>
        </p:blipFill>
        <p:spPr>
          <a:xfrm>
            <a:off x="9027216" y="1165589"/>
            <a:ext cx="1449189" cy="143431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E89F1CFE-CDC5-E413-8414-EE0B3C4ABA35}"/>
              </a:ext>
            </a:extLst>
          </p:cNvPr>
          <p:cNvSpPr txBox="1"/>
          <p:nvPr/>
        </p:nvSpPr>
        <p:spPr>
          <a:xfrm>
            <a:off x="9124709" y="2618417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个人微信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忙则不回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51F95F0-6D7F-19BD-EE0A-423EAF773B8E}"/>
              </a:ext>
            </a:extLst>
          </p:cNvPr>
          <p:cNvSpPr txBox="1"/>
          <p:nvPr/>
        </p:nvSpPr>
        <p:spPr>
          <a:xfrm>
            <a:off x="10858903" y="2748837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QQ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社群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4BE453A-75D3-5BEC-D16C-E40D205D20E7}"/>
              </a:ext>
            </a:extLst>
          </p:cNvPr>
          <p:cNvSpPr txBox="1"/>
          <p:nvPr/>
        </p:nvSpPr>
        <p:spPr>
          <a:xfrm>
            <a:off x="9226246" y="465288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生信石头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448BC26-1737-7AB0-BD84-2455EC374E6F}"/>
              </a:ext>
            </a:extLst>
          </p:cNvPr>
          <p:cNvSpPr txBox="1"/>
          <p:nvPr/>
        </p:nvSpPr>
        <p:spPr>
          <a:xfrm>
            <a:off x="10735976" y="465288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软件手册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7B441235-A51F-7A52-4132-A8C3677064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17370" y="5061965"/>
            <a:ext cx="1307026" cy="1316756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AFFC696B-01DE-7158-9B89-87156A1D04DC}"/>
              </a:ext>
            </a:extLst>
          </p:cNvPr>
          <p:cNvSpPr txBox="1"/>
          <p:nvPr/>
        </p:nvSpPr>
        <p:spPr>
          <a:xfrm>
            <a:off x="8880814" y="6369487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暑期生信研讨会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116A0C65-7879-CFB3-EDD6-7EA24143F1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465" y="5061964"/>
            <a:ext cx="1321018" cy="1316757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12098A36-F2B7-3864-46DC-151C7ED02CD4}"/>
              </a:ext>
            </a:extLst>
          </p:cNvPr>
          <p:cNvSpPr txBox="1"/>
          <p:nvPr/>
        </p:nvSpPr>
        <p:spPr>
          <a:xfrm>
            <a:off x="10629465" y="636948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技能易物群</a:t>
            </a:r>
          </a:p>
        </p:txBody>
      </p:sp>
    </p:spTree>
    <p:extLst>
      <p:ext uri="{BB962C8B-B14F-4D97-AF65-F5344CB8AC3E}">
        <p14:creationId xmlns:p14="http://schemas.microsoft.com/office/powerpoint/2010/main" val="3991923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CC8EEBC-5785-C386-04CB-B6E7542D5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05" y="1187726"/>
            <a:ext cx="3678994" cy="55612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9C4E98-D758-CF70-4E0E-5F8B212C5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494" y="1115156"/>
            <a:ext cx="5502068" cy="30931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7D1A84E-440F-F524-4AB9-5CD503E23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195" y="4177678"/>
            <a:ext cx="3739450" cy="2410262"/>
          </a:xfrm>
          <a:prstGeom prst="rect">
            <a:avLst/>
          </a:prstGeom>
        </p:spPr>
      </p:pic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4BFE09C5-33AC-93C7-5087-CC2226917D85}"/>
              </a:ext>
            </a:extLst>
          </p:cNvPr>
          <p:cNvCxnSpPr>
            <a:cxnSpLocks/>
          </p:cNvCxnSpPr>
          <p:nvPr/>
        </p:nvCxnSpPr>
        <p:spPr>
          <a:xfrm>
            <a:off x="0" y="985611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E63C6527-A24C-7318-46E4-CC04DC41FA83}"/>
              </a:ext>
            </a:extLst>
          </p:cNvPr>
          <p:cNvSpPr txBox="1"/>
          <p:nvPr/>
        </p:nvSpPr>
        <p:spPr>
          <a:xfrm>
            <a:off x="0" y="8662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按部就班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4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开发</a:t>
            </a:r>
          </a:p>
        </p:txBody>
      </p:sp>
    </p:spTree>
    <p:extLst>
      <p:ext uri="{BB962C8B-B14F-4D97-AF65-F5344CB8AC3E}">
        <p14:creationId xmlns:p14="http://schemas.microsoft.com/office/powerpoint/2010/main" val="4219484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0EE4E310-718D-937C-747D-7D806B3D415F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7E6B35BE-521A-CCCE-7BDF-E04FE707D6AB}"/>
              </a:ext>
            </a:extLst>
          </p:cNvPr>
          <p:cNvSpPr txBox="1"/>
          <p:nvPr/>
        </p:nvSpPr>
        <p:spPr>
          <a:xfrm>
            <a:off x="0" y="26675"/>
            <a:ext cx="12192000" cy="886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DIY: 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按照自己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朋友需要开发界面化插件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F0410F9-F7D9-312A-5E2D-EAE0160875B6}"/>
              </a:ext>
            </a:extLst>
          </p:cNvPr>
          <p:cNvSpPr txBox="1"/>
          <p:nvPr/>
        </p:nvSpPr>
        <p:spPr>
          <a:xfrm>
            <a:off x="2713971" y="2395424"/>
            <a:ext cx="7162559" cy="2487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altLang="zh-CN" sz="3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Seqkit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功能界面化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脚本：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脚本、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Python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脚本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借助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ChatGPT 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开发 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R-plugin</a:t>
            </a:r>
          </a:p>
        </p:txBody>
      </p:sp>
    </p:spTree>
    <p:extLst>
      <p:ext uri="{BB962C8B-B14F-4D97-AF65-F5344CB8AC3E}">
        <p14:creationId xmlns:p14="http://schemas.microsoft.com/office/powerpoint/2010/main" val="3287900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E245E91A-CFB3-4F8A-9555-EA952170AA59}"/>
              </a:ext>
            </a:extLst>
          </p:cNvPr>
          <p:cNvSpPr txBox="1"/>
          <p:nvPr/>
        </p:nvSpPr>
        <p:spPr>
          <a:xfrm>
            <a:off x="707915" y="1362784"/>
            <a:ext cx="6950185" cy="1955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插件模式：支持灵活新功能安装与删除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插件商店：支持点击快速安装</a:t>
            </a:r>
            <a:endParaRPr lang="en-US" altLang="zh-CN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插件开发：支持用户自主开发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75857593-1890-4718-B7C6-7CDA47996A26}"/>
              </a:ext>
            </a:extLst>
          </p:cNvPr>
          <p:cNvCxnSpPr>
            <a:cxnSpLocks/>
          </p:cNvCxnSpPr>
          <p:nvPr/>
        </p:nvCxnSpPr>
        <p:spPr>
          <a:xfrm>
            <a:off x="0" y="985611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42675306-6945-485E-B09E-E4BE06D9F90A}"/>
              </a:ext>
            </a:extLst>
          </p:cNvPr>
          <p:cNvSpPr txBox="1"/>
          <p:nvPr/>
        </p:nvSpPr>
        <p:spPr>
          <a:xfrm>
            <a:off x="0" y="8662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插件模式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BB9A1FD-B356-4DBB-3398-9E74860EC623}"/>
              </a:ext>
            </a:extLst>
          </p:cNvPr>
          <p:cNvGrpSpPr/>
          <p:nvPr/>
        </p:nvGrpSpPr>
        <p:grpSpPr>
          <a:xfrm>
            <a:off x="6250476" y="2534790"/>
            <a:ext cx="5463831" cy="3849342"/>
            <a:chOff x="6473066" y="2614303"/>
            <a:chExt cx="5463831" cy="3849342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8E7D2CA-313B-28F5-4290-378B52651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3066" y="2614303"/>
              <a:ext cx="5463831" cy="384934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78F064A-38EC-9C62-F70C-E2028EC009A6}"/>
                </a:ext>
              </a:extLst>
            </p:cNvPr>
            <p:cNvSpPr/>
            <p:nvPr/>
          </p:nvSpPr>
          <p:spPr>
            <a:xfrm>
              <a:off x="8433352" y="2683566"/>
              <a:ext cx="1192695" cy="47210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10D855E2-B70E-EAD4-5F0B-AD6218F3E7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34" r="55958" b="51228"/>
          <a:stretch/>
        </p:blipFill>
        <p:spPr>
          <a:xfrm>
            <a:off x="1811550" y="3695171"/>
            <a:ext cx="3319342" cy="293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35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75857593-1890-4718-B7C6-7CDA47996A26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42675306-6945-485E-B09E-E4BE06D9F90A}"/>
              </a:ext>
            </a:extLst>
          </p:cNvPr>
          <p:cNvSpPr txBox="1"/>
          <p:nvPr/>
        </p:nvSpPr>
        <p:spPr>
          <a:xfrm>
            <a:off x="0" y="26986"/>
            <a:ext cx="12192000" cy="886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Plugin Store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：插件商店</a:t>
            </a:r>
            <a:endParaRPr lang="en-US" altLang="zh-CN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648" y="1300191"/>
            <a:ext cx="4229317" cy="26988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D08ED26-3527-6F36-050F-64E19840D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255" y="1300191"/>
            <a:ext cx="6533169" cy="521175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971E150-2F0C-19C0-D0B8-87DB2EC5474E}"/>
              </a:ext>
            </a:extLst>
          </p:cNvPr>
          <p:cNvSpPr txBox="1"/>
          <p:nvPr/>
        </p:nvSpPr>
        <p:spPr>
          <a:xfrm>
            <a:off x="8032574" y="4587155"/>
            <a:ext cx="3132589" cy="15320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插件安装模式：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在线安装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2.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离线安装</a:t>
            </a:r>
          </a:p>
        </p:txBody>
      </p:sp>
    </p:spTree>
    <p:extLst>
      <p:ext uri="{BB962C8B-B14F-4D97-AF65-F5344CB8AC3E}">
        <p14:creationId xmlns:p14="http://schemas.microsoft.com/office/powerpoint/2010/main" val="4083572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E5BA83B4-72B4-8F4F-ACAA-B17493283BC7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4D582B72-49EC-D46D-C286-03D186FEDDF8}"/>
              </a:ext>
            </a:extLst>
          </p:cNvPr>
          <p:cNvSpPr txBox="1"/>
          <p:nvPr/>
        </p:nvSpPr>
        <p:spPr>
          <a:xfrm>
            <a:off x="0" y="26986"/>
            <a:ext cx="12192000" cy="886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已有公开插件概览</a:t>
            </a:r>
            <a:endParaRPr lang="en-US" altLang="zh-CN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7D5133C-C5B5-6241-ABB5-E80BDA21EE5B}"/>
              </a:ext>
            </a:extLst>
          </p:cNvPr>
          <p:cNvSpPr txBox="1"/>
          <p:nvPr/>
        </p:nvSpPr>
        <p:spPr>
          <a:xfrm>
            <a:off x="131114" y="1022060"/>
            <a:ext cx="6354170" cy="583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P00010-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Plugin 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Creator</a:t>
            </a:r>
          </a:p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P00020-R Plugin Demo</a:t>
            </a:r>
          </a:p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P00030-Rserver</a:t>
            </a:r>
          </a:p>
          <a:p>
            <a:pPr>
              <a:lnSpc>
                <a:spcPct val="120000"/>
              </a:lnSpc>
            </a:pPr>
            <a:r>
              <a:rPr lang="zh-CN" altLang="en-US" sz="1200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P00040-Web Awesome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P00050-TBtools Turtorial Mini Database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P00060-Batch SMART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P00070-Pubmed Summary</a:t>
            </a:r>
          </a:p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P00080-Seurat Shiny</a:t>
            </a:r>
          </a:p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P00090-WGCNA Shiny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P00100-GO Bubble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P00110-Batch Bubble Plot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P00120-Bubble Shiny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P00130-Barplot Shiny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P00140-Sample Distance v2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P00150-CorrPlot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P00160-SuperCorrPlot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P00170-Batch DEGs Analysis Tools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P00180-Sankey Plot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P00190-fastANI Win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P00200-GO.KEGG.shiny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P00210-Multiprocess_RevComSeq_v0.3 Win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P00220-Batch Sub for Win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P00230-BEDtools Intersect GUI Simple Wrapper Only Win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P00240-Obtain Correlation and P-value Matrix Base On Expression Matrix Win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P00250-Prepare Input Files for Cytoscape Based on Correlation and P-value Matrix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P00260-Obain Taxon ID as Order Shown in Newick Tree Win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875ED8A-8D23-359D-D6EA-1F98ABE22C9C}"/>
              </a:ext>
            </a:extLst>
          </p:cNvPr>
          <p:cNvSpPr txBox="1"/>
          <p:nvPr/>
        </p:nvSpPr>
        <p:spPr>
          <a:xfrm>
            <a:off x="3528391" y="1130446"/>
            <a:ext cx="5575852" cy="4727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P00270-Obtain genes in candidate interval Win only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P00280-Conserved Domain Sequences Extraction for Phylogenetic Tree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P00290-Batch Protein Anno in InterProScan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P00300-Principal Component Analysis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P00310-ChatGPT Mirror Site Unboxing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P00311-Rectangular Manhattan Plot Shiny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P00312-Aspera for HTS Data TurboDL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P00320-My BLAT GUI Wrapper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P00330-Miniprot GUI Wrapper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P00340-Figtree Pack Plugin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P00350-Differential Gene Expression Analysis-DESeq2 Wrapper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P00360-Ascp Wrapper</a:t>
            </a:r>
          </a:p>
          <a:p>
            <a:pPr>
              <a:lnSpc>
                <a:spcPct val="120000"/>
              </a:lnSpc>
            </a:pPr>
            <a:r>
              <a:rPr lang="zh-CN" altLang="en-US" sz="1200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P00370-One Step MCScanX [Super Fast]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P00380-Quick Genome Dot Plot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P00390-Fastq to Fasta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P00400-CGSuite</a:t>
            </a:r>
          </a:p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P00410-Best Gift for Hopeless Single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P00420-Random Item Select Advanced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P00430-Random Random Item Rolling Select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P00440-Youtube Download</a:t>
            </a:r>
          </a:p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P00450-Excel to Tab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A3A32CE-1D94-9691-50CE-8F8466D16856}"/>
              </a:ext>
            </a:extLst>
          </p:cNvPr>
          <p:cNvSpPr txBox="1"/>
          <p:nvPr/>
        </p:nvSpPr>
        <p:spPr>
          <a:xfrm>
            <a:off x="8141246" y="1802283"/>
            <a:ext cx="4236031" cy="4727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P00460-Simple Dict</a:t>
            </a:r>
          </a:p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P00470-Simple Random Music</a:t>
            </a:r>
          </a:p>
          <a:p>
            <a:pPr>
              <a:lnSpc>
                <a:spcPct val="120000"/>
              </a:lnSpc>
            </a:pPr>
            <a:r>
              <a:rPr lang="zh-CN" altLang="en-US" sz="1200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P00480-Quick Protein Anno</a:t>
            </a:r>
          </a:p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P00490-Simplre Screen Draw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P00500-Quick Make a QRcode</a:t>
            </a:r>
          </a:p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P00510-Mine Sweep Game</a:t>
            </a:r>
          </a:p>
          <a:p>
            <a:pPr>
              <a:lnSpc>
                <a:spcPct val="120000"/>
              </a:lnSpc>
            </a:pPr>
            <a:r>
              <a:rPr lang="zh-CN" altLang="en-US" sz="1200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P00511-CentromereLocate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P00512-Get Intron GXF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P00520-Batch Paper Fetch</a:t>
            </a:r>
          </a:p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P00530-Batch qPCR Primer Design</a:t>
            </a:r>
          </a:p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P00540-Batch Target Region Primer Design</a:t>
            </a:r>
          </a:p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P00550-Primer Check</a:t>
            </a:r>
          </a:p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P00560-Genome VarScan</a:t>
            </a:r>
          </a:p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P00570-BWA-MEM2 GUI Wrapper</a:t>
            </a:r>
          </a:p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P00580-SAMtools GUI Wrapper</a:t>
            </a:r>
          </a:p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P00590-BCFtools GUI Wrapper</a:t>
            </a:r>
          </a:p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P00600-Freebayes GUI Wrapper</a:t>
            </a:r>
          </a:p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P00610-QTLseqR GUI Wrapper</a:t>
            </a:r>
          </a:p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P00620-MACS2 GUI Wrapper (WinOnly)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P00630-Simple Haplotype Caller(RanbowWinOnly)</a:t>
            </a:r>
          </a:p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P00640-Sanger Sequencing Result Check Advanced</a:t>
            </a:r>
            <a:endParaRPr lang="zh-CN" altLang="en-US" sz="14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2861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D6D6C999-9D3D-671B-C409-0624604650AC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AAF514AE-BB2A-0916-53CB-B93668921CE4}"/>
              </a:ext>
            </a:extLst>
          </p:cNvPr>
          <p:cNvSpPr txBox="1"/>
          <p:nvPr/>
        </p:nvSpPr>
        <p:spPr>
          <a:xfrm>
            <a:off x="0" y="26986"/>
            <a:ext cx="12192000" cy="886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实践演示和尝试几个插件</a:t>
            </a:r>
            <a:endParaRPr lang="en-US" altLang="zh-CN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098624D-B9AC-4CCA-AA1E-7976AE6BA844}"/>
              </a:ext>
            </a:extLst>
          </p:cNvPr>
          <p:cNvSpPr txBox="1"/>
          <p:nvPr/>
        </p:nvSpPr>
        <p:spPr>
          <a:xfrm>
            <a:off x="314324" y="1171875"/>
            <a:ext cx="6637874" cy="5186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WebAwesome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Rserver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插件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配套一个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插件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Single GO GSEA Wrapper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Differential Gene Expression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Sanger Sequencing Result Check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Batch qPCR Primer Design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Primer Check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Quick Protein Anno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80A3E88-D894-895D-D885-CE08D6C12014}"/>
              </a:ext>
            </a:extLst>
          </p:cNvPr>
          <p:cNvSpPr txBox="1"/>
          <p:nvPr/>
        </p:nvSpPr>
        <p:spPr>
          <a:xfrm>
            <a:off x="6511924" y="1171876"/>
            <a:ext cx="5572126" cy="5186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Simple Random Music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Simple Screen Draw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PPTX to Image PDF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Mine Sweep Game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Batch Paper Fetch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Paper PDF Word Frequency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BEST Gift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Simple </a:t>
            </a: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Dict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6761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076DBA31-053E-28D2-86F4-490A1B381914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2A714CAD-4C4F-8101-1DA8-4FF9FA2CE815}"/>
              </a:ext>
            </a:extLst>
          </p:cNvPr>
          <p:cNvSpPr txBox="1"/>
          <p:nvPr/>
        </p:nvSpPr>
        <p:spPr>
          <a:xfrm>
            <a:off x="0" y="26675"/>
            <a:ext cx="12192000" cy="886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可组成数据分析流程的几个有趣的插件 </a:t>
            </a:r>
          </a:p>
        </p:txBody>
      </p:sp>
    </p:spTree>
    <p:extLst>
      <p:ext uri="{BB962C8B-B14F-4D97-AF65-F5344CB8AC3E}">
        <p14:creationId xmlns:p14="http://schemas.microsoft.com/office/powerpoint/2010/main" val="2844236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C36B707B-1F2A-BA08-6B7C-8069668AB92A}"/>
              </a:ext>
            </a:extLst>
          </p:cNvPr>
          <p:cNvSpPr txBox="1"/>
          <p:nvPr/>
        </p:nvSpPr>
        <p:spPr>
          <a:xfrm>
            <a:off x="374562" y="1192306"/>
            <a:ext cx="5721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/>
              <a:t>Single Cell Transcriptome (Seurat)</a:t>
            </a:r>
            <a:endParaRPr lang="zh-CN" altLang="en-US" sz="2800" b="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4306186-6851-8216-1703-E600EDC93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8709" y="4138440"/>
            <a:ext cx="3884965" cy="265112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AFF52EF-2EC7-603B-056C-B65A18129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36" y="1859106"/>
            <a:ext cx="4520772" cy="349941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B94997D-5EF7-4BC9-ADF7-1CDE21BC1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561" y="1192306"/>
            <a:ext cx="4094395" cy="280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0498E51-9498-C432-636B-FD8D99262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4063"/>
          </a:xfrm>
        </p:spPr>
        <p:txBody>
          <a:bodyPr/>
          <a:lstStyle/>
          <a:p>
            <a:pPr algn="ctr"/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Seuratshiny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：单细胞测序数据分析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65684A06-CFDA-FEFE-1AF7-4F81407AF65E}"/>
              </a:ext>
            </a:extLst>
          </p:cNvPr>
          <p:cNvCxnSpPr>
            <a:cxnSpLocks/>
          </p:cNvCxnSpPr>
          <p:nvPr/>
        </p:nvCxnSpPr>
        <p:spPr>
          <a:xfrm>
            <a:off x="0" y="1004064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7FA09FD4-3F98-C453-8C0C-78FD711CEF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1" y="5376722"/>
            <a:ext cx="4174597" cy="141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60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DEC5ED1E-D8C9-E707-76F0-DC18A9B63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4063"/>
          </a:xfrm>
        </p:spPr>
        <p:txBody>
          <a:bodyPr/>
          <a:lstStyle/>
          <a:p>
            <a:pPr algn="ctr"/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RNAseq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（众筹开发）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5472E056-3FC0-556D-34A3-C592E70B24C5}"/>
              </a:ext>
            </a:extLst>
          </p:cNvPr>
          <p:cNvCxnSpPr>
            <a:cxnSpLocks/>
          </p:cNvCxnSpPr>
          <p:nvPr/>
        </p:nvCxnSpPr>
        <p:spPr>
          <a:xfrm>
            <a:off x="0" y="1004064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D3E1896B-BA09-E4B7-C7BA-F3B57CD98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53" y="1153632"/>
            <a:ext cx="3990354" cy="31752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32C9AE3-0950-5B99-9C83-1EBB9166F3F0}"/>
              </a:ext>
            </a:extLst>
          </p:cNvPr>
          <p:cNvSpPr txBox="1"/>
          <p:nvPr/>
        </p:nvSpPr>
        <p:spPr>
          <a:xfrm>
            <a:off x="4332767" y="1054192"/>
            <a:ext cx="2954656" cy="3374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SRA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数据格式转换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测序数据质量查看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数据清理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基于映射的基因表达量估计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基因组索引构建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RNAseq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读段回贴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有参转录组组装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基于比对的基因表达量估计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03BAA0E-E529-F255-3E00-A7F5D2127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" y="4460221"/>
            <a:ext cx="6528605" cy="22910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4613659-0000-E9FD-16C4-A376DF618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543" y="1153632"/>
            <a:ext cx="4558285" cy="354955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4DAEE29-9E26-16B0-7933-0D8429BD27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647" y="4772381"/>
            <a:ext cx="1945758" cy="19788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D0B4F48-FA1E-7738-EF49-05C5A69E43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685" y="4852752"/>
            <a:ext cx="1900251" cy="179547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ACC0283-4C8E-F8BA-1585-C7EDB1A497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2591"/>
          <a:stretch/>
        </p:blipFill>
        <p:spPr>
          <a:xfrm>
            <a:off x="9447028" y="74633"/>
            <a:ext cx="2624596" cy="85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07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1272</TotalTime>
  <Words>898</Words>
  <Application>Microsoft Office PowerPoint</Application>
  <PresentationFormat>宽屏</PresentationFormat>
  <Paragraphs>158</Paragraphs>
  <Slides>20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6" baseType="lpstr">
      <vt:lpstr>等线</vt:lpstr>
      <vt:lpstr>等线 Light</vt:lpstr>
      <vt:lpstr>微软雅黑</vt:lpstr>
      <vt:lpstr>Arial</vt:lpstr>
      <vt:lpstr>Wingdings</vt:lpstr>
      <vt:lpstr>Office 主题​​</vt:lpstr>
      <vt:lpstr>TBtools 从用户到开发者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Seuratshiny：单细胞测序数据分析</vt:lpstr>
      <vt:lpstr>RNAseq（众筹开发）</vt:lpstr>
      <vt:lpstr>分子标记高效开发（完全开放）</vt:lpstr>
      <vt:lpstr>ChIPseq/DAPseq数据分析</vt:lpstr>
      <vt:lpstr>PowerPoint 演示文稿</vt:lpstr>
      <vt:lpstr>「开发插件」的「插件」</vt:lpstr>
      <vt:lpstr>PowerPoint 演示文稿</vt:lpstr>
      <vt:lpstr>PowerPoint 演示文稿</vt:lpstr>
      <vt:lpstr>PowerPoint 演示文稿</vt:lpstr>
      <vt:lpstr>PowerPoint 演示文稿</vt:lpstr>
      <vt:lpstr>TBtools: We Make Practical Tools.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生信小工具 TBtools  进阶：从软件使用到插件从开发</dc:title>
  <dc:creator>Chen CJ</dc:creator>
  <cp:lastModifiedBy>Abai White</cp:lastModifiedBy>
  <cp:revision>55</cp:revision>
  <dcterms:created xsi:type="dcterms:W3CDTF">2023-06-30T09:46:00Z</dcterms:created>
  <dcterms:modified xsi:type="dcterms:W3CDTF">2025-07-11T06:56:07Z</dcterms:modified>
</cp:coreProperties>
</file>