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962" r:id="rId3"/>
    <p:sldId id="430" r:id="rId4"/>
    <p:sldId id="453" r:id="rId5"/>
    <p:sldId id="454" r:id="rId6"/>
    <p:sldId id="455" r:id="rId7"/>
    <p:sldId id="456" r:id="rId8"/>
    <p:sldId id="457" r:id="rId9"/>
    <p:sldId id="461" r:id="rId10"/>
    <p:sldId id="458" r:id="rId11"/>
    <p:sldId id="459" r:id="rId12"/>
    <p:sldId id="460" r:id="rId13"/>
    <p:sldId id="401" r:id="rId14"/>
    <p:sldId id="436" r:id="rId15"/>
    <p:sldId id="462" r:id="rId16"/>
    <p:sldId id="463" r:id="rId17"/>
    <p:sldId id="464" r:id="rId18"/>
    <p:sldId id="465" r:id="rId19"/>
    <p:sldId id="466" r:id="rId20"/>
    <p:sldId id="467" r:id="rId21"/>
    <p:sldId id="46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84" y="4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770E7-547E-4D80-80D7-F5E0C3C74F71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57F4F-253D-47BD-88C2-7801A9D597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9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57F4F-253D-47BD-88C2-7801A9D597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2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FCD81-1D68-49FB-B716-E2888CF24CA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35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B44E4-512D-B091-BCCA-63691FC0B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3A7D25-863F-2EAD-1C75-F59517B4F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E46CB6-6E1F-54FC-2AA3-788F8FF5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583D8B-F1B2-5F24-21B4-574BF029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C9380F-4611-9A45-5614-73078587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88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148555-2CAB-72D5-2642-1C602472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CE0004-E467-E9D0-E738-580964B58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4AB12-575B-7433-3EB0-2B4C7E0E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193103-92AA-12DF-30CE-2E22E279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4F450D-FF1A-BDF2-DD40-CD9FFC90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3AD739-6E97-A65C-6C00-33961EBC2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59E81F-E2E6-C59E-8AFA-1BF9B187A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130195-70C8-7D04-E97F-EFEB06A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BDBCBA-E2CB-1B18-BF74-90E03DDB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66512D-6449-31BB-0FDA-50B3556D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82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0A74F4-90E6-9946-614A-CEC180F4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6CD00F-C8A5-3745-201D-CCF29BE6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79E118-F9BB-0911-67C2-D811DC8A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E98A88-97BC-9C44-E45E-CC2D8C36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7D5B6-3071-E52E-6290-8205F8DA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78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4FE40-D54E-5255-A78C-CCB0499F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3A7F54-D1A6-3D75-F144-C9DD548F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5BEBD3-4D20-9A52-123C-FB92B508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203B01-5192-BB97-5F60-9BDE2946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F0D5D0-8F56-61AE-BB88-8162444B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43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7CC49A-82A7-97A8-B501-55E17580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7598D3-409D-72A6-552B-1EB8E8C89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18B260-FA4B-52E8-EBA7-8147874FC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A2B366-C6FF-0458-A043-90985E0C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CE12C3-AFBE-6041-7577-FD26C7EC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FFBF09-DADF-FADA-B74D-49563FC4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61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29387-D0E6-2562-98BF-B3272286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5A4EA4-3D7E-6E89-4F8F-DD45E317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EC251C-16E9-0AC1-DBAE-C915192EF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C4995FB-465D-D5C2-DA8F-6F78590C6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9B8704-B221-097C-3ADC-06416F988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892FC13-C583-3DB0-1591-0B6DE479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C52295-1395-FE99-D33C-A1429DBB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73706B-0CE9-EDB8-A58A-F031A255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53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212495-B7CD-3742-E864-99F535B0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1264929-09EA-E08A-C7A0-8F795603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E454CF-762F-2726-1078-5F5B0C1A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AF429A-B1BD-3002-F190-F1391C41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6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F61D229-0E27-BEF2-7A2B-90B2C17B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FABAD1-5C22-2100-0E8E-6CE35000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C95A35-5F7C-0B2E-C366-91C2AFE5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84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60E9FD-4277-BED8-C2A4-50A747D7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F95110-4F4B-D5FC-2A51-FED0F981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B292BB-8C53-2F88-AB60-2A49D63DC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9E5E42-611B-3A26-9739-6F749D81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EA01D8-7A97-44BF-5A2E-779AC2D6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70A999-9432-0C43-B3BF-D150D3A7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39E40-CAC9-72F4-2109-3F364341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B46AF32-D67D-98CB-FFC7-0AEB4941D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E2CDE3-E176-FE45-F5A7-B72C7647F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EC09F5-13FE-DA10-53E5-3C0B9B3B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571E32-E122-090A-0B95-47014103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6051AB-52E7-4CDD-AA1E-50CAF0CC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65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6041335-CB9E-24C0-E7B2-FBEBA96A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DC149A-435E-C905-BF5E-05F1246C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49799-DF97-A392-4408-792DCA502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2BF0-7068-4A68-8BF2-6E399CEE1F3F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72CD7-21FA-B8EC-499D-4D20F163D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F2C5A0-0E02-9F2A-8B36-F5ECB6E59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ADD55-78E7-4294-8D35-DA574D1C8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67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2045516-E054-3DC8-074D-E15249046B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D7C3D02-A4FB-422C-0EF5-013AC54BF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12606"/>
            <a:ext cx="12192000" cy="19582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7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7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功能精选</a:t>
            </a:r>
            <a:endParaRPr lang="zh-CN" altLang="en-US" sz="7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9E572473-4C3F-A097-D78A-FB9FA2726488}"/>
              </a:ext>
            </a:extLst>
          </p:cNvPr>
          <p:cNvSpPr txBox="1">
            <a:spLocks/>
          </p:cNvSpPr>
          <p:nvPr/>
        </p:nvSpPr>
        <p:spPr>
          <a:xfrm>
            <a:off x="4829649" y="4317279"/>
            <a:ext cx="3879665" cy="4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陈程杰（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ccj@castas.cn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460546-90D0-C1C4-7F19-A9DF3D267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06" y="4121479"/>
            <a:ext cx="828921" cy="82892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B7EF336-D7A5-4FFE-F2A1-BEA90E0EF1F2}"/>
              </a:ext>
            </a:extLst>
          </p:cNvPr>
          <p:cNvSpPr/>
          <p:nvPr/>
        </p:nvSpPr>
        <p:spPr>
          <a:xfrm>
            <a:off x="0" y="5028485"/>
            <a:ext cx="12191999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中国热带农业科学院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热带作物品种资源研究所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178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16DAF9A-DBDC-22E0-77EC-2B865C4BDE41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75F88C8-6471-8CAE-BAD6-6DFF4F675242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快速完成物种的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GO/KEGG 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功能注释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91F526-2EA7-7ACA-4A93-646CC230627B}"/>
              </a:ext>
            </a:extLst>
          </p:cNvPr>
          <p:cNvSpPr txBox="1"/>
          <p:nvPr/>
        </p:nvSpPr>
        <p:spPr>
          <a:xfrm>
            <a:off x="565817" y="1241534"/>
            <a:ext cx="11554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需求：有物种的所有蛋白序列，如何获得物种的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GO/KEGG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注释背景集合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FADEDB-B872-1385-7BD3-AACD6646AE03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96A040-A6EA-2722-B3E5-2F85B62A6930}"/>
              </a:ext>
            </a:extLst>
          </p:cNvPr>
          <p:cNvSpPr txBox="1"/>
          <p:nvPr/>
        </p:nvSpPr>
        <p:spPr>
          <a:xfrm>
            <a:off x="565817" y="3048500"/>
            <a:ext cx="4657882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eggNOG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-mapper Helper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C590EF6-FF03-85EB-C670-7CF342FBB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229" y="1823250"/>
            <a:ext cx="6851398" cy="48988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EFF657-4360-7AC6-F390-F9D299864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57" y="4614376"/>
            <a:ext cx="3433928" cy="16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9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5B9F5D5-E1EA-F6F3-2C7C-51F4A23FAE50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C4F767A-550D-97A4-B7E3-30A46D9F14D8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富集分析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9BCE1E-1C74-0A83-1701-30B04133EC93}"/>
              </a:ext>
            </a:extLst>
          </p:cNvPr>
          <p:cNvSpPr txBox="1"/>
          <p:nvPr/>
        </p:nvSpPr>
        <p:spPr>
          <a:xfrm>
            <a:off x="565817" y="1241534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需求：已有基因集，推测基因集主要关联功能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41A5C6-5B8E-5080-0E63-6228BBB383A7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B02691-FBE8-7B1F-7AB6-985B1EA4691A}"/>
              </a:ext>
            </a:extLst>
          </p:cNvPr>
          <p:cNvSpPr txBox="1"/>
          <p:nvPr/>
        </p:nvSpPr>
        <p:spPr>
          <a:xfrm>
            <a:off x="565817" y="3048500"/>
            <a:ext cx="4041547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 Set Enrichment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1934DB0-E424-9992-3E64-BCB7E521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36" y="4672561"/>
            <a:ext cx="3088991" cy="14847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ED76DB0-31FA-8650-5404-386AFC5FC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09" y="1869070"/>
            <a:ext cx="6715289" cy="48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6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707BE69-667B-5B5C-137A-58DB8BA02C51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DC66FF3-3DBC-6DA8-DB9F-C8BBE05A2844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对数值矩阵（基因表达量）进行可视化分析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26AA0D-BD4B-4B8B-EB1E-797C2DC68842}"/>
              </a:ext>
            </a:extLst>
          </p:cNvPr>
          <p:cNvSpPr txBox="1"/>
          <p:nvPr/>
        </p:nvSpPr>
        <p:spPr>
          <a:xfrm>
            <a:off x="565817" y="1241534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需求：有一个基因表达量矩阵，继续热图可视化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A5875B-CB09-9617-736B-F66A360DB0D1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E75E80-CD8B-D55D-EA87-FD8457DF73A5}"/>
              </a:ext>
            </a:extLst>
          </p:cNvPr>
          <p:cNvSpPr txBox="1"/>
          <p:nvPr/>
        </p:nvSpPr>
        <p:spPr>
          <a:xfrm>
            <a:off x="565817" y="3048500"/>
            <a:ext cx="4041547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Heatmap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45EB43F-5F28-3F49-8B5F-5956C199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257" y="1927657"/>
            <a:ext cx="6338538" cy="47752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C9016E1-5461-D90F-4578-04E21FE1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55" y="4598970"/>
            <a:ext cx="3530470" cy="16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1330633-C20C-AD01-32B9-F442EB26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4063"/>
          </a:xfrm>
        </p:spPr>
        <p:txBody>
          <a:bodyPr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Heatmap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模板文件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DB74C6B-C04F-7DA1-D94B-56D57FE3ABF6}"/>
              </a:ext>
            </a:extLst>
          </p:cNvPr>
          <p:cNvCxnSpPr>
            <a:cxnSpLocks/>
          </p:cNvCxnSpPr>
          <p:nvPr/>
        </p:nvCxnSpPr>
        <p:spPr>
          <a:xfrm>
            <a:off x="0" y="1004064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F367A8-7409-DAA3-1574-46DB8DE7027A}"/>
              </a:ext>
            </a:extLst>
          </p:cNvPr>
          <p:cNvGrpSpPr/>
          <p:nvPr/>
        </p:nvGrpSpPr>
        <p:grpSpPr>
          <a:xfrm>
            <a:off x="389027" y="1289785"/>
            <a:ext cx="11413945" cy="4788570"/>
            <a:chOff x="239946" y="1289783"/>
            <a:chExt cx="11818303" cy="495821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456C69F-3EF6-3DD9-0222-0DF7DB8C2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46" y="1289783"/>
              <a:ext cx="6233842" cy="4958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21C0972-901B-30CD-A4E7-2195286A2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14"/>
            <a:stretch/>
          </p:blipFill>
          <p:spPr>
            <a:xfrm>
              <a:off x="6820885" y="1289783"/>
              <a:ext cx="3184576" cy="4958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19B9063-4DE9-235B-2023-82F390D39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65" b="45043"/>
            <a:stretch/>
          </p:blipFill>
          <p:spPr>
            <a:xfrm>
              <a:off x="10110203" y="1289783"/>
              <a:ext cx="1948046" cy="49582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82F97508-0063-C8B0-7DDC-2CF8D5D107B5}"/>
                </a:ext>
              </a:extLst>
            </p:cNvPr>
            <p:cNvSpPr/>
            <p:nvPr/>
          </p:nvSpPr>
          <p:spPr>
            <a:xfrm>
              <a:off x="6294921" y="3501789"/>
              <a:ext cx="664143" cy="534199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BF3D307-86C5-BA54-5D39-5EF03FC7672B}"/>
              </a:ext>
            </a:extLst>
          </p:cNvPr>
          <p:cNvSpPr txBox="1"/>
          <p:nvPr/>
        </p:nvSpPr>
        <p:spPr>
          <a:xfrm>
            <a:off x="2486872" y="6247981"/>
            <a:ext cx="784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导入数据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一键出图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导入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Config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文件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直接风格化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FF8CC3-803D-D7AA-CC8F-F7FB81C87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393" y="1925875"/>
            <a:ext cx="2631441" cy="1214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209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4EA60C4-6180-1757-DB10-39B4718C9F01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2192000" cy="695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直观的表达量可视化方式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FCFF0DA-C096-B1C9-6049-5C11A48BA3D7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3F94C724-8343-A55D-C246-1966EA37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83" y="1299469"/>
            <a:ext cx="6273685" cy="50628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A8EC96-6E68-8D7C-A059-5EF5B674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63" y="1299468"/>
            <a:ext cx="3054237" cy="30489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522B58-EB23-ED26-A690-C59C8A65F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498" y="3590840"/>
            <a:ext cx="3054238" cy="26986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92601E-FC5C-49D3-472E-80F11477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42" y="4694135"/>
            <a:ext cx="1595356" cy="15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3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0A33421-3C22-B99F-CA5C-C129CD2792B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5F01A38-6CBD-51BB-E7A1-3E810F82F89D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全基因组数据可视化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F75CB5-8DCB-139F-9564-CD5697857D10}"/>
              </a:ext>
            </a:extLst>
          </p:cNvPr>
          <p:cNvSpPr txBox="1"/>
          <p:nvPr/>
        </p:nvSpPr>
        <p:spPr>
          <a:xfrm>
            <a:off x="565817" y="1241534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需求：有全基因组数据集合，进行全尺度可视化等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3B12B5-DF7D-F2D2-00AF-0608898F86E6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AE9E4C-6F19-650A-73DE-E5004208AE7F}"/>
              </a:ext>
            </a:extLst>
          </p:cNvPr>
          <p:cNvSpPr txBox="1"/>
          <p:nvPr/>
        </p:nvSpPr>
        <p:spPr>
          <a:xfrm>
            <a:off x="565817" y="3048500"/>
            <a:ext cx="4041547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Advanced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Circos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71E2AA-5069-9F34-73D6-04021B19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875" y="4131169"/>
            <a:ext cx="2047800" cy="2498633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845095B7-4273-E47D-C01D-2641CA0232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723CCA2-AED0-D213-1514-ED7E12B08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35" y="3581400"/>
            <a:ext cx="4759872" cy="31494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784652C-191A-B4AA-7BA8-08FB5CA67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21" y="5250299"/>
            <a:ext cx="1460446" cy="146679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E5EB055-B909-2322-2C51-47BD23A13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501" y="1909220"/>
            <a:ext cx="4405920" cy="1513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81FCE95-3DF3-40DE-004C-E3DB328B20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480" b="22466"/>
          <a:stretch/>
        </p:blipFill>
        <p:spPr>
          <a:xfrm>
            <a:off x="4356924" y="1807757"/>
            <a:ext cx="3057081" cy="17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0A33421-3C22-B99F-CA5C-C129CD2792B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5F01A38-6CBD-51BB-E7A1-3E810F82F89D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大文本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表格快速浏览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F75CB5-8DCB-139F-9564-CD5697857D10}"/>
              </a:ext>
            </a:extLst>
          </p:cNvPr>
          <p:cNvSpPr txBox="1"/>
          <p:nvPr/>
        </p:nvSpPr>
        <p:spPr>
          <a:xfrm>
            <a:off x="565817" y="1241534"/>
            <a:ext cx="10208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需求：有体积比较大的文本或表格文件，如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大小，想看一看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3B12B5-DF7D-F2D2-00AF-0608898F86E6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AE9E4C-6F19-650A-73DE-E5004208AE7F}"/>
              </a:ext>
            </a:extLst>
          </p:cNvPr>
          <p:cNvSpPr txBox="1"/>
          <p:nvPr/>
        </p:nvSpPr>
        <p:spPr>
          <a:xfrm>
            <a:off x="565817" y="3040065"/>
            <a:ext cx="4041547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Big Text View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845095B7-4273-E47D-C01D-2641CA0232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0BD193-382F-1F0C-B6E8-24F5BA1A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23" y="1889423"/>
            <a:ext cx="5980838" cy="47711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C96539-EC3F-A53D-3C3E-7A2B9C4DA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80" y="4811687"/>
            <a:ext cx="3524120" cy="12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0A33421-3C22-B99F-CA5C-C129CD2792B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5F01A38-6CBD-51BB-E7A1-3E810F82F89D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一键构建最大似然树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ML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F75CB5-8DCB-139F-9564-CD5697857D10}"/>
              </a:ext>
            </a:extLst>
          </p:cNvPr>
          <p:cNvSpPr txBox="1"/>
          <p:nvPr/>
        </p:nvSpPr>
        <p:spPr>
          <a:xfrm>
            <a:off x="565817" y="1241534"/>
            <a:ext cx="1059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需求：有一个同源蛋白序列集，想快速拿到对应的最大似然进化树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3B12B5-DF7D-F2D2-00AF-0608898F86E6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AE9E4C-6F19-650A-73DE-E5004208AE7F}"/>
              </a:ext>
            </a:extLst>
          </p:cNvPr>
          <p:cNvSpPr txBox="1"/>
          <p:nvPr/>
        </p:nvSpPr>
        <p:spPr>
          <a:xfrm>
            <a:off x="265007" y="3192321"/>
            <a:ext cx="4556844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 Step Build a ML Tree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845095B7-4273-E47D-C01D-2641CA0232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24B119-DCA0-238D-89D7-0868ED6A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4" y="4372780"/>
            <a:ext cx="3530470" cy="22954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95EE6BA-77B8-12C7-8C42-83FF144D3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749" y="1897095"/>
            <a:ext cx="6853405" cy="484508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3BD7A13-E3C5-E015-828A-DF4934409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04" y="3014531"/>
            <a:ext cx="2785551" cy="2237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FA25799-4288-6141-E38F-9A310700020D}"/>
              </a:ext>
            </a:extLst>
          </p:cNvPr>
          <p:cNvSpPr txBox="1"/>
          <p:nvPr/>
        </p:nvSpPr>
        <p:spPr>
          <a:xfrm>
            <a:off x="986302" y="5974547"/>
            <a:ext cx="1069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输入蛋白序列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自动多序列比对、比对结果剪切、进化树构建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自动可视化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95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0A33421-3C22-B99F-CA5C-C129CD2792B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5F01A38-6CBD-51BB-E7A1-3E810F82F89D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快速找到目标物种中目标基因的同源基因集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F75CB5-8DCB-139F-9564-CD5697857D10}"/>
              </a:ext>
            </a:extLst>
          </p:cNvPr>
          <p:cNvSpPr txBox="1"/>
          <p:nvPr/>
        </p:nvSpPr>
        <p:spPr>
          <a:xfrm>
            <a:off x="353635" y="1241534"/>
            <a:ext cx="1224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需求：知道拟南芥中一个基因调控我们的目标性状，如何在目标物种找到？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3B12B5-DF7D-F2D2-00AF-0608898F86E6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AE9E4C-6F19-650A-73DE-E5004208AE7F}"/>
              </a:ext>
            </a:extLst>
          </p:cNvPr>
          <p:cNvSpPr txBox="1"/>
          <p:nvPr/>
        </p:nvSpPr>
        <p:spPr>
          <a:xfrm>
            <a:off x="209434" y="2843737"/>
            <a:ext cx="4776823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Quick Find Best Homology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845095B7-4273-E47D-C01D-2641CA0232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602910-AD86-6E98-269E-4A8869FD3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94" y="3865058"/>
            <a:ext cx="2947740" cy="29225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8BB1C8-818B-DA4F-02FE-0016632D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350" y="1946817"/>
            <a:ext cx="6076856" cy="471366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4DF318D-FD32-B098-B951-329DE43B2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35" y="3484846"/>
            <a:ext cx="2854540" cy="16651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D08E5B-35B8-BA4A-D67A-55B5B96C0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35" y="5326350"/>
            <a:ext cx="2854540" cy="12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3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909E7AC-1E2B-62ED-8C16-B57431E2C2BE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322CCD0C-12FC-4229-CF5B-E2A1C4ACD29D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模拟凝胶电泳图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FDB606-2D00-F3E2-4EF9-8923A3816CA4}"/>
              </a:ext>
            </a:extLst>
          </p:cNvPr>
          <p:cNvSpPr txBox="1"/>
          <p:nvPr/>
        </p:nvSpPr>
        <p:spPr>
          <a:xfrm>
            <a:off x="565817" y="1241534"/>
            <a:ext cx="7701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需求：知道目标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PCR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产物大小，模拟凝胶电泳图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D4F292-6AD4-6B43-B5BF-C73124D4F6EE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549D31-ED7A-C69F-021D-88100A36D899}"/>
              </a:ext>
            </a:extLst>
          </p:cNvPr>
          <p:cNvSpPr txBox="1"/>
          <p:nvPr/>
        </p:nvSpPr>
        <p:spPr>
          <a:xfrm>
            <a:off x="565817" y="3040065"/>
            <a:ext cx="4041547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GelImage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D4C7416-4A6B-AEF2-3937-4C572F2255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DF54E91-D466-2215-7C2C-A00019CFE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331" y="4261437"/>
            <a:ext cx="1654114" cy="227321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0AD08D-EDA0-9625-E830-084031184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259" y="1997344"/>
            <a:ext cx="5887410" cy="47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5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88BFA48-F3E6-4FB8-9B14-16F61C59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4063"/>
          </a:xfrm>
        </p:spPr>
        <p:txBody>
          <a:bodyPr/>
          <a:lstStyle/>
          <a:p>
            <a:pPr algn="ctr"/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文档和示例数据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6E7313B-2746-FB90-52E0-4495A7B99CF1}"/>
              </a:ext>
            </a:extLst>
          </p:cNvPr>
          <p:cNvCxnSpPr>
            <a:cxnSpLocks/>
          </p:cNvCxnSpPr>
          <p:nvPr/>
        </p:nvCxnSpPr>
        <p:spPr>
          <a:xfrm>
            <a:off x="0" y="1004064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EE3DE95C-F737-CC41-C9FA-A53B0B65C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1304793"/>
            <a:ext cx="8748712" cy="4147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FF87A6A-2F4A-2407-EB11-A7B05FC45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056" y="3190875"/>
            <a:ext cx="5907905" cy="3167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64D222D-62FD-8742-E5D9-42E6723B188A}"/>
              </a:ext>
            </a:extLst>
          </p:cNvPr>
          <p:cNvSpPr txBox="1"/>
          <p:nvPr/>
        </p:nvSpPr>
        <p:spPr>
          <a:xfrm>
            <a:off x="3084073" y="5711607"/>
            <a:ext cx="26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10w+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字软件文档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（陈程杰、姚宝瑄）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F9710A-4855-D3D5-4493-5785B2CC7782}"/>
              </a:ext>
            </a:extLst>
          </p:cNvPr>
          <p:cNvSpPr txBox="1"/>
          <p:nvPr/>
        </p:nvSpPr>
        <p:spPr>
          <a:xfrm>
            <a:off x="7060493" y="6391276"/>
            <a:ext cx="470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全球高速下载通道（由 奶牛快传 团队支持）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5EF77F-3883-D561-3F4B-8D651CEAA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110" y="2315472"/>
            <a:ext cx="2368940" cy="1920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35A4680-5900-6370-BED9-E6091AB7568C}"/>
              </a:ext>
            </a:extLst>
          </p:cNvPr>
          <p:cNvSpPr txBox="1"/>
          <p:nvPr/>
        </p:nvSpPr>
        <p:spPr>
          <a:xfrm>
            <a:off x="9127418" y="19128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实例数据资料库（详见手册）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8EA3DC-0274-F69E-0E8D-A12A16E4D3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3" y="5386493"/>
            <a:ext cx="1576255" cy="15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60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258066D-F676-3BBA-D101-ADB03242ABB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38B00711-462A-5C92-3DF0-7827E050DF70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想玩一会小游戏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DA02C1-3078-E1FB-A943-E14595CE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102" y="1750783"/>
            <a:ext cx="7203572" cy="44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4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258066D-F676-3BBA-D101-ADB03242ABB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38B00711-462A-5C92-3DF0-7827E050DF70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插件商店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34F2523-ED1C-8CFF-1901-E61588F868BA}"/>
              </a:ext>
            </a:extLst>
          </p:cNvPr>
          <p:cNvSpPr txBox="1"/>
          <p:nvPr/>
        </p:nvSpPr>
        <p:spPr>
          <a:xfrm>
            <a:off x="565817" y="1241534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需求：在软件菜单中，找不到你要的功能？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0E9DEB-8927-C226-18A5-567B37F33342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B5269BD-CFF3-D701-A9F7-46255C6BBC54}"/>
              </a:ext>
            </a:extLst>
          </p:cNvPr>
          <p:cNvSpPr txBox="1"/>
          <p:nvPr/>
        </p:nvSpPr>
        <p:spPr>
          <a:xfrm>
            <a:off x="565817" y="2887665"/>
            <a:ext cx="4041547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Plugin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插件商店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9CFA18FB-16D2-2221-8F5A-9109A173F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7673E13-B18A-32B5-DC9C-574F180F1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76" y="4055802"/>
            <a:ext cx="2914748" cy="26156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C1849F-DA7F-8C94-3EAB-BE1D9E6B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832" y="2027523"/>
            <a:ext cx="5916390" cy="47197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E2ED13D-196B-79EC-0B4E-CC9107AE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330" y="1440622"/>
            <a:ext cx="2045394" cy="52308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8756538-AD1E-1990-4856-8781CCA31CFA}"/>
              </a:ext>
            </a:extLst>
          </p:cNvPr>
          <p:cNvSpPr txBox="1"/>
          <p:nvPr/>
        </p:nvSpPr>
        <p:spPr>
          <a:xfrm>
            <a:off x="5814776" y="4773382"/>
            <a:ext cx="2018501" cy="1515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插件模式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按需安装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即插即用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9FF2575-FA03-58C7-5313-75C93ADAC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739" y="3101606"/>
            <a:ext cx="2722695" cy="1737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798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CE3BADF-B4AA-D036-19CB-4171917F2375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8A71D7BB-CEA0-0ACD-F097-7C1B60F5AF7C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功能精选与演示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227E315-3FE7-0888-D951-E719FACD210B}"/>
              </a:ext>
            </a:extLst>
          </p:cNvPr>
          <p:cNvSpPr txBox="1"/>
          <p:nvPr/>
        </p:nvSpPr>
        <p:spPr>
          <a:xfrm>
            <a:off x="373843" y="1288461"/>
            <a:ext cx="5829932" cy="518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Fasta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Sequence Extract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Sequence Manipulate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GXF Sequence Extract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 Sequence Set/File BLAST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BLAST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eggNOG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-mapper Helper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 Set Enrichment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Venn / Upset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B749EE-1076-29FC-E7FE-C72E4454139A}"/>
              </a:ext>
            </a:extLst>
          </p:cNvPr>
          <p:cNvSpPr txBox="1"/>
          <p:nvPr/>
        </p:nvSpPr>
        <p:spPr>
          <a:xfrm>
            <a:off x="6213879" y="1288461"/>
            <a:ext cx="5744048" cy="518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Heatmap / Cartoon Heatmap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Advanced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Circos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Big Text View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 Step Build a ML Tree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Quick Find Best Homology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GelImage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Plugin</a:t>
            </a:r>
          </a:p>
        </p:txBody>
      </p:sp>
    </p:spTree>
    <p:extLst>
      <p:ext uri="{BB962C8B-B14F-4D97-AF65-F5344CB8AC3E}">
        <p14:creationId xmlns:p14="http://schemas.microsoft.com/office/powerpoint/2010/main" val="370844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F87092A-0371-0AE0-74BA-0D54851FCBC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AE123D4-DE86-9084-9F8D-84E9AC858058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Fasta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序列提取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7B6820-8D8E-8426-FFE6-311EE9B7A7B6}"/>
              </a:ext>
            </a:extLst>
          </p:cNvPr>
          <p:cNvSpPr txBox="1"/>
          <p:nvPr/>
        </p:nvSpPr>
        <p:spPr>
          <a:xfrm>
            <a:off x="565817" y="1241534"/>
            <a:ext cx="11548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需求：已知一个序列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ID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集合，需要从比较大的序列库中提取该些序列。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8CF528-4657-332C-B847-1C26DF77F05C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39BD47A-FE94-5836-26BB-1883534B8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33"/>
          <a:stretch/>
        </p:blipFill>
        <p:spPr>
          <a:xfrm>
            <a:off x="555712" y="4533795"/>
            <a:ext cx="4380027" cy="11057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E6747D-88F0-EBC2-3FF3-59A929E2F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703" y="1961946"/>
            <a:ext cx="6454000" cy="478954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4986F55-11D5-8905-EC93-62EEF6EE267A}"/>
              </a:ext>
            </a:extLst>
          </p:cNvPr>
          <p:cNvSpPr txBox="1"/>
          <p:nvPr/>
        </p:nvSpPr>
        <p:spPr>
          <a:xfrm>
            <a:off x="880319" y="3048500"/>
            <a:ext cx="3920300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Fasta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Extract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系列功能</a:t>
            </a:r>
          </a:p>
        </p:txBody>
      </p:sp>
    </p:spTree>
    <p:extLst>
      <p:ext uri="{BB962C8B-B14F-4D97-AF65-F5344CB8AC3E}">
        <p14:creationId xmlns:p14="http://schemas.microsoft.com/office/powerpoint/2010/main" val="27617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F87092A-0371-0AE0-74BA-0D54851FCBC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AE123D4-DE86-9084-9F8D-84E9AC858058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序列反向互补与格式化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7B6820-8D8E-8426-FFE6-311EE9B7A7B6}"/>
              </a:ext>
            </a:extLst>
          </p:cNvPr>
          <p:cNvSpPr txBox="1"/>
          <p:nvPr/>
        </p:nvSpPr>
        <p:spPr>
          <a:xfrm>
            <a:off x="565817" y="1241534"/>
            <a:ext cx="952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需求：已有序列，需要对序列进行反向互补或格式化显示。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8CF528-4657-332C-B847-1C26DF77F05C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986F55-11D5-8905-EC93-62EEF6EE267A}"/>
              </a:ext>
            </a:extLst>
          </p:cNvPr>
          <p:cNvSpPr txBox="1"/>
          <p:nvPr/>
        </p:nvSpPr>
        <p:spPr>
          <a:xfrm>
            <a:off x="880319" y="3048500"/>
            <a:ext cx="3920300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Sequence Manipulate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88160C-D462-E4D7-DCB8-99E24E0FC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09" y="4427011"/>
            <a:ext cx="3847959" cy="18636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64515A1-AAFB-7045-9278-90286789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831" y="1945837"/>
            <a:ext cx="6918096" cy="46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9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F87092A-0371-0AE0-74BA-0D54851FCBC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AE123D4-DE86-9084-9F8D-84E9AC858058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获取某个物种所有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CDS/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启动子序列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7B6820-8D8E-8426-FFE6-311EE9B7A7B6}"/>
              </a:ext>
            </a:extLst>
          </p:cNvPr>
          <p:cNvSpPr txBox="1"/>
          <p:nvPr/>
        </p:nvSpPr>
        <p:spPr>
          <a:xfrm>
            <a:off x="565817" y="1241534"/>
            <a:ext cx="11473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需求：已有基因组序列和基因结构注释，获取该物种的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CDS/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启动子序列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8CF528-4657-332C-B847-1C26DF77F05C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986F55-11D5-8905-EC93-62EEF6EE267A}"/>
              </a:ext>
            </a:extLst>
          </p:cNvPr>
          <p:cNvSpPr txBox="1"/>
          <p:nvPr/>
        </p:nvSpPr>
        <p:spPr>
          <a:xfrm>
            <a:off x="880319" y="3048500"/>
            <a:ext cx="3920300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GXF Sequence Extract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E4FFBFB-6A4F-007F-E13A-01D85AA5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54" y="4333619"/>
            <a:ext cx="3898757" cy="18382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A24E3F-7F12-83E0-A743-3F3C33C22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179" y="1875898"/>
            <a:ext cx="6593819" cy="481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8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F87092A-0371-0AE0-74BA-0D54851FCBC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AE123D4-DE86-9084-9F8D-84E9AC858058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BLAST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在序列库中搜索相似序列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7B6820-8D8E-8426-FFE6-311EE9B7A7B6}"/>
              </a:ext>
            </a:extLst>
          </p:cNvPr>
          <p:cNvSpPr txBox="1"/>
          <p:nvPr/>
        </p:nvSpPr>
        <p:spPr>
          <a:xfrm>
            <a:off x="565817" y="1241534"/>
            <a:ext cx="987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需求：已有序列，需要查看一个序列库中与该序列相似的序列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8CF528-4657-332C-B847-1C26DF77F05C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986F55-11D5-8905-EC93-62EEF6EE267A}"/>
              </a:ext>
            </a:extLst>
          </p:cNvPr>
          <p:cNvSpPr txBox="1"/>
          <p:nvPr/>
        </p:nvSpPr>
        <p:spPr>
          <a:xfrm>
            <a:off x="880319" y="3048500"/>
            <a:ext cx="3920300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BLAST Wrapper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129F59-1E5E-2D73-AE9F-B70B66E96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6"/>
          <a:stretch/>
        </p:blipFill>
        <p:spPr>
          <a:xfrm>
            <a:off x="475521" y="4598368"/>
            <a:ext cx="4391126" cy="13905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D8518B-3069-935A-9200-32283D3DC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599" y="1975535"/>
            <a:ext cx="6348880" cy="460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7C3F147-22BE-0EED-73AD-6999D585FE67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8203BE9C-2877-AFC1-8E39-BAC236FB7A49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统一管理和比对多序列库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DE4702-D302-D8EB-1426-654E7875818A}"/>
              </a:ext>
            </a:extLst>
          </p:cNvPr>
          <p:cNvSpPr txBox="1"/>
          <p:nvPr/>
        </p:nvSpPr>
        <p:spPr>
          <a:xfrm>
            <a:off x="565817" y="1241534"/>
            <a:ext cx="1081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需求：管理常用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BLAST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序列库以便快速使用，同时支持比对到多库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A9242C-3698-25A8-700E-365A7DA3E367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E90470-8166-9D32-2178-FC7CB024624E}"/>
              </a:ext>
            </a:extLst>
          </p:cNvPr>
          <p:cNvSpPr txBox="1"/>
          <p:nvPr/>
        </p:nvSpPr>
        <p:spPr>
          <a:xfrm>
            <a:off x="880319" y="3048500"/>
            <a:ext cx="3920300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BLAST Zone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C08C0F5-B49E-4FBE-086F-110ABF85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75" y="4569002"/>
            <a:ext cx="4100708" cy="129720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C3AE15-FB92-4043-6FCA-9F266101F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856" y="1940156"/>
            <a:ext cx="7093603" cy="467692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E955F44-0C0D-FDC6-C0A0-10FFAD06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17" y="4556653"/>
            <a:ext cx="1321904" cy="13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60063-766D-4EF5-186E-A414E8F7E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1822" y="3702210"/>
            <a:ext cx="1904874" cy="221251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803876F-24FE-1F01-7653-FBE47733A61F}"/>
              </a:ext>
            </a:extLst>
          </p:cNvPr>
          <p:cNvSpPr txBox="1"/>
          <p:nvPr/>
        </p:nvSpPr>
        <p:spPr>
          <a:xfrm>
            <a:off x="7259540" y="2955380"/>
            <a:ext cx="3400290" cy="2797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BLAST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数据库持久化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数据库层级结构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多数据库同步检索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序列一步提取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24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D0BE401-0B64-757B-0C4E-7344E4350C12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AD4D00F-D8BF-E454-A8FD-02DB0E2E2E68}"/>
              </a:ext>
            </a:extLst>
          </p:cNvPr>
          <p:cNvSpPr txBox="1"/>
          <p:nvPr/>
        </p:nvSpPr>
        <p:spPr>
          <a:xfrm>
            <a:off x="0" y="26675"/>
            <a:ext cx="12192000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基因集合比较分析：交集、差集、并集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95051A-04E1-6D0F-EEF7-1CF8329838F6}"/>
              </a:ext>
            </a:extLst>
          </p:cNvPr>
          <p:cNvSpPr txBox="1"/>
          <p:nvPr/>
        </p:nvSpPr>
        <p:spPr>
          <a:xfrm>
            <a:off x="565817" y="1241534"/>
            <a:ext cx="1005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需求：有不同来源的基因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集合，需要获得他们的交集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差集等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B45DF6-2C27-0989-6280-8F0FCA963356}"/>
              </a:ext>
            </a:extLst>
          </p:cNvPr>
          <p:cNvSpPr txBox="1"/>
          <p:nvPr/>
        </p:nvSpPr>
        <p:spPr>
          <a:xfrm>
            <a:off x="565817" y="21226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解决办法：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9DA1BB8-9476-42E3-E907-107A45F2F6D9}"/>
              </a:ext>
            </a:extLst>
          </p:cNvPr>
          <p:cNvSpPr txBox="1"/>
          <p:nvPr/>
        </p:nvSpPr>
        <p:spPr>
          <a:xfrm>
            <a:off x="565817" y="3048500"/>
            <a:ext cx="4041547" cy="10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-II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Venn/Upset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1E76250-1590-DA92-17E1-52A36213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21" y="2005965"/>
            <a:ext cx="6553660" cy="46042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88CE0F-3354-BAF9-427A-0A8AEBBFF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40" y="4845913"/>
            <a:ext cx="3673340" cy="13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8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667</Words>
  <Application>Microsoft Office PowerPoint</Application>
  <PresentationFormat>宽屏</PresentationFormat>
  <Paragraphs>108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微软雅黑</vt:lpstr>
      <vt:lpstr>Arial</vt:lpstr>
      <vt:lpstr>Wingdings</vt:lpstr>
      <vt:lpstr>Office 主题​​</vt:lpstr>
      <vt:lpstr>TBtools 功能精选</vt:lpstr>
      <vt:lpstr>TBtools 文档和示例数据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Heatmap 模板文件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生信小工具 TBtools  入门 与 功能精选</dc:title>
  <dc:creator>CJChen</dc:creator>
  <cp:lastModifiedBy>Abai White</cp:lastModifiedBy>
  <cp:revision>88</cp:revision>
  <dcterms:created xsi:type="dcterms:W3CDTF">2023-11-14T07:31:22Z</dcterms:created>
  <dcterms:modified xsi:type="dcterms:W3CDTF">2025-07-11T06:49:42Z</dcterms:modified>
</cp:coreProperties>
</file>