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21" r:id="rId3"/>
    <p:sldId id="441" r:id="rId4"/>
    <p:sldId id="272" r:id="rId5"/>
    <p:sldId id="426" r:id="rId6"/>
    <p:sldId id="442" r:id="rId7"/>
    <p:sldId id="427" r:id="rId8"/>
    <p:sldId id="334" r:id="rId9"/>
    <p:sldId id="428" r:id="rId10"/>
    <p:sldId id="424" r:id="rId11"/>
    <p:sldId id="430" r:id="rId12"/>
    <p:sldId id="431" r:id="rId13"/>
    <p:sldId id="432" r:id="rId14"/>
    <p:sldId id="435" r:id="rId15"/>
    <p:sldId id="439" r:id="rId16"/>
    <p:sldId id="434" r:id="rId17"/>
    <p:sldId id="437" r:id="rId18"/>
    <p:sldId id="438" r:id="rId19"/>
    <p:sldId id="409" r:id="rId20"/>
    <p:sldId id="44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52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1EA02-F3E2-4E19-B34A-0027FFF54836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FD55-C30D-4D52-989C-4731253A60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3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E742C-9325-4AB8-AF2A-3EEF5C90173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50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TBtools</a:t>
            </a:r>
            <a:r>
              <a:rPr lang="en-US" altLang="zh-CN" dirty="0"/>
              <a:t> </a:t>
            </a:r>
            <a:r>
              <a:rPr lang="zh-CN" altLang="en-US" dirty="0"/>
              <a:t>能干什么？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E742C-9325-4AB8-AF2A-3EEF5C90173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86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14C24-DD0C-4F9B-A070-F782BB1FB4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43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14C24-DD0C-4F9B-A070-F782BB1FB4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62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C948D-6588-915E-B92A-C89D3293C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8C95C9-3059-1CA1-6E2D-E3D14310F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4A511B-2E84-5198-885C-65C2FC40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4607B-5A77-CB48-6230-83C09B46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D61011-4C22-B855-4F28-2D257665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22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A4C7DE-7A60-F846-41F7-8B16D258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050CC4-823D-2C8F-D3BF-FBB01323F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CB76D-7F70-230E-D46A-04B7A825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08CC7E-7514-AE0A-C2AF-5A35AF97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DFA14-7427-D675-86DA-3A401E62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19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6EC65F-C839-04F2-6648-596F7C140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1D2893-8230-53E0-8D9F-D007D69F2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670C3E-D982-1AD8-C3C7-0B168ECE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29206C-6481-2FF0-5AFF-B3B33A64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7619FE-DD18-51C0-692C-3F5BC90F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99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871A4-6EC4-C19D-1757-A0B77ED4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A5EF25-F49A-6C5E-0794-869BC3BD7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6CB3C-F549-3DD6-5AEE-64799CAA6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972FCC-1F5A-DB7B-F2E8-56139269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597D94-D5D1-FDE6-2216-CE32404E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2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5D1040-4531-FB76-583D-39C30949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74C907-3AB2-3B0C-668A-7AF2AD08A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8B53E4-CDAD-F50F-2EC8-9B04FCBC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18A062-8A01-B382-2F13-8BF02840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C565A9-BBD4-0A3C-18A5-7B622471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41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41022-E6DF-74ED-155C-C0B48A7E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FBAE2D-B7DE-5FC8-858A-65F214C92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BD8B97-A32C-52B5-4965-08068004D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A0387-B7D1-E975-A261-13E98C38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D1205B-E423-87A6-35A0-210D5014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C1F085-9D4E-524A-867B-303B24A0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98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63B738-2F44-6E97-8BB0-F2042881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E3AF03-2395-DB8C-E0B9-8563DF18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06DC7C-9FE6-076B-090D-E0F71C16A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F61405-EB2B-E883-5211-B250A2370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665CF7-6F07-E3E7-55A5-ECA249B58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ACB486-6589-A771-182D-78F3114E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00E19F-8C7B-65DA-3FB8-BCE6DCF6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307958A-562D-E8CA-A89D-16243F5D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51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410E5-C3A5-3C3F-35B4-F70C90E0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6FA9BA-0249-FC3C-A6B3-B66D2D92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5A0B5D-4AD4-DB5D-F637-AD9D1728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26A277-F0BB-AE04-CBD3-C1A2A9EA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5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1ABFDE-2F47-3029-B61B-943B256B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ABCEEE-E8D1-BDF4-FF81-E3C80070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0AB070-9518-DCB0-88D6-7D95B911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86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287BA-6878-6358-4F01-6E15F637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54B8C6-A6E8-54EB-5486-DDB20B99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E65B16-ABA5-CCAB-A4DD-332369B6B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06C03F-CAAB-87F5-38C8-A186AE52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972B06-6440-81D2-C94B-3676946F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DEAF15-9B67-5778-041C-0DF74FA4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68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98060-6E17-64A3-F599-D4F1DA13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9567193-74D5-5246-5AD6-18D6E82AD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F1D93-C143-5B32-0321-84ADEC4D2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0D06AE-1369-1042-58B6-22DA898B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2F012C-69EC-500C-2E8F-ABADABDE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278CBE-31FF-2EC1-0C05-5D1F5C4C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72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FD074F-811F-46F1-C460-7697AD389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71118E-33AF-F137-50C3-6784F1689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5B53C3-629E-E5E2-0542-2E74F5534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11180-B496-49E8-92BB-611B080CC95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CF691B-C443-3421-0538-7235AD1FE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4C0E5F-CE96-3886-94C4-E784A1AAA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F5CE-F6EE-4F36-94C7-3AB3C9364F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8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995514"/>
            <a:ext cx="12192000" cy="17176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8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8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8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88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29649" y="4317279"/>
            <a:ext cx="3879665" cy="437323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陈程杰（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ccj@castas.cn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06" y="4121479"/>
            <a:ext cx="828921" cy="8289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5028485"/>
            <a:ext cx="12191999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中国热带农业科学院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热带作物品种资源研究所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78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9" y="1247909"/>
            <a:ext cx="7233599" cy="531104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90065" y="1487805"/>
            <a:ext cx="1595309" cy="181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nput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utput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tart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01291" y="3615771"/>
            <a:ext cx="4490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跳转到对应功能（参考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Cookbook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阅读界面提示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设置输入文件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设置输出文件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Start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（可选）若有参数，可调整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0" y="152400"/>
            <a:ext cx="12192000" cy="695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IOS: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统一的开发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使用逻辑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61BC335-0E81-4951-A588-A2AAADD702C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8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0" y="152400"/>
            <a:ext cx="12192000" cy="695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简单实例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Fasta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序列批量提取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61BC335-0E81-4951-A588-A2AAADD702C9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30BE0D54-16DF-59F7-B8D4-AC7DEE239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03" y="1244192"/>
            <a:ext cx="7500526" cy="53056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0F2C5B-81BA-34BE-E430-997469A7A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151" b="79047"/>
          <a:stretch/>
        </p:blipFill>
        <p:spPr>
          <a:xfrm>
            <a:off x="329427" y="1244192"/>
            <a:ext cx="4009003" cy="1119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FA6F300-1E44-6CC6-3AD4-919529BC6409}"/>
              </a:ext>
            </a:extLst>
          </p:cNvPr>
          <p:cNvSpPr txBox="1"/>
          <p:nvPr/>
        </p:nvSpPr>
        <p:spPr>
          <a:xfrm>
            <a:off x="1120467" y="4046533"/>
            <a:ext cx="2082621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序列提取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46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A7B204A-C763-9AFF-CA63-78F28C45E74D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2192000" cy="695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简单实例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Fasta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序列文件信息统计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DCACD3C-86BE-1C00-8722-16C9B0B63030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F8BBE833-79E9-F7D8-2D9C-83CE12D96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142" y="1038856"/>
            <a:ext cx="7353030" cy="56957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DA9B5C-C703-3073-8D8D-22606F9CF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7" y="1682767"/>
            <a:ext cx="3882882" cy="1647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756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9A2AEB3-8773-CC00-F8AC-352A249DE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696" y="1143973"/>
            <a:ext cx="7962607" cy="557192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DCFD6758-9EAA-BB21-131A-5B5201FAC04C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2192000" cy="695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简单实例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Fasta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序列操作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4B107C1-705C-45C3-1F2D-6F16AF630290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58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BBEBD4-5FFD-F512-4374-357857EDE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33" y="1035636"/>
            <a:ext cx="7467325" cy="557192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1EEAF984-5946-E34C-2C6E-04193759EBFD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2192000" cy="695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简单实例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BLAST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序列比对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4944730-6217-D143-DACF-C37213A79E1D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85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0D901F4-4A9E-FD1A-EABE-ED532867477D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2192000" cy="695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简单实例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表格快速筛选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提取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44769E7-05F2-1F0C-FE6B-B35B5B75C6F8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5CDB9EF7-15D5-4DFC-2CB7-45F2F867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485" y="1038856"/>
            <a:ext cx="7353030" cy="56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2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FD63370-3F55-1C72-01F6-45C7567DD23F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2192000" cy="695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简单实例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热图绘制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5DEFB2B-A048-215F-92F3-6C25B837A707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B16539C5-771A-216B-8F9C-70FF1413A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82" y="1426408"/>
            <a:ext cx="6436729" cy="45519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A3F2338-81FB-0DD1-B53E-12058EF7B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110" y="1426408"/>
            <a:ext cx="3350849" cy="455192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186A1F1-A0A8-09C6-2467-E089A7AE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5" y="5000788"/>
            <a:ext cx="1704812" cy="17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14C94EF-BCC3-5090-5862-E292898986A1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2192000" cy="695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简单实例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Venn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099720C-B0DB-6A37-AC8F-E6D249F7CEB4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D66B48D5-11B8-F28B-730A-E35E8561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62" y="1209877"/>
            <a:ext cx="7235559" cy="54957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EE55CC-201C-C79B-4353-37E11582F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60" y="2688365"/>
            <a:ext cx="3984478" cy="23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22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FFB1BF4-C9E8-D98B-5ECC-556C848A8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98" y="1135506"/>
            <a:ext cx="8445627" cy="5804627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C215198F-B573-E916-1A04-285A7DA346F6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2192000" cy="695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简单实例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UpSet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6B2F443-1B1F-DB6A-EC07-5DB9D3351520}"/>
              </a:ext>
            </a:extLst>
          </p:cNvPr>
          <p:cNvCxnSpPr>
            <a:cxnSpLocks/>
          </p:cNvCxnSpPr>
          <p:nvPr/>
        </p:nvCxnSpPr>
        <p:spPr>
          <a:xfrm>
            <a:off x="0" y="943276"/>
            <a:ext cx="1219200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0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B132B99-D124-AFAA-7A9B-80C0D74E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4063"/>
          </a:xfrm>
        </p:spPr>
        <p:txBody>
          <a:bodyPr>
            <a:norm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遇到报错，如何有效沟通？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Report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6DF805E-DB55-741D-DE04-77E1530BB5AD}"/>
              </a:ext>
            </a:extLst>
          </p:cNvPr>
          <p:cNvCxnSpPr>
            <a:cxnSpLocks/>
          </p:cNvCxnSpPr>
          <p:nvPr/>
        </p:nvCxnSpPr>
        <p:spPr>
          <a:xfrm>
            <a:off x="0" y="1004064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图片">
            <a:extLst>
              <a:ext uri="{FF2B5EF4-FFF2-40B4-BE49-F238E27FC236}">
                <a16:creationId xmlns:a16="http://schemas.microsoft.com/office/drawing/2014/main" id="{731F3306-8F7D-A101-6413-DDB15644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839" y="1270017"/>
            <a:ext cx="2944849" cy="54227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3DBB53-3CC5-7821-CE9E-7EA531EEA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0"/>
          <a:stretch/>
        </p:blipFill>
        <p:spPr>
          <a:xfrm>
            <a:off x="6846526" y="4145991"/>
            <a:ext cx="1469776" cy="13658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80B2E72-16CF-F37D-F6F9-AD6DC9A23C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41"/>
          <a:stretch/>
        </p:blipFill>
        <p:spPr>
          <a:xfrm>
            <a:off x="359935" y="5783804"/>
            <a:ext cx="7813764" cy="9089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330EA78-52B3-5A31-7228-4BF54FE39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4" y="1164664"/>
            <a:ext cx="6023065" cy="449499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80A620C-E280-16A7-ABDE-D146F80490ED}"/>
              </a:ext>
            </a:extLst>
          </p:cNvPr>
          <p:cNvSpPr txBox="1"/>
          <p:nvPr/>
        </p:nvSpPr>
        <p:spPr>
          <a:xfrm>
            <a:off x="6721538" y="1754919"/>
            <a:ext cx="1979110" cy="182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遇到问题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生成报告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发送报告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问题解决</a:t>
            </a:r>
          </a:p>
        </p:txBody>
      </p:sp>
    </p:spTree>
    <p:extLst>
      <p:ext uri="{BB962C8B-B14F-4D97-AF65-F5344CB8AC3E}">
        <p14:creationId xmlns:p14="http://schemas.microsoft.com/office/powerpoint/2010/main" val="264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4064"/>
          </a:xfrm>
        </p:spPr>
        <p:txBody>
          <a:bodyPr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28A98F7-CF5F-D816-B4F2-9D9BC5368EA6}"/>
              </a:ext>
            </a:extLst>
          </p:cNvPr>
          <p:cNvCxnSpPr>
            <a:cxnSpLocks/>
          </p:cNvCxnSpPr>
          <p:nvPr/>
        </p:nvCxnSpPr>
        <p:spPr>
          <a:xfrm>
            <a:off x="0" y="1004064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DCA3B925-B2AF-CC28-7248-FE57BCD994E8}"/>
              </a:ext>
            </a:extLst>
          </p:cNvPr>
          <p:cNvSpPr txBox="1"/>
          <p:nvPr/>
        </p:nvSpPr>
        <p:spPr>
          <a:xfrm>
            <a:off x="3791156" y="1769795"/>
            <a:ext cx="5239896" cy="3318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是什么？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能干什么？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的特别之处？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快速入门。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7342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9771D-D042-8702-8891-D5826F1B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结束</a:t>
            </a:r>
          </a:p>
        </p:txBody>
      </p:sp>
    </p:spTree>
    <p:extLst>
      <p:ext uri="{BB962C8B-B14F-4D97-AF65-F5344CB8AC3E}">
        <p14:creationId xmlns:p14="http://schemas.microsoft.com/office/powerpoint/2010/main" val="26352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4064"/>
          </a:xfrm>
        </p:spPr>
        <p:txBody>
          <a:bodyPr/>
          <a:lstStyle/>
          <a:p>
            <a:pPr algn="ctr"/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是什么？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28A98F7-CF5F-D816-B4F2-9D9BC5368EA6}"/>
              </a:ext>
            </a:extLst>
          </p:cNvPr>
          <p:cNvCxnSpPr>
            <a:cxnSpLocks/>
          </p:cNvCxnSpPr>
          <p:nvPr/>
        </p:nvCxnSpPr>
        <p:spPr>
          <a:xfrm>
            <a:off x="0" y="1004064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DCA3B925-B2AF-CC28-7248-FE57BCD994E8}"/>
              </a:ext>
            </a:extLst>
          </p:cNvPr>
          <p:cNvSpPr txBox="1"/>
          <p:nvPr/>
        </p:nvSpPr>
        <p:spPr>
          <a:xfrm>
            <a:off x="622330" y="1582876"/>
            <a:ext cx="5200334" cy="165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Tao Bao Tools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Toolkit for Biologists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142163-5EB0-E3F6-0435-FC4AC1EF7F7D}"/>
              </a:ext>
            </a:extLst>
          </p:cNvPr>
          <p:cNvSpPr txBox="1"/>
          <p:nvPr/>
        </p:nvSpPr>
        <p:spPr>
          <a:xfrm>
            <a:off x="1679026" y="3948022"/>
            <a:ext cx="9417963" cy="1656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一款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由生物学出身且仍在一线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的科研工作者，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为生物学家打造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的软件。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525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95F3E5-F58D-4CEB-9E11-7A411220B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50" y="1352888"/>
            <a:ext cx="5383333" cy="519786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F107D23-7A48-4797-B8D9-A6DB2F47E0DA}"/>
              </a:ext>
            </a:extLst>
          </p:cNvPr>
          <p:cNvSpPr txBox="1"/>
          <p:nvPr/>
        </p:nvSpPr>
        <p:spPr>
          <a:xfrm>
            <a:off x="65047" y="2271669"/>
            <a:ext cx="3267368" cy="1082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Sequence Toolkits</a:t>
            </a:r>
          </a:p>
          <a:p>
            <a:pPr algn="r"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序列操作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71AC37-A689-4A80-9BB5-97299B377A31}"/>
              </a:ext>
            </a:extLst>
          </p:cNvPr>
          <p:cNvSpPr txBox="1"/>
          <p:nvPr/>
        </p:nvSpPr>
        <p:spPr>
          <a:xfrm>
            <a:off x="1960061" y="4770954"/>
            <a:ext cx="1343060" cy="1082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Others</a:t>
            </a:r>
          </a:p>
          <a:p>
            <a:pPr algn="r"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80513AA-F53A-4781-BEB2-1B4E621F29CA}"/>
              </a:ext>
            </a:extLst>
          </p:cNvPr>
          <p:cNvSpPr txBox="1"/>
          <p:nvPr/>
        </p:nvSpPr>
        <p:spPr>
          <a:xfrm>
            <a:off x="8786441" y="2533482"/>
            <a:ext cx="1681871" cy="1082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Graphics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可视化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E33CB5-8DEE-453D-BE46-020D40D58853}"/>
              </a:ext>
            </a:extLst>
          </p:cNvPr>
          <p:cNvSpPr txBox="1"/>
          <p:nvPr/>
        </p:nvSpPr>
        <p:spPr>
          <a:xfrm>
            <a:off x="8812107" y="4522476"/>
            <a:ext cx="3057247" cy="1082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 &amp; KEGG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基因集合功能分析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B9AECEE-5FA3-4DAB-AEB9-7520786678D0}"/>
              </a:ext>
            </a:extLst>
          </p:cNvPr>
          <p:cNvSpPr txBox="1"/>
          <p:nvPr/>
        </p:nvSpPr>
        <p:spPr>
          <a:xfrm>
            <a:off x="8812107" y="5605145"/>
            <a:ext cx="2339102" cy="1082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BLAST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序列比对分析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5388"/>
          </a:xfrm>
        </p:spPr>
        <p:txBody>
          <a:bodyPr/>
          <a:lstStyle/>
          <a:p>
            <a:pPr algn="ctr"/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能干什么（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&gt;300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个功能）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A14478-293D-F22B-4E53-3CC310D5CA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3103" y="1055389"/>
            <a:ext cx="3811939" cy="1353855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CCEE86F-0F79-641F-2579-70482999081F}"/>
              </a:ext>
            </a:extLst>
          </p:cNvPr>
          <p:cNvCxnSpPr>
            <a:cxnSpLocks/>
          </p:cNvCxnSpPr>
          <p:nvPr/>
        </p:nvCxnSpPr>
        <p:spPr>
          <a:xfrm>
            <a:off x="0" y="1004063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0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1D7020A-3202-4E4D-B487-15EACEBF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4061"/>
          </a:xfrm>
        </p:spPr>
        <p:txBody>
          <a:bodyPr/>
          <a:lstStyle/>
          <a:p>
            <a:pPr algn="ctr"/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的下载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31FA253-392E-05EA-BD82-2A7D7F5EE59F}"/>
              </a:ext>
            </a:extLst>
          </p:cNvPr>
          <p:cNvCxnSpPr>
            <a:cxnSpLocks/>
          </p:cNvCxnSpPr>
          <p:nvPr/>
        </p:nvCxnSpPr>
        <p:spPr>
          <a:xfrm>
            <a:off x="0" y="1004063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25CB84C7-07FC-7C24-30D4-EE4C0B807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05" y="1651537"/>
            <a:ext cx="6209250" cy="3139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5ED1E11-19B3-9508-AFAE-B5C300CC3D1B}"/>
              </a:ext>
            </a:extLst>
          </p:cNvPr>
          <p:cNvSpPr txBox="1"/>
          <p:nvPr/>
        </p:nvSpPr>
        <p:spPr>
          <a:xfrm>
            <a:off x="919452" y="1061710"/>
            <a:ext cx="570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进入网站：</a:t>
            </a:r>
            <a:r>
              <a:rPr lang="en-US" altLang="zh-CN" sz="3200" b="1" dirty="0"/>
              <a:t>BioAnno.com</a:t>
            </a:r>
            <a:endParaRPr lang="zh-CN" altLang="en-US" sz="32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60F2E-6967-F6A8-FE20-39F48A39D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0" t="23525" r="2516" b="30985"/>
          <a:stretch/>
        </p:blipFill>
        <p:spPr>
          <a:xfrm>
            <a:off x="1434750" y="4885679"/>
            <a:ext cx="5107505" cy="1831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箭头: 直角上 12">
            <a:extLst>
              <a:ext uri="{FF2B5EF4-FFF2-40B4-BE49-F238E27FC236}">
                <a16:creationId xmlns:a16="http://schemas.microsoft.com/office/drawing/2014/main" id="{7984DA3A-55B5-69EB-BCD0-71FBDA93EB00}"/>
              </a:ext>
            </a:extLst>
          </p:cNvPr>
          <p:cNvSpPr/>
          <p:nvPr/>
        </p:nvSpPr>
        <p:spPr>
          <a:xfrm rot="5400000">
            <a:off x="631492" y="4991311"/>
            <a:ext cx="631491" cy="611284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2D31B3-19E8-3710-E370-7A2C918F0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325" y="2009238"/>
            <a:ext cx="4651670" cy="2781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6A9D3E1-FFE8-59DC-9046-890D4CFEE56A}"/>
              </a:ext>
            </a:extLst>
          </p:cNvPr>
          <p:cNvSpPr txBox="1"/>
          <p:nvPr/>
        </p:nvSpPr>
        <p:spPr>
          <a:xfrm>
            <a:off x="6708288" y="5057400"/>
            <a:ext cx="5649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一般用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x64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版本，如失败在用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latestJDK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Win7/XP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位系统，用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x32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MacOS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无论是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Intel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还是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.dmg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57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6BA4E40-86E6-98AD-0305-63F8EB66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29" y="4733662"/>
            <a:ext cx="2154491" cy="2154491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6981D6EE-3FC4-E818-EFCE-5F122C31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4061"/>
          </a:xfrm>
        </p:spPr>
        <p:txBody>
          <a:bodyPr/>
          <a:lstStyle/>
          <a:p>
            <a:pPr algn="ctr"/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的下载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810669E-0DC0-DD4C-1BFC-5277C2A07FB5}"/>
              </a:ext>
            </a:extLst>
          </p:cNvPr>
          <p:cNvCxnSpPr>
            <a:cxnSpLocks/>
          </p:cNvCxnSpPr>
          <p:nvPr/>
        </p:nvCxnSpPr>
        <p:spPr>
          <a:xfrm>
            <a:off x="0" y="1004063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CE474D97-46D3-E81C-5A68-248AE37C7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89" y="1289873"/>
            <a:ext cx="3732353" cy="3443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8E2158-4F4A-2906-0D3D-035EDB5E3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024"/>
          <a:stretch/>
        </p:blipFill>
        <p:spPr>
          <a:xfrm>
            <a:off x="4349781" y="4634827"/>
            <a:ext cx="7649467" cy="2154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68E3322-8E9D-21E2-6D64-CAE541556B4C}"/>
              </a:ext>
            </a:extLst>
          </p:cNvPr>
          <p:cNvSpPr txBox="1"/>
          <p:nvPr/>
        </p:nvSpPr>
        <p:spPr>
          <a:xfrm>
            <a:off x="4412449" y="1121347"/>
            <a:ext cx="3536357" cy="335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一分钟入门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写在前面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下载与安装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插件开发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9EA68C-5283-9085-BD1F-42611EEF3AFA}"/>
              </a:ext>
            </a:extLst>
          </p:cNvPr>
          <p:cNvSpPr txBox="1"/>
          <p:nvPr/>
        </p:nvSpPr>
        <p:spPr>
          <a:xfrm>
            <a:off x="7948806" y="1121347"/>
            <a:ext cx="4243193" cy="335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FAQ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常见问题与解决方案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实用教程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开发感悟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待修复的问题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归档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生信石头（教程收录）</a:t>
            </a:r>
          </a:p>
        </p:txBody>
      </p:sp>
    </p:spTree>
    <p:extLst>
      <p:ext uri="{BB962C8B-B14F-4D97-AF65-F5344CB8AC3E}">
        <p14:creationId xmlns:p14="http://schemas.microsoft.com/office/powerpoint/2010/main" val="106250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61A8715-3D24-2A84-0ED2-278DAEB8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4061"/>
          </a:xfrm>
        </p:spPr>
        <p:txBody>
          <a:bodyPr/>
          <a:lstStyle/>
          <a:p>
            <a:pPr algn="ctr"/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的安装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F88C725-D9DE-0C04-867F-864E8F59EC0B}"/>
              </a:ext>
            </a:extLst>
          </p:cNvPr>
          <p:cNvCxnSpPr>
            <a:cxnSpLocks/>
          </p:cNvCxnSpPr>
          <p:nvPr/>
        </p:nvCxnSpPr>
        <p:spPr>
          <a:xfrm>
            <a:off x="0" y="1004063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47C8F8A2-8FD1-D068-46B6-30C96150C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21" y="1152036"/>
            <a:ext cx="4642254" cy="13587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8FC6FA-BB8C-F1E0-C63B-B71A5FB74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0" y="2658780"/>
            <a:ext cx="4781374" cy="40194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E46A370-410E-C301-0895-7787EF155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07118"/>
            <a:ext cx="4781374" cy="401940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22B3745-54A8-E87D-4902-C8DE8BC83F2A}"/>
              </a:ext>
            </a:extLst>
          </p:cNvPr>
          <p:cNvSpPr txBox="1"/>
          <p:nvPr/>
        </p:nvSpPr>
        <p:spPr>
          <a:xfrm>
            <a:off x="5652851" y="5523996"/>
            <a:ext cx="6363558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1. windows </a:t>
            </a: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.exe </a:t>
            </a: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文件，</a:t>
            </a: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MacOS </a:t>
            </a: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.dmg </a:t>
            </a: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文件*；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dirty="0">
                <a:solidFill>
                  <a:srgbClr val="DF2A3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如果是</a:t>
            </a:r>
            <a:r>
              <a:rPr lang="en-US" altLang="zh-CN" dirty="0">
                <a:solidFill>
                  <a:srgbClr val="DF2A3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dirty="0">
                <a:solidFill>
                  <a:srgbClr val="DF2A3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下安装进度条卡住，安装 *</a:t>
            </a:r>
            <a:r>
              <a:rPr lang="en-US" altLang="zh-CN" dirty="0">
                <a:solidFill>
                  <a:srgbClr val="DF2A3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latestJDK.exe </a:t>
            </a:r>
            <a:endParaRPr lang="zh-CN" altLang="en-US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913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AE65A46-3D96-7751-F92F-8270B967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5388"/>
          </a:xfrm>
        </p:spPr>
        <p:txBody>
          <a:bodyPr/>
          <a:lstStyle/>
          <a:p>
            <a:pPr algn="ctr"/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TBtools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如何使用？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C7E23E2-8E50-6804-2452-94E39BFF875C}"/>
              </a:ext>
            </a:extLst>
          </p:cNvPr>
          <p:cNvCxnSpPr>
            <a:cxnSpLocks/>
          </p:cNvCxnSpPr>
          <p:nvPr/>
        </p:nvCxnSpPr>
        <p:spPr>
          <a:xfrm>
            <a:off x="0" y="1004063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2D590AC1-8619-9553-CF0E-DE8F4F2E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5" y="1945951"/>
            <a:ext cx="6168818" cy="452926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377473-752E-3BA0-E902-C36B67AEBBA1}"/>
              </a:ext>
            </a:extLst>
          </p:cNvPr>
          <p:cNvSpPr/>
          <p:nvPr/>
        </p:nvSpPr>
        <p:spPr>
          <a:xfrm>
            <a:off x="2721326" y="12698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界面使用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F87608D-F903-6BD9-2164-16D28D622FA7}"/>
              </a:ext>
            </a:extLst>
          </p:cNvPr>
          <p:cNvGrpSpPr/>
          <p:nvPr/>
        </p:nvGrpSpPr>
        <p:grpSpPr>
          <a:xfrm>
            <a:off x="2348134" y="3821693"/>
            <a:ext cx="2409281" cy="1754403"/>
            <a:chOff x="8647928" y="4841131"/>
            <a:chExt cx="1952340" cy="142166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14DA337-37DB-CB87-1511-E3B2BAD4C8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305"/>
            <a:stretch/>
          </p:blipFill>
          <p:spPr>
            <a:xfrm>
              <a:off x="8647928" y="4841131"/>
              <a:ext cx="1952340" cy="1421665"/>
            </a:xfrm>
            <a:prstGeom prst="rect">
              <a:avLst/>
            </a:prstGeom>
          </p:spPr>
        </p:pic>
        <p:sp>
          <p:nvSpPr>
            <p:cNvPr id="11" name="任意多边形: 形状 15">
              <a:extLst>
                <a:ext uri="{FF2B5EF4-FFF2-40B4-BE49-F238E27FC236}">
                  <a16:creationId xmlns:a16="http://schemas.microsoft.com/office/drawing/2014/main" id="{BC774345-172F-7AF4-962F-506E1E1B2751}"/>
                </a:ext>
              </a:extLst>
            </p:cNvPr>
            <p:cNvSpPr/>
            <p:nvPr/>
          </p:nvSpPr>
          <p:spPr>
            <a:xfrm>
              <a:off x="8950341" y="5037388"/>
              <a:ext cx="1472795" cy="892718"/>
            </a:xfrm>
            <a:custGeom>
              <a:avLst/>
              <a:gdLst>
                <a:gd name="connsiteX0" fmla="*/ 0 w 2421874"/>
                <a:gd name="connsiteY0" fmla="*/ 781050 h 1590675"/>
                <a:gd name="connsiteX1" fmla="*/ 209550 w 2421874"/>
                <a:gd name="connsiteY1" fmla="*/ 1200150 h 1590675"/>
                <a:gd name="connsiteX2" fmla="*/ 428625 w 2421874"/>
                <a:gd name="connsiteY2" fmla="*/ 1476375 h 1590675"/>
                <a:gd name="connsiteX3" fmla="*/ 638175 w 2421874"/>
                <a:gd name="connsiteY3" fmla="*/ 1581150 h 1590675"/>
                <a:gd name="connsiteX4" fmla="*/ 762000 w 2421874"/>
                <a:gd name="connsiteY4" fmla="*/ 1590675 h 1590675"/>
                <a:gd name="connsiteX5" fmla="*/ 1047750 w 2421874"/>
                <a:gd name="connsiteY5" fmla="*/ 1562100 h 1590675"/>
                <a:gd name="connsiteX6" fmla="*/ 1114425 w 2421874"/>
                <a:gd name="connsiteY6" fmla="*/ 1485900 h 1590675"/>
                <a:gd name="connsiteX7" fmla="*/ 1514475 w 2421874"/>
                <a:gd name="connsiteY7" fmla="*/ 952500 h 1590675"/>
                <a:gd name="connsiteX8" fmla="*/ 2085975 w 2421874"/>
                <a:gd name="connsiteY8" fmla="*/ 371475 h 1590675"/>
                <a:gd name="connsiteX9" fmla="*/ 2314575 w 2421874"/>
                <a:gd name="connsiteY9" fmla="*/ 133350 h 1590675"/>
                <a:gd name="connsiteX10" fmla="*/ 2381250 w 2421874"/>
                <a:gd name="connsiteY10" fmla="*/ 76200 h 1590675"/>
                <a:gd name="connsiteX11" fmla="*/ 2419350 w 2421874"/>
                <a:gd name="connsiteY11" fmla="*/ 38100 h 1590675"/>
                <a:gd name="connsiteX12" fmla="*/ 2419350 w 2421874"/>
                <a:gd name="connsiteY12" fmla="*/ 0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1874" h="1590675">
                  <a:moveTo>
                    <a:pt x="0" y="781050"/>
                  </a:moveTo>
                  <a:cubicBezTo>
                    <a:pt x="68363" y="940564"/>
                    <a:pt x="108317" y="1053924"/>
                    <a:pt x="209550" y="1200150"/>
                  </a:cubicBezTo>
                  <a:cubicBezTo>
                    <a:pt x="276442" y="1296772"/>
                    <a:pt x="340791" y="1398300"/>
                    <a:pt x="428625" y="1476375"/>
                  </a:cubicBezTo>
                  <a:cubicBezTo>
                    <a:pt x="486994" y="1528258"/>
                    <a:pt x="564302" y="1555822"/>
                    <a:pt x="638175" y="1581150"/>
                  </a:cubicBezTo>
                  <a:cubicBezTo>
                    <a:pt x="677334" y="1594576"/>
                    <a:pt x="720725" y="1587500"/>
                    <a:pt x="762000" y="1590675"/>
                  </a:cubicBezTo>
                  <a:cubicBezTo>
                    <a:pt x="857250" y="1581150"/>
                    <a:pt x="955994" y="1589379"/>
                    <a:pt x="1047750" y="1562100"/>
                  </a:cubicBezTo>
                  <a:cubicBezTo>
                    <a:pt x="1080101" y="1552482"/>
                    <a:pt x="1093908" y="1512698"/>
                    <a:pt x="1114425" y="1485900"/>
                  </a:cubicBezTo>
                  <a:cubicBezTo>
                    <a:pt x="1249533" y="1309432"/>
                    <a:pt x="1368749" y="1120306"/>
                    <a:pt x="1514475" y="952500"/>
                  </a:cubicBezTo>
                  <a:cubicBezTo>
                    <a:pt x="2130913" y="242662"/>
                    <a:pt x="1546285" y="879418"/>
                    <a:pt x="2085975" y="371475"/>
                  </a:cubicBezTo>
                  <a:cubicBezTo>
                    <a:pt x="2166100" y="296064"/>
                    <a:pt x="2236771" y="211154"/>
                    <a:pt x="2314575" y="133350"/>
                  </a:cubicBezTo>
                  <a:cubicBezTo>
                    <a:pt x="2335273" y="112652"/>
                    <a:pt x="2359590" y="95891"/>
                    <a:pt x="2381250" y="76200"/>
                  </a:cubicBezTo>
                  <a:cubicBezTo>
                    <a:pt x="2394540" y="64118"/>
                    <a:pt x="2411318" y="54164"/>
                    <a:pt x="2419350" y="38100"/>
                  </a:cubicBezTo>
                  <a:cubicBezTo>
                    <a:pt x="2425030" y="26741"/>
                    <a:pt x="2419350" y="12700"/>
                    <a:pt x="2419350" y="0"/>
                  </a:cubicBezTo>
                </a:path>
              </a:pathLst>
            </a:custGeom>
            <a:noFill/>
            <a:ln w="1270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21470DF6-F957-1DAF-9E02-F2D305222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611" y="2751437"/>
            <a:ext cx="5038126" cy="2756443"/>
          </a:xfrm>
          <a:prstGeom prst="rect">
            <a:avLst/>
          </a:prstGeom>
        </p:spPr>
      </p:pic>
      <p:sp>
        <p:nvSpPr>
          <p:cNvPr id="12" name="任意多边形: 形状 15">
            <a:extLst>
              <a:ext uri="{FF2B5EF4-FFF2-40B4-BE49-F238E27FC236}">
                <a16:creationId xmlns:a16="http://schemas.microsoft.com/office/drawing/2014/main" id="{0E4D99F0-AB87-CC3D-1035-686A62EDF795}"/>
              </a:ext>
            </a:extLst>
          </p:cNvPr>
          <p:cNvSpPr/>
          <p:nvPr/>
        </p:nvSpPr>
        <p:spPr>
          <a:xfrm>
            <a:off x="8561924" y="3938820"/>
            <a:ext cx="1817500" cy="1101657"/>
          </a:xfrm>
          <a:custGeom>
            <a:avLst/>
            <a:gdLst>
              <a:gd name="connsiteX0" fmla="*/ 0 w 2421874"/>
              <a:gd name="connsiteY0" fmla="*/ 781050 h 1590675"/>
              <a:gd name="connsiteX1" fmla="*/ 209550 w 2421874"/>
              <a:gd name="connsiteY1" fmla="*/ 1200150 h 1590675"/>
              <a:gd name="connsiteX2" fmla="*/ 428625 w 2421874"/>
              <a:gd name="connsiteY2" fmla="*/ 1476375 h 1590675"/>
              <a:gd name="connsiteX3" fmla="*/ 638175 w 2421874"/>
              <a:gd name="connsiteY3" fmla="*/ 1581150 h 1590675"/>
              <a:gd name="connsiteX4" fmla="*/ 762000 w 2421874"/>
              <a:gd name="connsiteY4" fmla="*/ 1590675 h 1590675"/>
              <a:gd name="connsiteX5" fmla="*/ 1047750 w 2421874"/>
              <a:gd name="connsiteY5" fmla="*/ 1562100 h 1590675"/>
              <a:gd name="connsiteX6" fmla="*/ 1114425 w 2421874"/>
              <a:gd name="connsiteY6" fmla="*/ 1485900 h 1590675"/>
              <a:gd name="connsiteX7" fmla="*/ 1514475 w 2421874"/>
              <a:gd name="connsiteY7" fmla="*/ 952500 h 1590675"/>
              <a:gd name="connsiteX8" fmla="*/ 2085975 w 2421874"/>
              <a:gd name="connsiteY8" fmla="*/ 371475 h 1590675"/>
              <a:gd name="connsiteX9" fmla="*/ 2314575 w 2421874"/>
              <a:gd name="connsiteY9" fmla="*/ 133350 h 1590675"/>
              <a:gd name="connsiteX10" fmla="*/ 2381250 w 2421874"/>
              <a:gd name="connsiteY10" fmla="*/ 76200 h 1590675"/>
              <a:gd name="connsiteX11" fmla="*/ 2419350 w 2421874"/>
              <a:gd name="connsiteY11" fmla="*/ 38100 h 1590675"/>
              <a:gd name="connsiteX12" fmla="*/ 2419350 w 2421874"/>
              <a:gd name="connsiteY12" fmla="*/ 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1874" h="1590675">
                <a:moveTo>
                  <a:pt x="0" y="781050"/>
                </a:moveTo>
                <a:cubicBezTo>
                  <a:pt x="68363" y="940564"/>
                  <a:pt x="108317" y="1053924"/>
                  <a:pt x="209550" y="1200150"/>
                </a:cubicBezTo>
                <a:cubicBezTo>
                  <a:pt x="276442" y="1296772"/>
                  <a:pt x="340791" y="1398300"/>
                  <a:pt x="428625" y="1476375"/>
                </a:cubicBezTo>
                <a:cubicBezTo>
                  <a:pt x="486994" y="1528258"/>
                  <a:pt x="564302" y="1555822"/>
                  <a:pt x="638175" y="1581150"/>
                </a:cubicBezTo>
                <a:cubicBezTo>
                  <a:pt x="677334" y="1594576"/>
                  <a:pt x="720725" y="1587500"/>
                  <a:pt x="762000" y="1590675"/>
                </a:cubicBezTo>
                <a:cubicBezTo>
                  <a:pt x="857250" y="1581150"/>
                  <a:pt x="955994" y="1589379"/>
                  <a:pt x="1047750" y="1562100"/>
                </a:cubicBezTo>
                <a:cubicBezTo>
                  <a:pt x="1080101" y="1552482"/>
                  <a:pt x="1093908" y="1512698"/>
                  <a:pt x="1114425" y="1485900"/>
                </a:cubicBezTo>
                <a:cubicBezTo>
                  <a:pt x="1249533" y="1309432"/>
                  <a:pt x="1368749" y="1120306"/>
                  <a:pt x="1514475" y="952500"/>
                </a:cubicBezTo>
                <a:cubicBezTo>
                  <a:pt x="2130913" y="242662"/>
                  <a:pt x="1546285" y="879418"/>
                  <a:pt x="2085975" y="371475"/>
                </a:cubicBezTo>
                <a:cubicBezTo>
                  <a:pt x="2166100" y="296064"/>
                  <a:pt x="2236771" y="211154"/>
                  <a:pt x="2314575" y="133350"/>
                </a:cubicBezTo>
                <a:cubicBezTo>
                  <a:pt x="2335273" y="112652"/>
                  <a:pt x="2359590" y="95891"/>
                  <a:pt x="2381250" y="76200"/>
                </a:cubicBezTo>
                <a:cubicBezTo>
                  <a:pt x="2394540" y="64118"/>
                  <a:pt x="2411318" y="54164"/>
                  <a:pt x="2419350" y="38100"/>
                </a:cubicBezTo>
                <a:cubicBezTo>
                  <a:pt x="2425030" y="26741"/>
                  <a:pt x="2419350" y="12700"/>
                  <a:pt x="2419350" y="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F25411C-5A2A-C522-9CAC-30DF49E6DFFF}"/>
              </a:ext>
            </a:extLst>
          </p:cNvPr>
          <p:cNvSpPr/>
          <p:nvPr/>
        </p:nvSpPr>
        <p:spPr>
          <a:xfrm>
            <a:off x="8398618" y="126012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命令行使用</a:t>
            </a:r>
          </a:p>
        </p:txBody>
      </p:sp>
    </p:spTree>
    <p:extLst>
      <p:ext uri="{BB962C8B-B14F-4D97-AF65-F5344CB8AC3E}">
        <p14:creationId xmlns:p14="http://schemas.microsoft.com/office/powerpoint/2010/main" val="181715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F1A6664-9BD3-F14B-5711-07C53854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4062"/>
          </a:xfrm>
        </p:spPr>
        <p:txBody>
          <a:bodyPr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主界面介绍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F8B04CA-D67D-2370-6EF4-A12E08A97A5A}"/>
              </a:ext>
            </a:extLst>
          </p:cNvPr>
          <p:cNvCxnSpPr>
            <a:cxnSpLocks/>
          </p:cNvCxnSpPr>
          <p:nvPr/>
        </p:nvCxnSpPr>
        <p:spPr>
          <a:xfrm>
            <a:off x="0" y="1004063"/>
            <a:ext cx="12192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90BAE9F-2710-4433-06B1-47785651CD3F}"/>
              </a:ext>
            </a:extLst>
          </p:cNvPr>
          <p:cNvSpPr txBox="1"/>
          <p:nvPr/>
        </p:nvSpPr>
        <p:spPr>
          <a:xfrm>
            <a:off x="8691401" y="1316011"/>
            <a:ext cx="2119491" cy="5186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菜单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?Report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!Help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功能搜索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引用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手册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Ask AI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BioAnno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30D4072-947E-1807-4F5B-E14551E41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26" y="1275594"/>
            <a:ext cx="6919866" cy="53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00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368</Words>
  <Application>Microsoft Office PowerPoint</Application>
  <PresentationFormat>宽屏</PresentationFormat>
  <Paragraphs>90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Wingdings</vt:lpstr>
      <vt:lpstr>Office 主题​​</vt:lpstr>
      <vt:lpstr>TBtools 简介</vt:lpstr>
      <vt:lpstr>主要内容</vt:lpstr>
      <vt:lpstr>TBtools 是什么？</vt:lpstr>
      <vt:lpstr>TBtools 能干什么（&gt;300个功能）</vt:lpstr>
      <vt:lpstr>TBtools 的下载</vt:lpstr>
      <vt:lpstr>TBtools 的下载</vt:lpstr>
      <vt:lpstr>TBtools 的安装</vt:lpstr>
      <vt:lpstr>TBtools 如何使用？</vt:lpstr>
      <vt:lpstr>主界面介绍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遇到报错，如何有效沟通？Report</vt:lpstr>
      <vt:lpstr>结束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生信小工具 TBtools 从 入门 到 实践</dc:title>
  <dc:creator>Chen CJ</dc:creator>
  <cp:lastModifiedBy>Abai White</cp:lastModifiedBy>
  <cp:revision>57</cp:revision>
  <dcterms:created xsi:type="dcterms:W3CDTF">2023-08-21T07:50:13Z</dcterms:created>
  <dcterms:modified xsi:type="dcterms:W3CDTF">2024-07-12T07:15:20Z</dcterms:modified>
</cp:coreProperties>
</file>